
<file path=[Content_Types].xml><?xml version="1.0" encoding="utf-8"?>
<Types xmlns="http://schemas.openxmlformats.org/package/2006/content-types">
  <Default Extension="png" ContentType="image/png"/>
  <Default Extension="emf" ContentType="image/x-emf"/>
  <Default Extension="jpeg" ContentType="image/jpeg"/>
  <Default Extension="wmf" ContentType="image/x-wmf"/>
  <Default Extension="rels" ContentType="application/vnd.openxmlformats-package.relationships+xml"/>
  <Default Extension="xml" ContentType="application/xml"/>
  <Default Extension="tiff" ContentType="image/tiff"/>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2.xml" ContentType="application/vnd.openxmlformats-officedocument.theme+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theme/theme3.xml" ContentType="application/vnd.openxmlformats-officedocument.theme+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72" r:id="rId1"/>
    <p:sldMasterId id="2147483709" r:id="rId2"/>
    <p:sldMasterId id="2147483745" r:id="rId3"/>
    <p:sldMasterId id="2147483781" r:id="rId4"/>
  </p:sldMasterIdLst>
  <p:notesMasterIdLst>
    <p:notesMasterId r:id="rId58"/>
  </p:notesMasterIdLst>
  <p:sldIdLst>
    <p:sldId id="336" r:id="rId5"/>
    <p:sldId id="337" r:id="rId6"/>
    <p:sldId id="456" r:id="rId7"/>
    <p:sldId id="532" r:id="rId8"/>
    <p:sldId id="524" r:id="rId9"/>
    <p:sldId id="525" r:id="rId10"/>
    <p:sldId id="526" r:id="rId11"/>
    <p:sldId id="527" r:id="rId12"/>
    <p:sldId id="528" r:id="rId13"/>
    <p:sldId id="529" r:id="rId14"/>
    <p:sldId id="530" r:id="rId15"/>
    <p:sldId id="484" r:id="rId16"/>
    <p:sldId id="309" r:id="rId17"/>
    <p:sldId id="338" r:id="rId18"/>
    <p:sldId id="445" r:id="rId19"/>
    <p:sldId id="471" r:id="rId20"/>
    <p:sldId id="380" r:id="rId21"/>
    <p:sldId id="474" r:id="rId22"/>
    <p:sldId id="487" r:id="rId23"/>
    <p:sldId id="339" r:id="rId24"/>
    <p:sldId id="775" r:id="rId25"/>
    <p:sldId id="538" r:id="rId26"/>
    <p:sldId id="787" r:id="rId27"/>
    <p:sldId id="786" r:id="rId28"/>
    <p:sldId id="791" r:id="rId29"/>
    <p:sldId id="790" r:id="rId30"/>
    <p:sldId id="792" r:id="rId31"/>
    <p:sldId id="798" r:id="rId32"/>
    <p:sldId id="799" r:id="rId33"/>
    <p:sldId id="793" r:id="rId34"/>
    <p:sldId id="794" r:id="rId35"/>
    <p:sldId id="797" r:id="rId36"/>
    <p:sldId id="795" r:id="rId37"/>
    <p:sldId id="796" r:id="rId38"/>
    <p:sldId id="800" r:id="rId39"/>
    <p:sldId id="801" r:id="rId40"/>
    <p:sldId id="777" r:id="rId41"/>
    <p:sldId id="776" r:id="rId42"/>
    <p:sldId id="533" r:id="rId43"/>
    <p:sldId id="446" r:id="rId44"/>
    <p:sldId id="788" r:id="rId45"/>
    <p:sldId id="789" r:id="rId46"/>
    <p:sldId id="768" r:id="rId47"/>
    <p:sldId id="769" r:id="rId48"/>
    <p:sldId id="785" r:id="rId49"/>
    <p:sldId id="781" r:id="rId50"/>
    <p:sldId id="782" r:id="rId51"/>
    <p:sldId id="784" r:id="rId52"/>
    <p:sldId id="783" r:id="rId53"/>
    <p:sldId id="594" r:id="rId54"/>
    <p:sldId id="780" r:id="rId55"/>
    <p:sldId id="779" r:id="rId56"/>
    <p:sldId id="599" r:id="rId57"/>
  </p:sldIdLst>
  <p:sldSz cx="9144000" cy="5143500" type="screen16x9"/>
  <p:notesSz cx="6858000" cy="9144000"/>
  <p:defaultTex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F6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644"/>
    <p:restoredTop sz="91519"/>
  </p:normalViewPr>
  <p:slideViewPr>
    <p:cSldViewPr snapToGrid="0" snapToObjects="1" showGuides="1">
      <p:cViewPr varScale="1">
        <p:scale>
          <a:sx n="122" d="100"/>
          <a:sy n="122" d="100"/>
        </p:scale>
        <p:origin x="216" y="528"/>
      </p:cViewPr>
      <p:guideLst>
        <p:guide orient="horz" pos="1620"/>
        <p:guide pos="2880"/>
      </p:guideLst>
    </p:cSldViewPr>
  </p:slideViewPr>
  <p:outlineViewPr>
    <p:cViewPr>
      <p:scale>
        <a:sx n="33" d="100"/>
        <a:sy n="33" d="100"/>
      </p:scale>
      <p:origin x="0" y="-2912"/>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97" d="100"/>
          <a:sy n="97" d="100"/>
        </p:scale>
        <p:origin x="3688" y="20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notesMaster" Target="notesMasters/notesMaster1.xml"/><Relationship Id="rId5" Type="http://schemas.openxmlformats.org/officeDocument/2006/relationships/slide" Target="slides/slide1.xml"/><Relationship Id="rId61" Type="http://schemas.openxmlformats.org/officeDocument/2006/relationships/theme" Target="theme/theme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6BE012A-D992-5D42-B86E-AA2BC0764EE1}" type="datetimeFigureOut">
              <a:rPr lang="en-US" smtClean="0"/>
              <a:t>6/4/18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8D02FFD-07D4-5C4F-BD77-921008177348}" type="slidenum">
              <a:rPr lang="en-US" smtClean="0"/>
              <a:t>‹#›</a:t>
            </a:fld>
            <a:endParaRPr lang="en-US"/>
          </a:p>
        </p:txBody>
      </p:sp>
    </p:spTree>
    <p:extLst>
      <p:ext uri="{BB962C8B-B14F-4D97-AF65-F5344CB8AC3E}">
        <p14:creationId xmlns:p14="http://schemas.microsoft.com/office/powerpoint/2010/main" val="1538153578"/>
      </p:ext>
    </p:extLst>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8D02FFD-07D4-5C4F-BD77-921008177348}" type="slidenum">
              <a:rPr lang="en-US" smtClean="0"/>
              <a:t>2</a:t>
            </a:fld>
            <a:endParaRPr lang="en-US"/>
          </a:p>
        </p:txBody>
      </p:sp>
    </p:spTree>
    <p:extLst>
      <p:ext uri="{BB962C8B-B14F-4D97-AF65-F5344CB8AC3E}">
        <p14:creationId xmlns:p14="http://schemas.microsoft.com/office/powerpoint/2010/main" val="41840497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74B04AE-0E29-403B-9649-2EBB063B15E6}" type="slidenum">
              <a:rPr lang="en-US" smtClean="0"/>
              <a:pPr>
                <a:defRPr/>
              </a:pPr>
              <a:t>11</a:t>
            </a:fld>
            <a:endParaRPr lang="en-US" dirty="0"/>
          </a:p>
        </p:txBody>
      </p:sp>
    </p:spTree>
    <p:extLst>
      <p:ext uri="{BB962C8B-B14F-4D97-AF65-F5344CB8AC3E}">
        <p14:creationId xmlns:p14="http://schemas.microsoft.com/office/powerpoint/2010/main" val="2938092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pPr>
              <a:defRPr/>
            </a:pPr>
            <a:fld id="{174B04AE-0E29-403B-9649-2EBB063B15E6}" type="slidenum">
              <a:rPr lang="en-US" smtClean="0">
                <a:solidFill>
                  <a:prstClr val="black"/>
                </a:solidFill>
              </a:rPr>
              <a:pPr>
                <a:defRPr/>
              </a:pPr>
              <a:t>13</a:t>
            </a:fld>
            <a:endParaRPr lang="en-US">
              <a:solidFill>
                <a:prstClr val="black"/>
              </a:solidFill>
            </a:endParaRPr>
          </a:p>
        </p:txBody>
      </p:sp>
    </p:spTree>
    <p:extLst>
      <p:ext uri="{BB962C8B-B14F-4D97-AF65-F5344CB8AC3E}">
        <p14:creationId xmlns:p14="http://schemas.microsoft.com/office/powerpoint/2010/main" val="31334820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8D02FFD-07D4-5C4F-BD77-921008177348}" type="slidenum">
              <a:rPr lang="en-US" smtClean="0"/>
              <a:t>16</a:t>
            </a:fld>
            <a:endParaRPr lang="en-US" dirty="0"/>
          </a:p>
        </p:txBody>
      </p:sp>
    </p:spTree>
    <p:extLst>
      <p:ext uri="{BB962C8B-B14F-4D97-AF65-F5344CB8AC3E}">
        <p14:creationId xmlns:p14="http://schemas.microsoft.com/office/powerpoint/2010/main" val="33280380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8D02FFD-07D4-5C4F-BD77-921008177348}" type="slidenum">
              <a:rPr lang="en-US" smtClean="0"/>
              <a:t>17</a:t>
            </a:fld>
            <a:endParaRPr lang="en-US" dirty="0"/>
          </a:p>
        </p:txBody>
      </p:sp>
    </p:spTree>
    <p:extLst>
      <p:ext uri="{BB962C8B-B14F-4D97-AF65-F5344CB8AC3E}">
        <p14:creationId xmlns:p14="http://schemas.microsoft.com/office/powerpoint/2010/main" val="42835665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8D02FFD-07D4-5C4F-BD77-921008177348}" type="slidenum">
              <a:rPr lang="en-US" smtClean="0"/>
              <a:t>18</a:t>
            </a:fld>
            <a:endParaRPr lang="en-US" dirty="0"/>
          </a:p>
        </p:txBody>
      </p:sp>
    </p:spTree>
    <p:extLst>
      <p:ext uri="{BB962C8B-B14F-4D97-AF65-F5344CB8AC3E}">
        <p14:creationId xmlns:p14="http://schemas.microsoft.com/office/powerpoint/2010/main" val="6483940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18D02FFD-07D4-5C4F-BD77-92100817734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724258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8D02FFD-07D4-5C4F-BD77-921008177348}" type="slidenum">
              <a:rPr lang="en-US" smtClean="0"/>
              <a:t>24</a:t>
            </a:fld>
            <a:endParaRPr lang="en-US"/>
          </a:p>
        </p:txBody>
      </p:sp>
    </p:spTree>
    <p:extLst>
      <p:ext uri="{BB962C8B-B14F-4D97-AF65-F5344CB8AC3E}">
        <p14:creationId xmlns:p14="http://schemas.microsoft.com/office/powerpoint/2010/main" val="31891994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18D02FFD-07D4-5C4F-BD77-92100817734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5847593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18D02FFD-07D4-5C4F-BD77-92100817734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86179481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do these 3 technology, each</a:t>
            </a:r>
            <a:r>
              <a:rPr lang="en-US" baseline="0" dirty="0"/>
              <a:t> separated by 10-15 years have in common? </a:t>
            </a:r>
          </a:p>
          <a:p>
            <a:endParaRPr lang="en-US" baseline="0" dirty="0"/>
          </a:p>
          <a:p>
            <a:r>
              <a:rPr lang="en-US" baseline="0" dirty="0"/>
              <a:t>What can they offer your organization?</a:t>
            </a:r>
            <a:endParaRPr lang="en-US" dirty="0"/>
          </a:p>
        </p:txBody>
      </p:sp>
      <p:sp>
        <p:nvSpPr>
          <p:cNvPr id="4" name="Slide Number Placeholder 3"/>
          <p:cNvSpPr>
            <a:spLocks noGrp="1"/>
          </p:cNvSpPr>
          <p:nvPr>
            <p:ph type="sldNum" sz="quarter" idx="10"/>
          </p:nvPr>
        </p:nvSpPr>
        <p:spPr/>
        <p:txBody>
          <a:bodyPr/>
          <a:lstStyle/>
          <a:p>
            <a:pPr>
              <a:defRPr/>
            </a:pPr>
            <a:fld id="{611EC3C3-E528-A34B-A5FF-136F4BB8EA5F}" type="slidenum">
              <a:rPr lang="en-US" smtClean="0"/>
              <a:pPr>
                <a:defRPr/>
              </a:pPr>
              <a:t>43</a:t>
            </a:fld>
            <a:endParaRPr lang="en-US" dirty="0"/>
          </a:p>
        </p:txBody>
      </p:sp>
    </p:spTree>
    <p:extLst>
      <p:ext uri="{BB962C8B-B14F-4D97-AF65-F5344CB8AC3E}">
        <p14:creationId xmlns:p14="http://schemas.microsoft.com/office/powerpoint/2010/main" val="32249683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BAC5C6B-94DA-3545-A465-19932E3C8515}" type="slidenum">
              <a:rPr lang="en-US" altLang="en-US" smtClean="0"/>
              <a:pPr>
                <a:defRPr/>
              </a:pPr>
              <a:t>3</a:t>
            </a:fld>
            <a:endParaRPr lang="en-US" altLang="en-US" dirty="0"/>
          </a:p>
        </p:txBody>
      </p:sp>
    </p:spTree>
    <p:extLst>
      <p:ext uri="{BB962C8B-B14F-4D97-AF65-F5344CB8AC3E}">
        <p14:creationId xmlns:p14="http://schemas.microsoft.com/office/powerpoint/2010/main" val="41038410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a:t>
            </a:r>
            <a:r>
              <a:rPr lang="en-US" baseline="0" dirty="0"/>
              <a:t> new channel for businesses arrives approximately every 10 years (i.e. Web in 1990s, Mobile in 2000s, and now APIs in 2015+).</a:t>
            </a:r>
          </a:p>
          <a:p>
            <a:endParaRPr lang="en-US" baseline="0" dirty="0"/>
          </a:p>
          <a:p>
            <a:r>
              <a:rPr lang="en-US" baseline="0" dirty="0"/>
              <a:t>When thinking of your Web or Mobile strategy, it wasn’t about technology. It was about business opportunities. The same is true for APIs. This is the first major new channel to reach new markets and unlock new business models that your business has been presented with.</a:t>
            </a:r>
          </a:p>
          <a:p>
            <a:endParaRPr lang="en-US" baseline="0" dirty="0"/>
          </a:p>
          <a:p>
            <a:r>
              <a:rPr lang="en-US" baseline="0" dirty="0"/>
              <a:t>Can you afford to ignore it? Of course you cannot; just like your business couldn’t afford to ignore the web and ecommerce as a new channel for your organization.</a:t>
            </a:r>
            <a:endParaRPr lang="en-US" dirty="0"/>
          </a:p>
        </p:txBody>
      </p:sp>
      <p:sp>
        <p:nvSpPr>
          <p:cNvPr id="4" name="Slide Number Placeholder 3"/>
          <p:cNvSpPr>
            <a:spLocks noGrp="1"/>
          </p:cNvSpPr>
          <p:nvPr>
            <p:ph type="sldNum" sz="quarter" idx="10"/>
          </p:nvPr>
        </p:nvSpPr>
        <p:spPr/>
        <p:txBody>
          <a:bodyPr/>
          <a:lstStyle/>
          <a:p>
            <a:pPr>
              <a:defRPr/>
            </a:pPr>
            <a:fld id="{611EC3C3-E528-A34B-A5FF-136F4BB8EA5F}" type="slidenum">
              <a:rPr lang="en-US" smtClean="0"/>
              <a:pPr>
                <a:defRPr/>
              </a:pPr>
              <a:t>44</a:t>
            </a:fld>
            <a:endParaRPr lang="en-US" dirty="0"/>
          </a:p>
        </p:txBody>
      </p:sp>
    </p:spTree>
    <p:extLst>
      <p:ext uri="{BB962C8B-B14F-4D97-AF65-F5344CB8AC3E}">
        <p14:creationId xmlns:p14="http://schemas.microsoft.com/office/powerpoint/2010/main" val="17807417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18D02FFD-07D4-5C4F-BD77-92100817734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066244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18D02FFD-07D4-5C4F-BD77-92100817734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6158853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18D02FFD-07D4-5C4F-BD77-92100817734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04349581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18D02FFD-07D4-5C4F-BD77-92100817734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78161730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Expose functionality as APIs</a:t>
            </a:r>
          </a:p>
          <a:p>
            <a:r>
              <a:rPr lang="en-US" dirty="0"/>
              <a:t>* Make APIs available for reuse internally and externally</a:t>
            </a:r>
          </a:p>
          <a:p>
            <a:r>
              <a:rPr lang="en-US" dirty="0"/>
              <a:t>* Reuse raises ROI, increases competitiveness</a:t>
            </a:r>
          </a:p>
          <a:p>
            <a:pPr lvl="1"/>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18D02FFD-07D4-5C4F-BD77-92100817734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17317318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18D02FFD-07D4-5C4F-BD77-92100817734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67425543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18D02FFD-07D4-5C4F-BD77-92100817734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7795658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8D02FFD-07D4-5C4F-BD77-921008177348}" type="slidenum">
              <a:rPr lang="en-US" smtClean="0"/>
              <a:t>4</a:t>
            </a:fld>
            <a:endParaRPr lang="en-US" dirty="0"/>
          </a:p>
        </p:txBody>
      </p:sp>
    </p:spTree>
    <p:extLst>
      <p:ext uri="{BB962C8B-B14F-4D97-AF65-F5344CB8AC3E}">
        <p14:creationId xmlns:p14="http://schemas.microsoft.com/office/powerpoint/2010/main" val="23166108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8D02FFD-07D4-5C4F-BD77-921008177348}" type="slidenum">
              <a:rPr lang="en-US" smtClean="0"/>
              <a:t>5</a:t>
            </a:fld>
            <a:endParaRPr lang="en-US" dirty="0"/>
          </a:p>
        </p:txBody>
      </p:sp>
    </p:spTree>
    <p:extLst>
      <p:ext uri="{BB962C8B-B14F-4D97-AF65-F5344CB8AC3E}">
        <p14:creationId xmlns:p14="http://schemas.microsoft.com/office/powerpoint/2010/main" val="11282038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Wingdings" charset="2"/>
              <a:buChar char="Ø"/>
            </a:pPr>
            <a:r>
              <a:rPr lang="en-US" sz="1200" b="0" dirty="0"/>
              <a:t> Purpose-built, secure gateway image </a:t>
            </a:r>
          </a:p>
          <a:p>
            <a:pPr marL="514350" lvl="1" indent="-171450">
              <a:buFont typeface="Wingdings" pitchFamily="2" charset="2"/>
              <a:buChar char="ü"/>
            </a:pPr>
            <a:r>
              <a:rPr lang="en-US" sz="1200" b="0" dirty="0"/>
              <a:t>Single self-contained, signed &amp; encrypted secure gateway image without external software dependencies </a:t>
            </a:r>
          </a:p>
          <a:p>
            <a:pPr lvl="2">
              <a:buFont typeface="Wingdings" charset="2"/>
              <a:buChar char="q"/>
            </a:pPr>
            <a:r>
              <a:rPr lang="en-US" sz="1000" b="0" dirty="0"/>
              <a:t>No arbitrary software</a:t>
            </a:r>
          </a:p>
          <a:p>
            <a:pPr lvl="2">
              <a:buFont typeface="Wingdings" charset="2"/>
              <a:buChar char="q"/>
            </a:pPr>
            <a:r>
              <a:rPr lang="en-US" sz="1000" b="0" dirty="0"/>
              <a:t>Security exposure minimized due to smaller vulnerability surface (few user-exposed and 3</a:t>
            </a:r>
            <a:r>
              <a:rPr lang="en-US" sz="1000" b="0" baseline="30000" dirty="0"/>
              <a:t>rd</a:t>
            </a:r>
            <a:r>
              <a:rPr lang="en-US" sz="1000" b="0" dirty="0"/>
              <a:t> party components)</a:t>
            </a:r>
          </a:p>
          <a:p>
            <a:pPr lvl="1">
              <a:buFont typeface="Wingdings" charset="2"/>
              <a:buChar char="ü"/>
            </a:pPr>
            <a:r>
              <a:rPr lang="en-US" sz="1200" b="0" dirty="0"/>
              <a:t>High assurance, “locked-down” configuration</a:t>
            </a:r>
          </a:p>
          <a:p>
            <a:pPr lvl="1">
              <a:buFont typeface="Wingdings" charset="2"/>
              <a:buChar char="ü"/>
            </a:pPr>
            <a:r>
              <a:rPr lang="en-US" sz="1200" b="0" dirty="0"/>
              <a:t>Optimized, embedded operation system</a:t>
            </a:r>
          </a:p>
          <a:p>
            <a:pPr>
              <a:buFont typeface="Wingdings" charset="2"/>
              <a:buChar char="Ø"/>
            </a:pPr>
            <a:r>
              <a:rPr lang="en-US" sz="1200" b="0" dirty="0"/>
              <a:t> Parsers, compilers and runtime for JSON &amp; XML processing written from ground-up </a:t>
            </a:r>
          </a:p>
          <a:p>
            <a:pPr>
              <a:buFont typeface="Wingdings" charset="2"/>
              <a:buChar char="Ø"/>
            </a:pPr>
            <a:r>
              <a:rPr lang="en-US" sz="1200" b="0" dirty="0"/>
              <a:t> Secure and optimized JavaScript runtime</a:t>
            </a:r>
          </a:p>
          <a:p>
            <a:pPr>
              <a:buFont typeface="Wingdings" charset="2"/>
              <a:buChar char="Ø"/>
            </a:pPr>
            <a:r>
              <a:rPr lang="en-US" sz="1200" b="0" dirty="0"/>
              <a:t> Non-blocking event-driven I/O architecture</a:t>
            </a:r>
          </a:p>
          <a:p>
            <a:pPr marL="171450" lvl="0" indent="-171450">
              <a:buFont typeface="Wingdings" pitchFamily="2" charset="2"/>
              <a:buChar char="Ø"/>
            </a:pPr>
            <a:r>
              <a:rPr lang="en-US" sz="1200" b="0" dirty="0"/>
              <a:t>Available in Cloud, Virtual and Physical form factors</a:t>
            </a:r>
          </a:p>
          <a:p>
            <a:endParaRPr lang="en-US" dirty="0"/>
          </a:p>
        </p:txBody>
      </p:sp>
      <p:sp>
        <p:nvSpPr>
          <p:cNvPr id="4" name="Slide Number Placeholder 3"/>
          <p:cNvSpPr>
            <a:spLocks noGrp="1"/>
          </p:cNvSpPr>
          <p:nvPr>
            <p:ph type="sldNum" sz="quarter" idx="10"/>
          </p:nvPr>
        </p:nvSpPr>
        <p:spPr/>
        <p:txBody>
          <a:bodyPr/>
          <a:lstStyle/>
          <a:p>
            <a:pPr>
              <a:defRPr/>
            </a:pPr>
            <a:fld id="{174B04AE-0E29-403B-9649-2EBB063B15E6}" type="slidenum">
              <a:rPr lang="en-US" smtClean="0"/>
              <a:pPr>
                <a:defRPr/>
              </a:pPr>
              <a:t>6</a:t>
            </a:fld>
            <a:endParaRPr lang="en-US" dirty="0"/>
          </a:p>
        </p:txBody>
      </p:sp>
    </p:spTree>
    <p:extLst>
      <p:ext uri="{BB962C8B-B14F-4D97-AF65-F5344CB8AC3E}">
        <p14:creationId xmlns:p14="http://schemas.microsoft.com/office/powerpoint/2010/main" val="24724724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74B04AE-0E29-403B-9649-2EBB063B15E6}" type="slidenum">
              <a:rPr lang="en-US" smtClean="0"/>
              <a:pPr>
                <a:defRPr/>
              </a:pPr>
              <a:t>7</a:t>
            </a:fld>
            <a:endParaRPr lang="en-US" dirty="0"/>
          </a:p>
        </p:txBody>
      </p:sp>
    </p:spTree>
    <p:extLst>
      <p:ext uri="{BB962C8B-B14F-4D97-AF65-F5344CB8AC3E}">
        <p14:creationId xmlns:p14="http://schemas.microsoft.com/office/powerpoint/2010/main" val="3474528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74B04AE-0E29-403B-9649-2EBB063B15E6}" type="slidenum">
              <a:rPr lang="en-US" smtClean="0"/>
              <a:pPr>
                <a:defRPr/>
              </a:pPr>
              <a:t>8</a:t>
            </a:fld>
            <a:endParaRPr lang="en-US" dirty="0"/>
          </a:p>
        </p:txBody>
      </p:sp>
    </p:spTree>
    <p:extLst>
      <p:ext uri="{BB962C8B-B14F-4D97-AF65-F5344CB8AC3E}">
        <p14:creationId xmlns:p14="http://schemas.microsoft.com/office/powerpoint/2010/main" val="7587386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74B04AE-0E29-403B-9649-2EBB063B15E6}" type="slidenum">
              <a:rPr lang="en-US" smtClean="0"/>
              <a:pPr>
                <a:defRPr/>
              </a:pPr>
              <a:t>9</a:t>
            </a:fld>
            <a:endParaRPr lang="en-US" dirty="0"/>
          </a:p>
        </p:txBody>
      </p:sp>
    </p:spTree>
    <p:extLst>
      <p:ext uri="{BB962C8B-B14F-4D97-AF65-F5344CB8AC3E}">
        <p14:creationId xmlns:p14="http://schemas.microsoft.com/office/powerpoint/2010/main" val="5244905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74B04AE-0E29-403B-9649-2EBB063B15E6}" type="slidenum">
              <a:rPr lang="en-US" smtClean="0"/>
              <a:pPr>
                <a:defRPr/>
              </a:pPr>
              <a:t>10</a:t>
            </a:fld>
            <a:endParaRPr lang="en-US" dirty="0"/>
          </a:p>
        </p:txBody>
      </p:sp>
    </p:spTree>
    <p:extLst>
      <p:ext uri="{BB962C8B-B14F-4D97-AF65-F5344CB8AC3E}">
        <p14:creationId xmlns:p14="http://schemas.microsoft.com/office/powerpoint/2010/main" val="407897188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Master" Target="../slideMasters/slideMaster4.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3.xml"/><Relationship Id="rId4" Type="http://schemas.openxmlformats.org/officeDocument/2006/relationships/image" Target="../media/image7.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Cover Slide">
    <p:bg>
      <p:bgPr>
        <a:gradFill>
          <a:gsLst>
            <a:gs pos="0">
              <a:schemeClr val="accent2"/>
            </a:gs>
            <a:gs pos="100000">
              <a:schemeClr val="tx1"/>
            </a:gs>
          </a:gsLst>
          <a:lin ang="0" scaled="0"/>
        </a:gra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4828032"/>
            <a:ext cx="6400800" cy="137160"/>
          </a:xfrm>
        </p:spPr>
        <p:txBody>
          <a:bodyPr/>
          <a:lstStyle>
            <a:lvl1pPr>
              <a:defRPr>
                <a:solidFill>
                  <a:schemeClr val="bg2"/>
                </a:solidFill>
              </a:defRPr>
            </a:lvl1pPr>
          </a:lstStyle>
          <a:p>
            <a:r>
              <a:rPr lang="en-US"/>
              <a:t>IBM Private Cloud Boot-camp / June 2018 / © 2018 IBM Corporation</a:t>
            </a:r>
          </a:p>
        </p:txBody>
      </p:sp>
      <p:sp>
        <p:nvSpPr>
          <p:cNvPr id="4" name="Title 3"/>
          <p:cNvSpPr>
            <a:spLocks noGrp="1"/>
          </p:cNvSpPr>
          <p:nvPr>
            <p:ph type="title"/>
          </p:nvPr>
        </p:nvSpPr>
        <p:spPr>
          <a:xfrm>
            <a:off x="228599" y="203781"/>
            <a:ext cx="4114801" cy="4479344"/>
          </a:xfrm>
        </p:spPr>
        <p:txBody>
          <a:bodyPr/>
          <a:lstStyle>
            <a:lvl1pPr>
              <a:lnSpc>
                <a:spcPct val="90000"/>
              </a:lnSpc>
              <a:defRPr sz="2400" b="0">
                <a:solidFill>
                  <a:schemeClr val="bg2"/>
                </a:solidFill>
              </a:defRPr>
            </a:lvl1pPr>
          </a:lstStyle>
          <a:p>
            <a:r>
              <a:rPr lang="en-US"/>
              <a:t>Click to edit Master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8393811" y="241300"/>
            <a:ext cx="521589" cy="211455"/>
          </a:xfrm>
          <a:prstGeom prst="rect">
            <a:avLst/>
          </a:prstGeom>
        </p:spPr>
      </p:pic>
      <p:pic>
        <p:nvPicPr>
          <p:cNvPr id="7" name="Picture 6"/>
          <p:cNvPicPr>
            <a:picLocks noChangeAspect="1"/>
          </p:cNvPicPr>
          <p:nvPr userDrawn="1"/>
        </p:nvPicPr>
        <p:blipFill rotWithShape="1">
          <a:blip r:embed="rId3">
            <a:extLst>
              <a:ext uri="{28A0092B-C50C-407E-A947-70E740481C1C}">
                <a14:useLocalDpi xmlns:a14="http://schemas.microsoft.com/office/drawing/2010/main" val="0"/>
              </a:ext>
            </a:extLst>
          </a:blip>
          <a:srcRect l="15132" t="30197" r="15583" b="32340"/>
          <a:stretch/>
        </p:blipFill>
        <p:spPr>
          <a:xfrm>
            <a:off x="7410747" y="4604932"/>
            <a:ext cx="1574103" cy="398967"/>
          </a:xfrm>
          <a:prstGeom prst="rect">
            <a:avLst/>
          </a:prstGeom>
        </p:spPr>
      </p:pic>
      <p:pic>
        <p:nvPicPr>
          <p:cNvPr id="9" name="BCK_PEG_[01].png"/>
          <p:cNvPicPr>
            <a:picLocks noChangeAspect="1"/>
          </p:cNvPicPr>
          <p:nvPr userDrawn="1"/>
        </p:nvPicPr>
        <p:blipFill>
          <a:blip r:embed="rId4">
            <a:extLst/>
          </a:blip>
          <a:stretch>
            <a:fillRect/>
          </a:stretch>
        </p:blipFill>
        <p:spPr>
          <a:xfrm>
            <a:off x="3497298" y="1621624"/>
            <a:ext cx="2149404" cy="1900252"/>
          </a:xfrm>
          <a:prstGeom prst="rect">
            <a:avLst/>
          </a:prstGeom>
          <a:ln w="12700">
            <a:miter lim="400000"/>
          </a:ln>
        </p:spPr>
      </p:pic>
    </p:spTree>
    <p:extLst>
      <p:ext uri="{BB962C8B-B14F-4D97-AF65-F5344CB8AC3E}">
        <p14:creationId xmlns:p14="http://schemas.microsoft.com/office/powerpoint/2010/main" val="18277796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Private Cloud Boot-camp / June 2018 / © 2018 IBM Corporation</a:t>
            </a:r>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Edit Master text styles</a:t>
            </a:r>
          </a:p>
        </p:txBody>
      </p:sp>
      <p:sp>
        <p:nvSpPr>
          <p:cNvPr id="7" name="Text Placeholder 6"/>
          <p:cNvSpPr>
            <a:spLocks noGrp="1"/>
          </p:cNvSpPr>
          <p:nvPr>
            <p:ph type="body" sz="quarter" idx="14"/>
          </p:nvPr>
        </p:nvSpPr>
        <p:spPr>
          <a:xfrm>
            <a:off x="228600" y="1093470"/>
            <a:ext cx="4114800" cy="3589655"/>
          </a:xfrm>
        </p:spPr>
        <p:txBody>
          <a:bodyPr/>
          <a:lstStyle>
            <a:lvl1pPr>
              <a:defRPr sz="1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07985690"/>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Private Cloud Boot-camp / June 2018 / © 2018 IBM Corporation</a:t>
            </a:r>
            <a:endParaRPr lang="en-US"/>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4700392" y="1090961"/>
            <a:ext cx="4215008" cy="3456432"/>
          </a:xfrm>
        </p:spPr>
        <p:txBody>
          <a:bodyPr/>
          <a:lstStyle>
            <a:lvl1pPr marL="117475" indent="-117475">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17147510"/>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Private Cloud Boot-camp / June 2018 / © 2018 IBM Corporation</a:t>
            </a:r>
            <a:endParaRPr lang="en-US"/>
          </a:p>
        </p:txBody>
      </p:sp>
      <p:sp>
        <p:nvSpPr>
          <p:cNvPr id="6" name="Text Placeholder 5"/>
          <p:cNvSpPr>
            <a:spLocks noGrp="1"/>
          </p:cNvSpPr>
          <p:nvPr>
            <p:ph type="body" sz="quarter" idx="12"/>
          </p:nvPr>
        </p:nvSpPr>
        <p:spPr>
          <a:xfrm>
            <a:off x="228600" y="192024"/>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5"/>
            <a:ext cx="6400800" cy="4597400"/>
          </a:xfrm>
        </p:spPr>
        <p:txBody>
          <a:bodyPr/>
          <a:lstStyle/>
          <a:p>
            <a:r>
              <a:rPr lang="en-US"/>
              <a:t>Click icon to add table</a:t>
            </a:r>
          </a:p>
        </p:txBody>
      </p:sp>
    </p:spTree>
    <p:extLst>
      <p:ext uri="{BB962C8B-B14F-4D97-AF65-F5344CB8AC3E}">
        <p14:creationId xmlns:p14="http://schemas.microsoft.com/office/powerpoint/2010/main" val="1036767294"/>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Private Cloud Boot-camp / June 2018 / © 2018 IBM Corporation</a:t>
            </a:r>
            <a:endParaRPr lang="en-US"/>
          </a:p>
        </p:txBody>
      </p:sp>
    </p:spTree>
    <p:extLst>
      <p:ext uri="{BB962C8B-B14F-4D97-AF65-F5344CB8AC3E}">
        <p14:creationId xmlns:p14="http://schemas.microsoft.com/office/powerpoint/2010/main" val="265598500"/>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2971034"/>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Private Cloud Boot-camp / June 2018 / © 2018 IBM Corporation</a:t>
            </a:r>
            <a:endParaRPr lang="en-US"/>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175" algn="dec"/>
              </a:tabLst>
              <a:defRPr sz="1100"/>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p:txBody>
      </p:sp>
    </p:spTree>
    <p:extLst>
      <p:ext uri="{BB962C8B-B14F-4D97-AF65-F5344CB8AC3E}">
        <p14:creationId xmlns:p14="http://schemas.microsoft.com/office/powerpoint/2010/main" val="1754658403"/>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Private Cloud Boot-camp / June 2018 / © 2018 IBM Corporation</a:t>
            </a:r>
            <a:endParaRPr lang="en-US"/>
          </a:p>
        </p:txBody>
      </p:sp>
      <p:pic>
        <p:nvPicPr>
          <p:cNvPr id="5" name="Picture 4" descr="ibm_gry.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25953" y="2186150"/>
            <a:ext cx="1297608" cy="526097"/>
          </a:xfrm>
          <a:prstGeom prst="rect">
            <a:avLst/>
          </a:prstGeom>
        </p:spPr>
      </p:pic>
    </p:spTree>
    <p:extLst>
      <p:ext uri="{BB962C8B-B14F-4D97-AF65-F5344CB8AC3E}">
        <p14:creationId xmlns:p14="http://schemas.microsoft.com/office/powerpoint/2010/main" val="358667420"/>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userDrawn="1">
  <p:cSld name="title, bulle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7"/>
            <a:ext cx="8686800" cy="864308"/>
          </a:xfrm>
        </p:spPr>
        <p:txBody>
          <a:bodyPr/>
          <a:lstStyle>
            <a:lvl1pPr>
              <a:defRPr>
                <a:latin typeface="Helvetica Neue" panose="02000503000000020004" pitchFamily="2" charset="0"/>
                <a:ea typeface="Helvetica Neue" panose="02000503000000020004" pitchFamily="2" charset="0"/>
                <a:cs typeface="Helvetica Neue" panose="02000503000000020004" pitchFamily="2" charset="0"/>
              </a:defRPr>
            </a:lvl1pPr>
          </a:lstStyle>
          <a:p>
            <a:r>
              <a:rPr lang="en-US" dirty="0"/>
              <a:t>Click to edit Master title style</a:t>
            </a:r>
          </a:p>
        </p:txBody>
      </p:sp>
      <p:sp>
        <p:nvSpPr>
          <p:cNvPr id="9" name="Text Placeholder 8"/>
          <p:cNvSpPr>
            <a:spLocks noGrp="1"/>
          </p:cNvSpPr>
          <p:nvPr>
            <p:ph type="body" sz="quarter" idx="14" hasCustomPrompt="1"/>
          </p:nvPr>
        </p:nvSpPr>
        <p:spPr>
          <a:xfrm>
            <a:off x="228601" y="1136650"/>
            <a:ext cx="8686800" cy="3562350"/>
          </a:xfrm>
        </p:spPr>
        <p:txBody>
          <a:bodyPr/>
          <a:lstStyle>
            <a:lvl1pPr marL="285750" marR="0" indent="-285750" algn="l" defTabSz="457200" rtl="0" eaLnBrk="1" fontAlgn="auto" latinLnBrk="0" hangingPunct="1">
              <a:lnSpc>
                <a:spcPct val="100000"/>
              </a:lnSpc>
              <a:spcBef>
                <a:spcPts val="1100"/>
              </a:spcBef>
              <a:spcAft>
                <a:spcPts val="0"/>
              </a:spcAft>
              <a:buClrTx/>
              <a:buSzTx/>
              <a:buFont typeface=".AppleSystemUIFont" charset="-120"/>
              <a:buChar char="−"/>
              <a:tabLst/>
              <a:defRPr>
                <a:latin typeface="Helvetica Neue" panose="02000503000000020004" pitchFamily="2" charset="0"/>
                <a:ea typeface="Helvetica Neue" panose="02000503000000020004" pitchFamily="2" charset="0"/>
                <a:cs typeface="Helvetica Neue" panose="02000503000000020004" pitchFamily="2" charset="0"/>
              </a:defRPr>
            </a:lvl1pPr>
            <a:lvl2pPr>
              <a:defRPr>
                <a:latin typeface="Helvetica Neue" panose="02000503000000020004" pitchFamily="2" charset="0"/>
                <a:ea typeface="Helvetica Neue" panose="02000503000000020004" pitchFamily="2" charset="0"/>
                <a:cs typeface="Helvetica Neue" panose="02000503000000020004" pitchFamily="2" charset="0"/>
              </a:defRPr>
            </a:lvl2pPr>
            <a:lvl3pPr>
              <a:defRPr>
                <a:latin typeface="Helvetica Neue" panose="02000503000000020004" pitchFamily="2" charset="0"/>
                <a:ea typeface="Helvetica Neue" panose="02000503000000020004" pitchFamily="2" charset="0"/>
                <a:cs typeface="Helvetica Neue" panose="02000503000000020004" pitchFamily="2" charset="0"/>
              </a:defRPr>
            </a:lvl3pPr>
            <a:lvl4pPr>
              <a:defRPr>
                <a:latin typeface="Helvetica Neue" panose="02000503000000020004" pitchFamily="2" charset="0"/>
                <a:ea typeface="Helvetica Neue" panose="02000503000000020004" pitchFamily="2" charset="0"/>
                <a:cs typeface="Helvetica Neue" panose="02000503000000020004" pitchFamily="2" charset="0"/>
              </a:defRPr>
            </a:lvl4pPr>
            <a:lvl5pPr>
              <a:defRPr>
                <a:latin typeface="Helvetica Neue" panose="02000503000000020004" pitchFamily="2" charset="0"/>
                <a:ea typeface="Helvetica Neue" panose="02000503000000020004" pitchFamily="2" charset="0"/>
                <a:cs typeface="Helvetica Neue" panose="02000503000000020004" pitchFamily="2" charset="0"/>
              </a:defRPr>
            </a:lvl5pPr>
          </a:lstStyle>
          <a:p>
            <a:pPr marL="0" marR="0" lvl="0" indent="0" algn="l" defTabSz="457200" rtl="0" eaLnBrk="1" fontAlgn="auto" latinLnBrk="0" hangingPunct="1">
              <a:lnSpc>
                <a:spcPct val="100000"/>
              </a:lnSpc>
              <a:spcBef>
                <a:spcPts val="1100"/>
              </a:spcBef>
              <a:spcAft>
                <a:spcPts val="0"/>
              </a:spcAft>
              <a:buClrTx/>
              <a:buSzTx/>
              <a:tabLst/>
              <a:defRPr/>
            </a:pPr>
            <a:r>
              <a:rPr lang="en-US" dirty="0"/>
              <a:t> 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6">
            <a:extLst>
              <a:ext uri="{FF2B5EF4-FFF2-40B4-BE49-F238E27FC236}">
                <a16:creationId xmlns:a16="http://schemas.microsoft.com/office/drawing/2014/main" id="{758D271A-EEAA-E04D-8B62-DBE725087014}"/>
              </a:ext>
            </a:extLst>
          </p:cNvPr>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1pPr>
          </a:lstStyle>
          <a:p>
            <a:fld id="{3FD999D4-B456-9943-89B7-30D56181CE18}" type="slidenum">
              <a:rPr lang="en-US" smtClean="0"/>
              <a:pPr/>
              <a:t>‹#›</a:t>
            </a:fld>
            <a:endParaRPr lang="en-US" dirty="0"/>
          </a:p>
        </p:txBody>
      </p:sp>
      <p:sp>
        <p:nvSpPr>
          <p:cNvPr id="5" name="Footer Placeholder 8">
            <a:extLst>
              <a:ext uri="{FF2B5EF4-FFF2-40B4-BE49-F238E27FC236}">
                <a16:creationId xmlns:a16="http://schemas.microsoft.com/office/drawing/2014/main" id="{63048197-1077-0E44-9342-7B54147CD02A}"/>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1pPr>
          </a:lstStyle>
          <a:p>
            <a:r>
              <a:rPr lang="en-US"/>
              <a:t>IBM Private Cloud Boot-camp / June 2018 / © 2018 IBM Corporation</a:t>
            </a:r>
            <a:endParaRPr lang="en-US" dirty="0"/>
          </a:p>
        </p:txBody>
      </p:sp>
    </p:spTree>
    <p:extLst>
      <p:ext uri="{BB962C8B-B14F-4D97-AF65-F5344CB8AC3E}">
        <p14:creationId xmlns:p14="http://schemas.microsoft.com/office/powerpoint/2010/main" val="3362639887"/>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Helvetica Neue" panose="02000503000000020004" pitchFamily="2" charset="0"/>
                <a:ea typeface="Helvetica Neue" panose="02000503000000020004" pitchFamily="2" charset="0"/>
                <a:cs typeface="Helvetica Neue" panose="02000503000000020004" pitchFamily="2" charset="0"/>
              </a:defRPr>
            </a:lvl1pPr>
          </a:lstStyle>
          <a:p>
            <a:r>
              <a:rPr lang="en-US"/>
              <a:t>Click to edit Master title style</a:t>
            </a:r>
          </a:p>
        </p:txBody>
      </p:sp>
      <p:sp>
        <p:nvSpPr>
          <p:cNvPr id="3" name="Slide Number Placeholder 6">
            <a:extLst>
              <a:ext uri="{FF2B5EF4-FFF2-40B4-BE49-F238E27FC236}">
                <a16:creationId xmlns:a16="http://schemas.microsoft.com/office/drawing/2014/main" id="{613E0BB0-AB31-DF4C-8FDA-C7EA8B6B508D}"/>
              </a:ext>
            </a:extLst>
          </p:cNvPr>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1pPr>
          </a:lstStyle>
          <a:p>
            <a:fld id="{3FD999D4-B456-9943-89B7-30D56181CE18}" type="slidenum">
              <a:rPr lang="en-US" smtClean="0"/>
              <a:pPr/>
              <a:t>‹#›</a:t>
            </a:fld>
            <a:endParaRPr lang="en-US" dirty="0"/>
          </a:p>
        </p:txBody>
      </p:sp>
      <p:sp>
        <p:nvSpPr>
          <p:cNvPr id="4" name="Footer Placeholder 8">
            <a:extLst>
              <a:ext uri="{FF2B5EF4-FFF2-40B4-BE49-F238E27FC236}">
                <a16:creationId xmlns:a16="http://schemas.microsoft.com/office/drawing/2014/main" id="{56C3F00C-6C15-8841-88EE-F5686C231DDC}"/>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1pPr>
          </a:lstStyle>
          <a:p>
            <a:r>
              <a:rPr lang="en-US"/>
              <a:t>IBM Private Cloud Boot-camp / June 2018 / © 2018 IBM Corporation</a:t>
            </a:r>
            <a:endParaRPr lang="en-US" dirty="0"/>
          </a:p>
        </p:txBody>
      </p:sp>
    </p:spTree>
    <p:extLst>
      <p:ext uri="{BB962C8B-B14F-4D97-AF65-F5344CB8AC3E}">
        <p14:creationId xmlns:p14="http://schemas.microsoft.com/office/powerpoint/2010/main" val="1422676869"/>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userDrawn="1">
  <p:cSld name="TwoUpText_CloudEyebrow">
    <p:spTree>
      <p:nvGrpSpPr>
        <p:cNvPr id="1" name=""/>
        <p:cNvGrpSpPr/>
        <p:nvPr/>
      </p:nvGrpSpPr>
      <p:grpSpPr>
        <a:xfrm>
          <a:off x="0" y="0"/>
          <a:ext cx="0" cy="0"/>
          <a:chOff x="0" y="0"/>
          <a:chExt cx="0" cy="0"/>
        </a:xfrm>
      </p:grpSpPr>
      <p:sp>
        <p:nvSpPr>
          <p:cNvPr id="2" name="Title 1"/>
          <p:cNvSpPr>
            <a:spLocks noGrp="1"/>
          </p:cNvSpPr>
          <p:nvPr>
            <p:ph type="title"/>
          </p:nvPr>
        </p:nvSpPr>
        <p:spPr>
          <a:xfrm>
            <a:off x="353485" y="0"/>
            <a:ext cx="8393112" cy="660400"/>
          </a:xfrm>
        </p:spPr>
        <p:txBody>
          <a:bodyPr/>
          <a:lstStyle>
            <a:lvl1pPr>
              <a:defRPr>
                <a:latin typeface="Helvetica Neue" panose="02000503000000020004" pitchFamily="2" charset="0"/>
                <a:ea typeface="Helvetica Neue" panose="02000503000000020004" pitchFamily="2" charset="0"/>
                <a:cs typeface="Helvetica Neue" panose="02000503000000020004" pitchFamily="2" charset="0"/>
              </a:defRPr>
            </a:lvl1pPr>
          </a:lstStyle>
          <a:p>
            <a:r>
              <a:rPr lang="en-US" dirty="0"/>
              <a:t>Click to edit Master title style</a:t>
            </a:r>
          </a:p>
        </p:txBody>
      </p:sp>
      <p:sp>
        <p:nvSpPr>
          <p:cNvPr id="8" name="Text Placeholder 7"/>
          <p:cNvSpPr>
            <a:spLocks noGrp="1"/>
          </p:cNvSpPr>
          <p:nvPr>
            <p:ph type="body" sz="quarter" idx="10"/>
          </p:nvPr>
        </p:nvSpPr>
        <p:spPr>
          <a:xfrm>
            <a:off x="363538" y="1276350"/>
            <a:ext cx="4056063" cy="1101071"/>
          </a:xfrm>
        </p:spPr>
        <p:txBody>
          <a:bodyPr/>
          <a:lstStyle>
            <a:lvl1pPr>
              <a:defRPr>
                <a:latin typeface="Helvetica Neue" panose="02000503000000020004" pitchFamily="2" charset="0"/>
                <a:ea typeface="Helvetica Neue" panose="02000503000000020004" pitchFamily="2" charset="0"/>
                <a:cs typeface="Helvetica Neue" panose="02000503000000020004" pitchFamily="2" charset="0"/>
              </a:defRPr>
            </a:lvl1pPr>
            <a:lvl2pPr>
              <a:defRPr>
                <a:latin typeface="Helvetica Neue" panose="02000503000000020004" pitchFamily="2" charset="0"/>
                <a:ea typeface="Helvetica Neue" panose="02000503000000020004" pitchFamily="2" charset="0"/>
                <a:cs typeface="Helvetica Neue" panose="02000503000000020004" pitchFamily="2" charset="0"/>
              </a:defRPr>
            </a:lvl2pPr>
            <a:lvl3pPr>
              <a:defRPr>
                <a:latin typeface="Helvetica Neue" panose="02000503000000020004" pitchFamily="2" charset="0"/>
                <a:ea typeface="Helvetica Neue" panose="02000503000000020004" pitchFamily="2" charset="0"/>
                <a:cs typeface="Helvetica Neue" panose="02000503000000020004" pitchFamily="2" charset="0"/>
              </a:defRPr>
            </a:lvl3pPr>
            <a:lvl4pPr>
              <a:defRPr>
                <a:latin typeface="Helvetica Neue" panose="02000503000000020004" pitchFamily="2" charset="0"/>
                <a:ea typeface="Helvetica Neue" panose="02000503000000020004" pitchFamily="2" charset="0"/>
                <a:cs typeface="Helvetica Neue" panose="02000503000000020004" pitchFamily="2" charset="0"/>
              </a:defRPr>
            </a:lvl4pPr>
            <a:lvl5pPr>
              <a:defRPr>
                <a:latin typeface="Helvetica Neue" panose="02000503000000020004" pitchFamily="2" charset="0"/>
                <a:ea typeface="Helvetica Neue" panose="02000503000000020004" pitchFamily="2" charset="0"/>
                <a:cs typeface="Helvetica Neue" panose="02000503000000020004" pitchFamily="2"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1"/>
          </p:nvPr>
        </p:nvSpPr>
        <p:spPr>
          <a:xfrm>
            <a:off x="4690533" y="1270397"/>
            <a:ext cx="4056064" cy="1101071"/>
          </a:xfrm>
        </p:spPr>
        <p:txBody>
          <a:bodyPr/>
          <a:lstStyle>
            <a:lvl1pPr>
              <a:defRPr>
                <a:latin typeface="Helvetica Neue" panose="02000503000000020004" pitchFamily="2" charset="0"/>
                <a:ea typeface="Helvetica Neue" panose="02000503000000020004" pitchFamily="2" charset="0"/>
                <a:cs typeface="Helvetica Neue" panose="02000503000000020004" pitchFamily="2" charset="0"/>
              </a:defRPr>
            </a:lvl1pPr>
            <a:lvl2pPr>
              <a:defRPr>
                <a:latin typeface="Helvetica Neue" panose="02000503000000020004" pitchFamily="2" charset="0"/>
                <a:ea typeface="Helvetica Neue" panose="02000503000000020004" pitchFamily="2" charset="0"/>
                <a:cs typeface="Helvetica Neue" panose="02000503000000020004" pitchFamily="2" charset="0"/>
              </a:defRPr>
            </a:lvl2pPr>
            <a:lvl3pPr>
              <a:defRPr>
                <a:latin typeface="Helvetica Neue" panose="02000503000000020004" pitchFamily="2" charset="0"/>
                <a:ea typeface="Helvetica Neue" panose="02000503000000020004" pitchFamily="2" charset="0"/>
                <a:cs typeface="Helvetica Neue" panose="02000503000000020004" pitchFamily="2" charset="0"/>
              </a:defRPr>
            </a:lvl3pPr>
            <a:lvl4pPr>
              <a:defRPr>
                <a:latin typeface="Helvetica Neue" panose="02000503000000020004" pitchFamily="2" charset="0"/>
                <a:ea typeface="Helvetica Neue" panose="02000503000000020004" pitchFamily="2" charset="0"/>
                <a:cs typeface="Helvetica Neue" panose="02000503000000020004" pitchFamily="2" charset="0"/>
              </a:defRPr>
            </a:lvl4pPr>
            <a:lvl5pPr>
              <a:defRPr>
                <a:latin typeface="Helvetica Neue" panose="02000503000000020004" pitchFamily="2" charset="0"/>
                <a:ea typeface="Helvetica Neue" panose="02000503000000020004" pitchFamily="2" charset="0"/>
                <a:cs typeface="Helvetica Neue" panose="02000503000000020004" pitchFamily="2"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6">
            <a:extLst>
              <a:ext uri="{FF2B5EF4-FFF2-40B4-BE49-F238E27FC236}">
                <a16:creationId xmlns:a16="http://schemas.microsoft.com/office/drawing/2014/main" id="{9A2C8239-411F-4848-9D13-D7D8E53CA298}"/>
              </a:ext>
            </a:extLst>
          </p:cNvPr>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1pPr>
          </a:lstStyle>
          <a:p>
            <a:fld id="{3FD999D4-B456-9943-89B7-30D56181CE18}" type="slidenum">
              <a:rPr lang="en-US" smtClean="0"/>
              <a:pPr/>
              <a:t>‹#›</a:t>
            </a:fld>
            <a:endParaRPr lang="en-US" dirty="0"/>
          </a:p>
        </p:txBody>
      </p:sp>
      <p:sp>
        <p:nvSpPr>
          <p:cNvPr id="6" name="Footer Placeholder 8">
            <a:extLst>
              <a:ext uri="{FF2B5EF4-FFF2-40B4-BE49-F238E27FC236}">
                <a16:creationId xmlns:a16="http://schemas.microsoft.com/office/drawing/2014/main" id="{6256B459-8D23-434F-AF95-A04CECADA20B}"/>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1pPr>
          </a:lstStyle>
          <a:p>
            <a:r>
              <a:rPr lang="en-US"/>
              <a:t>IBM Private Cloud Boot-camp / June 2018 / © 2018 IBM Corporation</a:t>
            </a:r>
            <a:endParaRPr lang="en-US" dirty="0"/>
          </a:p>
        </p:txBody>
      </p:sp>
    </p:spTree>
    <p:extLst>
      <p:ext uri="{BB962C8B-B14F-4D97-AF65-F5344CB8AC3E}">
        <p14:creationId xmlns:p14="http://schemas.microsoft.com/office/powerpoint/2010/main" val="3615176656"/>
      </p:ext>
    </p:extLst>
  </p:cSld>
  <p:clrMapOvr>
    <a:masterClrMapping/>
  </p:clrMapOvr>
  <p:transition spd="med">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Rectangle 6"/>
          <p:cNvSpPr>
            <a:spLocks noGrp="1" noChangeArrowheads="1"/>
          </p:cNvSpPr>
          <p:nvPr>
            <p:ph type="sldNum" sz="quarter" idx="10"/>
          </p:nvPr>
        </p:nvSpPr>
        <p:spPr/>
        <p:txBody>
          <a:bodyPr/>
          <a:lstStyle>
            <a:lvl1pPr defTabSz="333946">
              <a:defRPr b="0">
                <a:latin typeface="Arial" pitchFamily="34" charset="0"/>
                <a:cs typeface="Arial" pitchFamily="34" charset="0"/>
              </a:defRPr>
            </a:lvl1pPr>
          </a:lstStyle>
          <a:p>
            <a:pPr>
              <a:defRPr/>
            </a:pPr>
            <a:fld id="{7B7B6646-1A17-4249-8D58-D73A6DF2507A}" type="slidenum">
              <a:rPr lang="en-US"/>
              <a:pPr>
                <a:defRPr/>
              </a:pPr>
              <a:t>‹#›</a:t>
            </a:fld>
            <a:endParaRPr lang="en-US" dirty="0"/>
          </a:p>
        </p:txBody>
      </p:sp>
    </p:spTree>
    <p:extLst>
      <p:ext uri="{BB962C8B-B14F-4D97-AF65-F5344CB8AC3E}">
        <p14:creationId xmlns:p14="http://schemas.microsoft.com/office/powerpoint/2010/main" val="38357534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b="0" i="0">
                <a:latin typeface="Arial" charset="0"/>
              </a:defRPr>
            </a:lvl1pPr>
          </a:lstStyle>
          <a:p>
            <a:fld id="{3FD999D4-B456-9943-89B7-30D56181CE18}" type="slidenum">
              <a:rPr lang="en-US" smtClean="0"/>
              <a:pPr/>
              <a:t>‹#›</a:t>
            </a:fld>
            <a:endParaRPr lang="en-US" dirty="0"/>
          </a:p>
        </p:txBody>
      </p:sp>
      <p:sp>
        <p:nvSpPr>
          <p:cNvPr id="4" name="Footer Placeholder 3"/>
          <p:cNvSpPr>
            <a:spLocks noGrp="1"/>
          </p:cNvSpPr>
          <p:nvPr>
            <p:ph type="ftr" sz="quarter" idx="11"/>
          </p:nvPr>
        </p:nvSpPr>
        <p:spPr/>
        <p:txBody>
          <a:bodyPr/>
          <a:lstStyle>
            <a:lvl1pPr>
              <a:defRPr b="0" i="0">
                <a:latin typeface="Arial" charset="0"/>
              </a:defRPr>
            </a:lvl1pPr>
          </a:lstStyle>
          <a:p>
            <a:r>
              <a:rPr lang="en-US"/>
              <a:t>IBM Private Cloud Boot-camp / June 2018 / © 2018 IBM Corporation</a:t>
            </a:r>
            <a:endParaRPr lang="en-US" dirty="0"/>
          </a:p>
        </p:txBody>
      </p:sp>
      <p:sp>
        <p:nvSpPr>
          <p:cNvPr id="6" name="Content Placeholder 5"/>
          <p:cNvSpPr>
            <a:spLocks noGrp="1"/>
          </p:cNvSpPr>
          <p:nvPr>
            <p:ph sz="quarter" idx="12"/>
          </p:nvPr>
        </p:nvSpPr>
        <p:spPr>
          <a:xfrm>
            <a:off x="228600" y="995518"/>
            <a:ext cx="4114800" cy="3687607"/>
          </a:xfrm>
        </p:spPr>
        <p:txBody>
          <a:bodyPr/>
          <a:lstStyle>
            <a:lvl1pPr>
              <a:defRPr sz="2400"/>
            </a:lvl1pPr>
          </a:lstStyle>
          <a:p>
            <a:pPr lvl="0"/>
            <a:r>
              <a:rPr lang="en-US"/>
              <a:t>Edit Master text styles</a:t>
            </a:r>
          </a:p>
        </p:txBody>
      </p:sp>
      <p:sp>
        <p:nvSpPr>
          <p:cNvPr id="8" name="Content Placeholder 7"/>
          <p:cNvSpPr>
            <a:spLocks noGrp="1"/>
          </p:cNvSpPr>
          <p:nvPr>
            <p:ph sz="quarter" idx="13"/>
          </p:nvPr>
        </p:nvSpPr>
        <p:spPr>
          <a:xfrm>
            <a:off x="4800600" y="1116648"/>
            <a:ext cx="4114800" cy="3566477"/>
          </a:xfrm>
        </p:spPr>
        <p:txBody>
          <a:bodyPr/>
          <a:lstStyle>
            <a:lvl1pPr>
              <a:defRPr sz="1400"/>
            </a:lvl1pPr>
            <a:lvl2pPr>
              <a:defRPr sz="1400"/>
            </a:lvl2pPr>
            <a:lvl3pPr>
              <a:defRPr sz="14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01582381"/>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lvl1pPr marL="171450" indent="-171450">
              <a:buFont typeface="Arial" panose="020B0604020202020204" pitchFamily="34" charset="0"/>
              <a:buChar char="•"/>
              <a:defRPr/>
            </a:lvl1pPr>
            <a:lvl2pPr marL="342900" indent="-171450">
              <a:buFont typeface="Wingdings" panose="05000000000000000000" pitchFamily="2" charset="2"/>
              <a:buChar char="§"/>
              <a:defRPr/>
            </a:lvl2pPr>
            <a:lvl3pPr marL="514350" indent="-171450">
              <a:buFont typeface="Arial" panose="020B0604020202020204" pitchFamily="34" charset="0"/>
              <a:buChar char="−"/>
              <a:defRPr/>
            </a:lvl3pPr>
            <a:lvl4pPr marL="509988" indent="0">
              <a:buNone/>
              <a:defRPr/>
            </a:lvl4pPr>
          </a:lstStyle>
          <a:p>
            <a:pPr lvl="0"/>
            <a:r>
              <a:rPr lang="en-US"/>
              <a:t>Click to edit Master text styles</a:t>
            </a:r>
          </a:p>
          <a:p>
            <a:pPr lvl="1"/>
            <a:r>
              <a:rPr lang="en-US"/>
              <a:t>Second level</a:t>
            </a:r>
          </a:p>
          <a:p>
            <a:pPr lvl="2"/>
            <a:r>
              <a:rPr lang="en-US"/>
              <a:t>Third level</a:t>
            </a:r>
          </a:p>
        </p:txBody>
      </p:sp>
      <p:sp>
        <p:nvSpPr>
          <p:cNvPr id="4" name="Rectangle 10"/>
          <p:cNvSpPr>
            <a:spLocks noGrp="1" noChangeArrowheads="1"/>
          </p:cNvSpPr>
          <p:nvPr>
            <p:ph type="sldNum" sz="quarter" idx="10"/>
          </p:nvPr>
        </p:nvSpPr>
        <p:spPr>
          <a:ln/>
        </p:spPr>
        <p:txBody>
          <a:bodyPr/>
          <a:lstStyle>
            <a:lvl1pPr>
              <a:defRPr/>
            </a:lvl1pPr>
          </a:lstStyle>
          <a:p>
            <a:pPr>
              <a:defRPr/>
            </a:pPr>
            <a:fld id="{11A68DD8-55F1-4DDB-A894-47428CF80362}" type="slidenum">
              <a:rPr lang="en-US" smtClean="0"/>
              <a:pPr>
                <a:defRPr/>
              </a:pPr>
              <a:t>‹#›</a:t>
            </a:fld>
            <a:endParaRPr lang="en-US"/>
          </a:p>
        </p:txBody>
      </p:sp>
      <p:sp>
        <p:nvSpPr>
          <p:cNvPr id="5" name="Rectangle 11"/>
          <p:cNvSpPr>
            <a:spLocks noGrp="1" noChangeArrowheads="1"/>
          </p:cNvSpPr>
          <p:nvPr>
            <p:ph type="ftr" sz="quarter" idx="11"/>
          </p:nvPr>
        </p:nvSpPr>
        <p:spPr>
          <a:ln/>
        </p:spPr>
        <p:txBody>
          <a:bodyPr/>
          <a:lstStyle>
            <a:lvl1pPr>
              <a:defRPr/>
            </a:lvl1pPr>
          </a:lstStyle>
          <a:p>
            <a:pPr>
              <a:defRPr/>
            </a:pPr>
            <a:r>
              <a:rPr lang="en-US"/>
              <a:t>IBM Private Cloud Boot-camp / June 2018 / © 2018 IBM Corporation</a:t>
            </a:r>
            <a:endParaRPr lang="en-US" dirty="0"/>
          </a:p>
        </p:txBody>
      </p:sp>
    </p:spTree>
    <p:extLst>
      <p:ext uri="{BB962C8B-B14F-4D97-AF65-F5344CB8AC3E}">
        <p14:creationId xmlns:p14="http://schemas.microsoft.com/office/powerpoint/2010/main" val="1662929640"/>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Cover Slide">
    <p:bg>
      <p:bgPr>
        <a:solidFill>
          <a:schemeClr val="bg2"/>
        </a:soli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4828032"/>
            <a:ext cx="6400800" cy="137160"/>
          </a:xfrm>
        </p:spPr>
        <p:txBody>
          <a:bodyPr/>
          <a:lstStyle>
            <a:lvl1pPr>
              <a:defRPr>
                <a:solidFill>
                  <a:schemeClr val="tx1"/>
                </a:solidFill>
              </a:defRPr>
            </a:lvl1pPr>
          </a:lstStyle>
          <a:p>
            <a:r>
              <a:rPr lang="de-DE"/>
              <a:t>IBM Private Cloud Boot-camp / June 2018 / © 2018 IBM Corporation</a:t>
            </a:r>
            <a:endParaRPr lang="en-US"/>
          </a:p>
        </p:txBody>
      </p:sp>
      <p:sp>
        <p:nvSpPr>
          <p:cNvPr id="4" name="Title 3"/>
          <p:cNvSpPr>
            <a:spLocks noGrp="1"/>
          </p:cNvSpPr>
          <p:nvPr>
            <p:ph type="title"/>
          </p:nvPr>
        </p:nvSpPr>
        <p:spPr>
          <a:xfrm>
            <a:off x="228599" y="203781"/>
            <a:ext cx="4114801" cy="4479344"/>
          </a:xfrm>
        </p:spPr>
        <p:txBody>
          <a:bodyPr/>
          <a:lstStyle>
            <a:lvl1pPr>
              <a:lnSpc>
                <a:spcPct val="90000"/>
              </a:lnSpc>
              <a:defRPr sz="2400" b="0">
                <a:solidFill>
                  <a:schemeClr val="tx1"/>
                </a:solidFill>
              </a:defRPr>
            </a:lvl1pPr>
          </a:lstStyle>
          <a:p>
            <a:r>
              <a:rPr lang="en-US"/>
              <a:t>Click to edit Master title style</a:t>
            </a:r>
            <a:endParaRPr lang="en-US" dirty="0"/>
          </a:p>
        </p:txBody>
      </p:sp>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393811" y="4705350"/>
            <a:ext cx="521589" cy="211455"/>
          </a:xfrm>
          <a:prstGeom prst="rect">
            <a:avLst/>
          </a:prstGeom>
        </p:spPr>
      </p:pic>
      <p:pic>
        <p:nvPicPr>
          <p:cNvPr id="7" name="Picture 6"/>
          <p:cNvPicPr>
            <a:picLocks noChangeAspect="1"/>
          </p:cNvPicPr>
          <p:nvPr userDrawn="1"/>
        </p:nvPicPr>
        <p:blipFill rotWithShape="1">
          <a:blip r:embed="rId3">
            <a:extLst>
              <a:ext uri="{28A0092B-C50C-407E-A947-70E740481C1C}">
                <a14:useLocalDpi xmlns:a14="http://schemas.microsoft.com/office/drawing/2010/main" val="0"/>
              </a:ext>
            </a:extLst>
          </a:blip>
          <a:srcRect l="18001" t="20400" r="17675" b="20719"/>
          <a:stretch/>
        </p:blipFill>
        <p:spPr>
          <a:xfrm>
            <a:off x="3301999" y="1467993"/>
            <a:ext cx="2555371" cy="2192783"/>
          </a:xfrm>
          <a:prstGeom prst="rect">
            <a:avLst/>
          </a:prstGeom>
        </p:spPr>
      </p:pic>
      <p:pic>
        <p:nvPicPr>
          <p:cNvPr id="8" name="Picture 7" descr="ibm_gry.png"/>
          <p:cNvPicPr>
            <a:picLocks noChangeAspect="1"/>
          </p:cNvPicPr>
          <p:nvPr userDrawn="1"/>
        </p:nvPicPr>
        <p:blipFill>
          <a:blip r:embed="rId4">
            <a:biLevel thresh="75000"/>
            <a:extLst>
              <a:ext uri="{28A0092B-C50C-407E-A947-70E740481C1C}">
                <a14:useLocalDpi xmlns:a14="http://schemas.microsoft.com/office/drawing/2010/main"/>
              </a:ext>
            </a:extLst>
          </a:blip>
          <a:stretch>
            <a:fillRect/>
          </a:stretch>
        </p:blipFill>
        <p:spPr>
          <a:xfrm>
            <a:off x="8393811" y="240045"/>
            <a:ext cx="521589" cy="211471"/>
          </a:xfrm>
          <a:prstGeom prst="rect">
            <a:avLst/>
          </a:prstGeom>
        </p:spPr>
      </p:pic>
      <p:pic>
        <p:nvPicPr>
          <p:cNvPr id="9" name="Picture 8"/>
          <p:cNvPicPr>
            <a:picLocks noChangeAspect="1"/>
          </p:cNvPicPr>
          <p:nvPr userDrawn="1"/>
        </p:nvPicPr>
        <p:blipFill rotWithShape="1">
          <a:blip r:embed="rId5">
            <a:extLst>
              <a:ext uri="{28A0092B-C50C-407E-A947-70E740481C1C}">
                <a14:useLocalDpi xmlns:a14="http://schemas.microsoft.com/office/drawing/2010/main" val="0"/>
              </a:ext>
            </a:extLst>
          </a:blip>
          <a:srcRect l="15172" t="28443" r="13568" b="27421"/>
          <a:stretch/>
        </p:blipFill>
        <p:spPr>
          <a:xfrm>
            <a:off x="7410684" y="4584701"/>
            <a:ext cx="1620427" cy="470448"/>
          </a:xfrm>
          <a:prstGeom prst="rect">
            <a:avLst/>
          </a:prstGeom>
        </p:spPr>
      </p:pic>
    </p:spTree>
    <p:extLst>
      <p:ext uri="{BB962C8B-B14F-4D97-AF65-F5344CB8AC3E}">
        <p14:creationId xmlns:p14="http://schemas.microsoft.com/office/powerpoint/2010/main" val="227238187"/>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tx1"/>
                </a:solidFill>
              </a:defRPr>
            </a:lvl1pPr>
          </a:lstStyle>
          <a:p>
            <a:r>
              <a:rPr lang="de-DE"/>
              <a:t>IBM Private Cloud Boot-camp / June 2018 / © 2018 IBM Corporation</a:t>
            </a:r>
            <a:endParaRPr lang="en-US"/>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966284543"/>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Private Cloud Boot-camp / June 2018 / © 2018 IBM Corporation</a:t>
            </a:r>
            <a:endParaRPr lang="en-US"/>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175" algn="dec"/>
              </a:tabLst>
              <a:defRPr/>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17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2598823"/>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t>IBM Private Cloud Boot-camp / June 2018 / © 2018 IBM Corporation</a:t>
            </a:r>
            <a:endParaRPr lang="en-US"/>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1080506850"/>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t>IBM Private Cloud Boot-camp / June 2018 / © 2018 IBM Corporation</a:t>
            </a:r>
            <a:endParaRPr lang="en-US"/>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tx1"/>
                </a:solidFill>
              </a:defRPr>
            </a:lvl1pPr>
          </a:lstStyle>
          <a:p>
            <a:r>
              <a:rPr lang="en-US"/>
              <a:t>Drag picture to placeholder or click icon to add</a:t>
            </a:r>
          </a:p>
        </p:txBody>
      </p:sp>
    </p:spTree>
    <p:extLst>
      <p:ext uri="{BB962C8B-B14F-4D97-AF65-F5344CB8AC3E}">
        <p14:creationId xmlns:p14="http://schemas.microsoft.com/office/powerpoint/2010/main" val="95690891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6"/>
            <a:ext cx="8686800" cy="4473575"/>
          </a:xfrm>
        </p:spPr>
        <p:txBody>
          <a:bodyPr/>
          <a:lstStyle>
            <a:lvl1pPr>
              <a:lnSpc>
                <a:spcPct val="90000"/>
              </a:lnSpc>
              <a:defRPr sz="96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Private Cloud Boot-camp / June 2018 / © 2018 IBM Corporation</a:t>
            </a:r>
            <a:endParaRPr lang="en-US"/>
          </a:p>
        </p:txBody>
      </p:sp>
    </p:spTree>
    <p:extLst>
      <p:ext uri="{BB962C8B-B14F-4D97-AF65-F5344CB8AC3E}">
        <p14:creationId xmlns:p14="http://schemas.microsoft.com/office/powerpoint/2010/main" val="263152443"/>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5187462" cy="4520805"/>
          </a:xfrm>
        </p:spPr>
        <p:txBody>
          <a:bodyPr/>
          <a:lstStyle>
            <a:lvl1pPr marL="117475" indent="-117475">
              <a:tabLst/>
              <a:defRPr>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t>IBM Private Cloud Boot-camp / June 2018 / © 2018 IBM Corporation</a:t>
            </a:r>
            <a:endParaRPr lang="en-US"/>
          </a:p>
        </p:txBody>
      </p:sp>
    </p:spTree>
    <p:extLst>
      <p:ext uri="{BB962C8B-B14F-4D97-AF65-F5344CB8AC3E}">
        <p14:creationId xmlns:p14="http://schemas.microsoft.com/office/powerpoint/2010/main" val="1134280328"/>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Private Cloud Boot-camp / June 2018 / © 2018 IBM Corporation</a:t>
            </a:r>
            <a:endParaRPr lang="en-US"/>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0563"/>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637138277"/>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Private Cloud Boot-camp / June 2018 / © 2018 IBM Corporation</a:t>
            </a:r>
            <a:endParaRPr lang="en-US"/>
          </a:p>
        </p:txBody>
      </p:sp>
      <p:sp>
        <p:nvSpPr>
          <p:cNvPr id="8" name="Text Placeholder 7"/>
          <p:cNvSpPr>
            <a:spLocks noGrp="1"/>
          </p:cNvSpPr>
          <p:nvPr>
            <p:ph type="body" sz="quarter" idx="12"/>
          </p:nvPr>
        </p:nvSpPr>
        <p:spPr>
          <a:xfrm>
            <a:off x="228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4800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2955759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Private Cloud Boot-camp / June 2018 / © 2018 IBM Corporation</a:t>
            </a:r>
          </a:p>
        </p:txBody>
      </p:sp>
      <p:sp>
        <p:nvSpPr>
          <p:cNvPr id="6" name="Text Placeholder 5"/>
          <p:cNvSpPr>
            <a:spLocks noGrp="1"/>
          </p:cNvSpPr>
          <p:nvPr>
            <p:ph type="body" sz="quarter" idx="12"/>
          </p:nvPr>
        </p:nvSpPr>
        <p:spPr>
          <a:xfrm>
            <a:off x="4800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Edit Master text styles</a:t>
            </a:r>
          </a:p>
        </p:txBody>
      </p:sp>
      <p:sp>
        <p:nvSpPr>
          <p:cNvPr id="7" name="Text Placeholder 6"/>
          <p:cNvSpPr>
            <a:spLocks noGrp="1"/>
          </p:cNvSpPr>
          <p:nvPr>
            <p:ph type="body" sz="quarter" idx="14"/>
          </p:nvPr>
        </p:nvSpPr>
        <p:spPr>
          <a:xfrm>
            <a:off x="228600" y="1093469"/>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09855437"/>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Private Cloud Boot-camp / June 2018 / © 2018 IBM Corporation</a:t>
            </a:r>
            <a:endParaRPr lang="en-US"/>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0"/>
            <a:ext cx="4114800" cy="3589655"/>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98788900"/>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Private Cloud Boot-camp / June 2018 / © 2018 IBM Corporation</a:t>
            </a:r>
            <a:endParaRPr lang="en-US"/>
          </a:p>
        </p:txBody>
      </p:sp>
      <p:sp>
        <p:nvSpPr>
          <p:cNvPr id="6" name="Content Placeholder 5"/>
          <p:cNvSpPr>
            <a:spLocks noGrp="1"/>
          </p:cNvSpPr>
          <p:nvPr>
            <p:ph sz="quarter" idx="12"/>
          </p:nvPr>
        </p:nvSpPr>
        <p:spPr>
          <a:xfrm>
            <a:off x="228600" y="995518"/>
            <a:ext cx="4114800" cy="3687607"/>
          </a:xfrm>
        </p:spPr>
        <p:txBody>
          <a:bodyPr/>
          <a:lstStyle>
            <a:lvl1pPr>
              <a:defRPr sz="2400"/>
            </a:lvl1pPr>
          </a:lstStyle>
          <a:p>
            <a:pPr lvl="0"/>
            <a:r>
              <a:rPr lang="en-US" dirty="0"/>
              <a:t>Click to edit Master text styles</a:t>
            </a:r>
          </a:p>
        </p:txBody>
      </p:sp>
      <p:sp>
        <p:nvSpPr>
          <p:cNvPr id="8" name="Content Placeholder 7"/>
          <p:cNvSpPr>
            <a:spLocks noGrp="1"/>
          </p:cNvSpPr>
          <p:nvPr>
            <p:ph sz="quarter" idx="13"/>
          </p:nvPr>
        </p:nvSpPr>
        <p:spPr>
          <a:xfrm>
            <a:off x="4800600" y="1116648"/>
            <a:ext cx="4114800" cy="3566477"/>
          </a:xfrm>
        </p:spPr>
        <p:txBody>
          <a:bodyPr/>
          <a:lstStyle>
            <a:lvl1pPr>
              <a:defRPr sz="14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1862990"/>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Private Cloud Boot-camp / June 2018 / © 2018 IBM Corporation</a:t>
            </a:r>
            <a:endParaRPr lang="en-US"/>
          </a:p>
        </p:txBody>
      </p:sp>
      <p:sp>
        <p:nvSpPr>
          <p:cNvPr id="6" name="Text Placeholder 5"/>
          <p:cNvSpPr>
            <a:spLocks noGrp="1"/>
          </p:cNvSpPr>
          <p:nvPr>
            <p:ph type="body" sz="quarter" idx="12"/>
          </p:nvPr>
        </p:nvSpPr>
        <p:spPr>
          <a:xfrm>
            <a:off x="4800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69"/>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16975828"/>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Private Cloud Boot-camp / June 2018 / © 2018 IBM Corporation</a:t>
            </a:r>
            <a:endParaRPr lang="en-US"/>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7280"/>
            <a:ext cx="4114800" cy="358584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1474976457"/>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Private Cloud Boot-camp / June 2018 / © 2018 IBM Corporation</a:t>
            </a:r>
            <a:endParaRPr lang="en-US"/>
          </a:p>
        </p:txBody>
      </p:sp>
      <p:sp>
        <p:nvSpPr>
          <p:cNvPr id="7" name="Text Placeholder 6"/>
          <p:cNvSpPr>
            <a:spLocks noGrp="1"/>
          </p:cNvSpPr>
          <p:nvPr>
            <p:ph type="body" sz="quarter" idx="14"/>
          </p:nvPr>
        </p:nvSpPr>
        <p:spPr>
          <a:xfrm>
            <a:off x="228600" y="1097279"/>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79"/>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Picture Placeholder 8"/>
          <p:cNvSpPr>
            <a:spLocks noGrp="1"/>
          </p:cNvSpPr>
          <p:nvPr>
            <p:ph type="pic" sz="quarter" idx="16"/>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1525575478"/>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Private Cloud Boot-camp / June 2018 / © 2018 IBM Corporation</a:t>
            </a:r>
            <a:endParaRPr lang="en-US"/>
          </a:p>
        </p:txBody>
      </p:sp>
      <p:sp>
        <p:nvSpPr>
          <p:cNvPr id="6" name="Text Placeholder 5"/>
          <p:cNvSpPr>
            <a:spLocks noGrp="1"/>
          </p:cNvSpPr>
          <p:nvPr>
            <p:ph type="body" sz="quarter" idx="12"/>
          </p:nvPr>
        </p:nvSpPr>
        <p:spPr>
          <a:xfrm>
            <a:off x="4800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9797213"/>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Private Cloud Boot-camp / June 2018 / © 2018 IBM Corporation</a:t>
            </a:r>
            <a:endParaRPr lang="en-US"/>
          </a:p>
        </p:txBody>
      </p:sp>
      <p:sp>
        <p:nvSpPr>
          <p:cNvPr id="6" name="Text Placeholder 5"/>
          <p:cNvSpPr>
            <a:spLocks noGrp="1"/>
          </p:cNvSpPr>
          <p:nvPr>
            <p:ph type="body" sz="quarter" idx="12"/>
          </p:nvPr>
        </p:nvSpPr>
        <p:spPr>
          <a:xfrm>
            <a:off x="4800600" y="1124712"/>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46328894"/>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Private Cloud Boot-camp / June 2018 / © 2018 IBM Corporation</a:t>
            </a:r>
            <a:endParaRPr lang="en-US"/>
          </a:p>
        </p:txBody>
      </p:sp>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1260641244"/>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Private Cloud Boot-camp / June 2018 / © 2018 IBM Corporation</a:t>
            </a:r>
            <a:endParaRPr lang="en-US"/>
          </a:p>
        </p:txBody>
      </p:sp>
    </p:spTree>
    <p:extLst>
      <p:ext uri="{BB962C8B-B14F-4D97-AF65-F5344CB8AC3E}">
        <p14:creationId xmlns:p14="http://schemas.microsoft.com/office/powerpoint/2010/main" val="523726606"/>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Private Cloud Boot-camp / June 2018 / © 2018 IBM Corporation</a:t>
            </a:r>
            <a:endParaRPr lang="en-US"/>
          </a:p>
        </p:txBody>
      </p:sp>
    </p:spTree>
    <p:extLst>
      <p:ext uri="{BB962C8B-B14F-4D97-AF65-F5344CB8AC3E}">
        <p14:creationId xmlns:p14="http://schemas.microsoft.com/office/powerpoint/2010/main" val="188508163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Click icon to add picture</a:t>
            </a:r>
          </a:p>
        </p:txBody>
      </p:sp>
      <p:sp>
        <p:nvSpPr>
          <p:cNvPr id="2" name="Title 1"/>
          <p:cNvSpPr>
            <a:spLocks noGrp="1"/>
          </p:cNvSpPr>
          <p:nvPr>
            <p:ph type="title"/>
          </p:nvPr>
        </p:nvSpPr>
        <p:spPr>
          <a:xfrm>
            <a:off x="228600" y="411480"/>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Private Cloud Boot-camp / June 2018 / © 2018 IBM Corporation</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Edit Master text styles</a:t>
            </a:r>
          </a:p>
        </p:txBody>
      </p:sp>
      <p:sp>
        <p:nvSpPr>
          <p:cNvPr id="7" name="Text Placeholder 6"/>
          <p:cNvSpPr>
            <a:spLocks noGrp="1"/>
          </p:cNvSpPr>
          <p:nvPr>
            <p:ph type="body" sz="quarter" idx="14"/>
          </p:nvPr>
        </p:nvSpPr>
        <p:spPr>
          <a:xfrm>
            <a:off x="228600" y="1097280"/>
            <a:ext cx="4114800" cy="3585845"/>
          </a:xfrm>
        </p:spPr>
        <p:txBody>
          <a:bodyPr/>
          <a:lstStyle>
            <a:lvl1pPr>
              <a:defRPr sz="1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81953551"/>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Private Cloud Boot-camp / June 2018 / © 2018 IBM Corporation</a:t>
            </a:r>
            <a:endParaRPr lang="en-US"/>
          </a:p>
        </p:txBody>
      </p:sp>
      <p:sp>
        <p:nvSpPr>
          <p:cNvPr id="12" name="Text Placeholder 11"/>
          <p:cNvSpPr>
            <a:spLocks noGrp="1"/>
          </p:cNvSpPr>
          <p:nvPr>
            <p:ph type="body" sz="quarter" idx="13"/>
          </p:nvPr>
        </p:nvSpPr>
        <p:spPr>
          <a:xfrm>
            <a:off x="228600" y="192024"/>
            <a:ext cx="4114800" cy="300037"/>
          </a:xfrm>
        </p:spPr>
        <p:txBody>
          <a:bodyPr/>
          <a:lstStyle>
            <a:lvl1pPr>
              <a:defRPr sz="1600"/>
            </a:lvl1pPr>
          </a:lstStyle>
          <a:p>
            <a:pPr lvl="0"/>
            <a:r>
              <a:rPr lang="en-US" dirty="0"/>
              <a:t>Click to edit Master text styles</a:t>
            </a:r>
          </a:p>
        </p:txBody>
      </p:sp>
      <p:sp>
        <p:nvSpPr>
          <p:cNvPr id="7" name="Text Placeholder 6"/>
          <p:cNvSpPr>
            <a:spLocks noGrp="1"/>
          </p:cNvSpPr>
          <p:nvPr>
            <p:ph type="body" sz="quarter" idx="14"/>
          </p:nvPr>
        </p:nvSpPr>
        <p:spPr>
          <a:xfrm>
            <a:off x="228600" y="1097280"/>
            <a:ext cx="4114800" cy="3488731"/>
          </a:xfrm>
        </p:spPr>
        <p:txBody>
          <a:bodyPr/>
          <a:lstStyle>
            <a:lvl1pPr>
              <a:defRPr sz="16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2"/>
          </a:solidFill>
        </p:spPr>
        <p:txBody>
          <a:bodyPr lIns="228600" tIns="192024" rIns="228600" bIns="228600"/>
          <a:lstStyle>
            <a:lvl1pPr>
              <a:defRPr sz="1400">
                <a:solidFill>
                  <a:schemeClr val="bg2"/>
                </a:solidFill>
              </a:defRPr>
            </a:lvl1pPr>
          </a:lstStyle>
          <a:p>
            <a:pPr lvl="0"/>
            <a:r>
              <a:rPr lang="en-US" dirty="0"/>
              <a:t>Click to edit Master text styles</a:t>
            </a:r>
          </a:p>
        </p:txBody>
      </p:sp>
    </p:spTree>
    <p:extLst>
      <p:ext uri="{BB962C8B-B14F-4D97-AF65-F5344CB8AC3E}">
        <p14:creationId xmlns:p14="http://schemas.microsoft.com/office/powerpoint/2010/main" val="740812061"/>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4572000" cy="2571750"/>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IBM Private Cloud Boot-camp / June 2018 / © 2018 IBM Corporation</a:t>
            </a:r>
            <a:endParaRPr lang="en-US"/>
          </a:p>
        </p:txBody>
      </p:sp>
      <p:sp>
        <p:nvSpPr>
          <p:cNvPr id="8" name="Content Placeholder 7"/>
          <p:cNvSpPr>
            <a:spLocks noGrp="1"/>
          </p:cNvSpPr>
          <p:nvPr>
            <p:ph sz="quarter" idx="15"/>
          </p:nvPr>
        </p:nvSpPr>
        <p:spPr>
          <a:xfrm>
            <a:off x="6858000" y="0"/>
            <a:ext cx="2286000"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1"/>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1"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865607568"/>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4">
              <a:lumMod val="60000"/>
              <a:lumOff val="40000"/>
            </a:schemeClr>
          </a:solidFill>
        </p:spPr>
        <p:txBody>
          <a:bodyPr lIns="228600" tIns="192024" rIns="228600" bIns="228600"/>
          <a:lstStyle>
            <a:lvl1pPr>
              <a:defRPr sz="1400">
                <a:solidFill>
                  <a:schemeClr val="bg1"/>
                </a:solidFill>
              </a:defRPr>
            </a:lvl1pPr>
          </a:lstStyle>
          <a:p>
            <a:pPr lvl="0"/>
            <a:r>
              <a:rPr lang="en-US" dirty="0"/>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1" y="2571750"/>
            <a:ext cx="2285997" cy="2571750"/>
          </a:xfrm>
          <a:solidFill>
            <a:schemeClr val="accent4"/>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2286000" cy="2571750"/>
          </a:xfrm>
          <a:solidFill>
            <a:schemeClr val="accent2"/>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IBM Private Cloud Boot-camp / June 2018 / © 2018 IBM Corporation</a:t>
            </a:r>
            <a:endParaRPr lang="en-US"/>
          </a:p>
        </p:txBody>
      </p:sp>
      <p:sp>
        <p:nvSpPr>
          <p:cNvPr id="6" name="Title 5"/>
          <p:cNvSpPr>
            <a:spLocks noGrp="1"/>
          </p:cNvSpPr>
          <p:nvPr>
            <p:ph type="title"/>
          </p:nvPr>
        </p:nvSpPr>
        <p:spPr>
          <a:xfrm>
            <a:off x="-1"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2005149176"/>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Private Cloud Boot-camp / June 2018 / © 2018 IBM Corporation</a:t>
            </a:r>
            <a:endParaRPr lang="en-US"/>
          </a:p>
        </p:txBody>
      </p:sp>
      <p:sp>
        <p:nvSpPr>
          <p:cNvPr id="6" name="Title 5"/>
          <p:cNvSpPr>
            <a:spLocks noGrp="1"/>
          </p:cNvSpPr>
          <p:nvPr>
            <p:ph type="title"/>
          </p:nvPr>
        </p:nvSpPr>
        <p:spPr>
          <a:xfrm>
            <a:off x="-1"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81328661"/>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IBM Private Cloud Boot-camp / June 2018 / © 2018 IBM Corporation</a:t>
            </a:r>
            <a:endParaRPr lang="en-US"/>
          </a:p>
        </p:txBody>
      </p:sp>
    </p:spTree>
    <p:extLst>
      <p:ext uri="{BB962C8B-B14F-4D97-AF65-F5344CB8AC3E}">
        <p14:creationId xmlns:p14="http://schemas.microsoft.com/office/powerpoint/2010/main" val="1091205935"/>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82880"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accent4"/>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IBM Private Cloud Boot-camp / June 2018 / © 2018 IBM Corporation</a:t>
            </a:r>
            <a:endParaRPr lang="en-US"/>
          </a:p>
        </p:txBody>
      </p:sp>
    </p:spTree>
    <p:extLst>
      <p:ext uri="{BB962C8B-B14F-4D97-AF65-F5344CB8AC3E}">
        <p14:creationId xmlns:p14="http://schemas.microsoft.com/office/powerpoint/2010/main" val="38780416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Private Cloud Boot-camp / June 2018 / © 2018 IBM Corporation</a:t>
            </a:r>
            <a:endParaRPr lang="en-US"/>
          </a:p>
        </p:txBody>
      </p:sp>
      <p:sp>
        <p:nvSpPr>
          <p:cNvPr id="6" name="Text Placeholder 5"/>
          <p:cNvSpPr>
            <a:spLocks noGrp="1"/>
          </p:cNvSpPr>
          <p:nvPr>
            <p:ph type="body" sz="quarter" idx="12"/>
          </p:nvPr>
        </p:nvSpPr>
        <p:spPr>
          <a:xfrm>
            <a:off x="228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173251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Private Cloud Boot-camp / June 2018 / © 2018 IBM Corporation</a:t>
            </a:r>
            <a:endParaRPr lang="en-US"/>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0"/>
            <a:ext cx="6400800" cy="3824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7892491"/>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Private Cloud Boot-camp / June 2018 / © 2018 IBM Corporation</a:t>
            </a:r>
            <a:endParaRPr lang="en-US"/>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3202568"/>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Private Cloud Boot-camp / June 2018 / © 2018 IBM Corporation</a:t>
            </a:r>
            <a:endParaRPr lang="en-US"/>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93998171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4572000" y="0"/>
            <a:ext cx="4572000" cy="5143500"/>
          </a:xfrm>
        </p:spPr>
        <p:txBody>
          <a:bodyPr/>
          <a:lstStyle/>
          <a:p>
            <a:r>
              <a:rPr lang="en-US"/>
              <a:t>Click icon to add picture</a:t>
            </a:r>
          </a:p>
        </p:txBody>
      </p:sp>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Private Cloud Boot-camp / June 2018 / © 2018 IBM Corporation</a:t>
            </a:r>
          </a:p>
        </p:txBody>
      </p:sp>
      <p:sp>
        <p:nvSpPr>
          <p:cNvPr id="7" name="Text Placeholder 6"/>
          <p:cNvSpPr>
            <a:spLocks noGrp="1"/>
          </p:cNvSpPr>
          <p:nvPr>
            <p:ph type="body" sz="quarter" idx="14"/>
          </p:nvPr>
        </p:nvSpPr>
        <p:spPr>
          <a:xfrm>
            <a:off x="228600" y="1097279"/>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79"/>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9901306"/>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Private Cloud Boot-camp / June 2018 / © 2018 IBM Corporation</a:t>
            </a:r>
            <a:endParaRPr lang="en-US"/>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4700392" y="1090961"/>
            <a:ext cx="4215008" cy="3456432"/>
          </a:xfrm>
        </p:spPr>
        <p:txBody>
          <a:bodyPr/>
          <a:lstStyle>
            <a:lvl1pPr marL="117475" indent="-117475">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82943059"/>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Private Cloud Boot-camp / June 2018 / © 2018 IBM Corporation</a:t>
            </a:r>
            <a:endParaRPr lang="en-US"/>
          </a:p>
        </p:txBody>
      </p:sp>
      <p:sp>
        <p:nvSpPr>
          <p:cNvPr id="6" name="Text Placeholder 5"/>
          <p:cNvSpPr>
            <a:spLocks noGrp="1"/>
          </p:cNvSpPr>
          <p:nvPr>
            <p:ph type="body" sz="quarter" idx="12"/>
          </p:nvPr>
        </p:nvSpPr>
        <p:spPr>
          <a:xfrm>
            <a:off x="228600" y="192024"/>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5"/>
            <a:ext cx="6400800" cy="4597400"/>
          </a:xfrm>
        </p:spPr>
        <p:txBody>
          <a:bodyPr/>
          <a:lstStyle/>
          <a:p>
            <a:r>
              <a:rPr lang="en-US"/>
              <a:t>Click icon to add table</a:t>
            </a:r>
          </a:p>
        </p:txBody>
      </p:sp>
    </p:spTree>
    <p:extLst>
      <p:ext uri="{BB962C8B-B14F-4D97-AF65-F5344CB8AC3E}">
        <p14:creationId xmlns:p14="http://schemas.microsoft.com/office/powerpoint/2010/main" val="908481132"/>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Private Cloud Boot-camp / June 2018 / © 2018 IBM Corporation</a:t>
            </a:r>
            <a:endParaRPr lang="en-US"/>
          </a:p>
        </p:txBody>
      </p:sp>
    </p:spTree>
    <p:extLst>
      <p:ext uri="{BB962C8B-B14F-4D97-AF65-F5344CB8AC3E}">
        <p14:creationId xmlns:p14="http://schemas.microsoft.com/office/powerpoint/2010/main" val="233655354"/>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5427962"/>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Private Cloud Boot-camp / June 2018 / © 2018 IBM Corporation</a:t>
            </a:r>
            <a:endParaRPr lang="en-US"/>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175" algn="dec"/>
              </a:tabLst>
              <a:defRPr sz="1100"/>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p:txBody>
      </p:sp>
    </p:spTree>
    <p:extLst>
      <p:ext uri="{BB962C8B-B14F-4D97-AF65-F5344CB8AC3E}">
        <p14:creationId xmlns:p14="http://schemas.microsoft.com/office/powerpoint/2010/main" val="595798752"/>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Private Cloud Boot-camp / June 2018 / © 2018 IBM Corporation</a:t>
            </a:r>
            <a:endParaRPr lang="en-US"/>
          </a:p>
        </p:txBody>
      </p:sp>
      <p:pic>
        <p:nvPicPr>
          <p:cNvPr id="5" name="Picture 4" descr="ibm_gry.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25953" y="2186150"/>
            <a:ext cx="1297608" cy="526097"/>
          </a:xfrm>
          <a:prstGeom prst="rect">
            <a:avLst/>
          </a:prstGeom>
        </p:spPr>
      </p:pic>
    </p:spTree>
    <p:extLst>
      <p:ext uri="{BB962C8B-B14F-4D97-AF65-F5344CB8AC3E}">
        <p14:creationId xmlns:p14="http://schemas.microsoft.com/office/powerpoint/2010/main" val="8968867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Private Cloud Boot-camp / June 2018 / © 2018 IBM Corporation</a:t>
            </a:r>
          </a:p>
        </p:txBody>
      </p:sp>
      <p:sp>
        <p:nvSpPr>
          <p:cNvPr id="6" name="Text Placeholder 5"/>
          <p:cNvSpPr>
            <a:spLocks noGrp="1"/>
          </p:cNvSpPr>
          <p:nvPr>
            <p:ph type="body" sz="quarter" idx="12"/>
          </p:nvPr>
        </p:nvSpPr>
        <p:spPr>
          <a:xfrm>
            <a:off x="4800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Edit Master text styles</a:t>
            </a:r>
          </a:p>
        </p:txBody>
      </p:sp>
      <p:sp>
        <p:nvSpPr>
          <p:cNvPr id="10" name="Text Placeholder 9"/>
          <p:cNvSpPr>
            <a:spLocks noGrp="1"/>
          </p:cNvSpPr>
          <p:nvPr>
            <p:ph type="body" sz="quarter" idx="16"/>
          </p:nvPr>
        </p:nvSpPr>
        <p:spPr>
          <a:xfrm>
            <a:off x="7086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9024610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Private Cloud Boot-camp / June 2018 / © 2018 IBM Corporation</a:t>
            </a:r>
          </a:p>
        </p:txBody>
      </p:sp>
      <p:sp>
        <p:nvSpPr>
          <p:cNvPr id="6" name="Text Placeholder 5"/>
          <p:cNvSpPr>
            <a:spLocks noGrp="1"/>
          </p:cNvSpPr>
          <p:nvPr>
            <p:ph type="body" sz="quarter" idx="12"/>
          </p:nvPr>
        </p:nvSpPr>
        <p:spPr>
          <a:xfrm>
            <a:off x="4800600" y="1124712"/>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Edit Master text styles</a:t>
            </a:r>
          </a:p>
        </p:txBody>
      </p:sp>
    </p:spTree>
    <p:extLst>
      <p:ext uri="{BB962C8B-B14F-4D97-AF65-F5344CB8AC3E}">
        <p14:creationId xmlns:p14="http://schemas.microsoft.com/office/powerpoint/2010/main" val="202383574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Click icon to add picture</a:t>
            </a:r>
          </a:p>
        </p:txBody>
      </p:sp>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Private Cloud Boot-camp / June 2018 / © 2018 IBM Corporation</a:t>
            </a:r>
          </a:p>
        </p:txBody>
      </p:sp>
    </p:spTree>
    <p:extLst>
      <p:ext uri="{BB962C8B-B14F-4D97-AF65-F5344CB8AC3E}">
        <p14:creationId xmlns:p14="http://schemas.microsoft.com/office/powerpoint/2010/main" val="61393180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Private Cloud Boot-camp / June 2018 / © 2018 IBM Corporation</a:t>
            </a:r>
          </a:p>
        </p:txBody>
      </p:sp>
    </p:spTree>
    <p:extLst>
      <p:ext uri="{BB962C8B-B14F-4D97-AF65-F5344CB8AC3E}">
        <p14:creationId xmlns:p14="http://schemas.microsoft.com/office/powerpoint/2010/main" val="184037283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Private Cloud Boot-camp / June 2018 / © 2018 IBM Corporation</a:t>
            </a:r>
          </a:p>
        </p:txBody>
      </p:sp>
    </p:spTree>
    <p:extLst>
      <p:ext uri="{BB962C8B-B14F-4D97-AF65-F5344CB8AC3E}">
        <p14:creationId xmlns:p14="http://schemas.microsoft.com/office/powerpoint/2010/main" val="9392364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bg2"/>
                </a:solidFill>
              </a:defRPr>
            </a:lvl1pPr>
          </a:lstStyle>
          <a:p>
            <a:r>
              <a:rPr lang="en-US"/>
              <a:t>IBM Private Cloud Boot-camp / June 2018 / © 2018 IBM Corporation</a:t>
            </a:r>
          </a:p>
        </p:txBody>
      </p:sp>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t>‹#›</a:t>
            </a:fld>
            <a:endParaRPr lang="en-US"/>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88723037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Private Cloud Boot-camp / June 2018 / © 2018 IBM Corporation</a:t>
            </a:r>
          </a:p>
        </p:txBody>
      </p:sp>
      <p:sp>
        <p:nvSpPr>
          <p:cNvPr id="12" name="Text Placeholder 11"/>
          <p:cNvSpPr>
            <a:spLocks noGrp="1"/>
          </p:cNvSpPr>
          <p:nvPr>
            <p:ph type="body" sz="quarter" idx="13"/>
          </p:nvPr>
        </p:nvSpPr>
        <p:spPr>
          <a:xfrm>
            <a:off x="228600" y="182880"/>
            <a:ext cx="4114800" cy="300037"/>
          </a:xfrm>
        </p:spPr>
        <p:txBody>
          <a:bodyPr/>
          <a:lstStyle>
            <a:lvl1pPr>
              <a:defRPr sz="1600"/>
            </a:lvl1pPr>
          </a:lstStyle>
          <a:p>
            <a:pPr lvl="0"/>
            <a:r>
              <a:rPr lang="en-US"/>
              <a:t>Edit Master text styles</a:t>
            </a:r>
          </a:p>
        </p:txBody>
      </p:sp>
      <p:sp>
        <p:nvSpPr>
          <p:cNvPr id="7" name="Text Placeholder 6"/>
          <p:cNvSpPr>
            <a:spLocks noGrp="1"/>
          </p:cNvSpPr>
          <p:nvPr>
            <p:ph type="body" sz="quarter" idx="14"/>
          </p:nvPr>
        </p:nvSpPr>
        <p:spPr>
          <a:xfrm>
            <a:off x="228600" y="1097280"/>
            <a:ext cx="4114800" cy="3488731"/>
          </a:xfrm>
        </p:spPr>
        <p:txBody>
          <a:bodyPr/>
          <a:lstStyle>
            <a:lvl1pPr>
              <a:defRPr sz="1600"/>
            </a:lvl1pPr>
            <a:lvl2pPr>
              <a:defRPr sz="1400"/>
            </a:lvl2pPr>
            <a:lvl3pPr>
              <a:defRPr sz="14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Edit Master text styles</a:t>
            </a:r>
          </a:p>
        </p:txBody>
      </p:sp>
      <p:sp>
        <p:nvSpPr>
          <p:cNvPr id="10" name="Content Placeholder 9"/>
          <p:cNvSpPr>
            <a:spLocks noGrp="1"/>
          </p:cNvSpPr>
          <p:nvPr>
            <p:ph sz="quarter" idx="16"/>
          </p:nvPr>
        </p:nvSpPr>
        <p:spPr>
          <a:xfrm>
            <a:off x="4572000" y="0"/>
            <a:ext cx="2286000" cy="2571750"/>
          </a:xfrm>
          <a:solidFill>
            <a:schemeClr val="accent2"/>
          </a:solidFill>
        </p:spPr>
        <p:txBody>
          <a:bodyPr lIns="228600" tIns="192024" rIns="228600" bIns="228600"/>
          <a:lstStyle>
            <a:lvl1pPr>
              <a:defRPr sz="1400">
                <a:solidFill>
                  <a:schemeClr val="bg2"/>
                </a:solidFill>
              </a:defRPr>
            </a:lvl1pPr>
          </a:lstStyle>
          <a:p>
            <a:pPr lvl="0"/>
            <a:r>
              <a:rPr lang="en-US"/>
              <a:t>Edit Master text styles</a:t>
            </a:r>
          </a:p>
        </p:txBody>
      </p:sp>
    </p:spTree>
    <p:extLst>
      <p:ext uri="{BB962C8B-B14F-4D97-AF65-F5344CB8AC3E}">
        <p14:creationId xmlns:p14="http://schemas.microsoft.com/office/powerpoint/2010/main" val="174288198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Private Cloud Boot-camp / June 2018 / © 2018 IBM Corporation</a:t>
            </a:r>
          </a:p>
        </p:txBody>
      </p:sp>
      <p:sp>
        <p:nvSpPr>
          <p:cNvPr id="8" name="Content Placeholder 7"/>
          <p:cNvSpPr>
            <a:spLocks noGrp="1"/>
          </p:cNvSpPr>
          <p:nvPr>
            <p:ph sz="quarter" idx="15"/>
          </p:nvPr>
        </p:nvSpPr>
        <p:spPr>
          <a:xfrm>
            <a:off x="6858000" y="0"/>
            <a:ext cx="2286000" cy="2571750"/>
          </a:xfrm>
          <a:solidFill>
            <a:schemeClr val="accent2"/>
          </a:solidFill>
        </p:spPr>
        <p:txBody>
          <a:bodyPr lIns="228600" tIns="192024" rIns="228600" bIns="228600"/>
          <a:lstStyle>
            <a:lvl1pPr>
              <a:defRPr sz="1400">
                <a:solidFill>
                  <a:schemeClr val="bg2"/>
                </a:solidFill>
              </a:defRPr>
            </a:lvl1pPr>
          </a:lstStyle>
          <a:p>
            <a:pPr lvl="0"/>
            <a:r>
              <a:rPr lang="en-US"/>
              <a:t>Edit Master text styles</a:t>
            </a:r>
          </a:p>
        </p:txBody>
      </p:sp>
      <p:sp>
        <p:nvSpPr>
          <p:cNvPr id="10" name="Content Placeholder 9"/>
          <p:cNvSpPr>
            <a:spLocks noGrp="1"/>
          </p:cNvSpPr>
          <p:nvPr>
            <p:ph sz="quarter" idx="16"/>
          </p:nvPr>
        </p:nvSpPr>
        <p:spPr>
          <a:xfrm>
            <a:off x="4572000" y="0"/>
            <a:ext cx="2286000" cy="2571750"/>
          </a:xfrm>
          <a:solidFill>
            <a:schemeClr val="tx1"/>
          </a:solidFill>
        </p:spPr>
        <p:txBody>
          <a:bodyPr lIns="228600" tIns="192024" rIns="228600" bIns="228600"/>
          <a:lstStyle>
            <a:lvl1pPr>
              <a:defRPr sz="1400">
                <a:solidFill>
                  <a:schemeClr val="bg2"/>
                </a:solidFill>
              </a:defRPr>
            </a:lvl1pPr>
          </a:lstStyle>
          <a:p>
            <a:pPr lvl="0"/>
            <a:r>
              <a:rPr lang="en-US"/>
              <a:t>Edit Master text styles</a:t>
            </a:r>
          </a:p>
        </p:txBody>
      </p:sp>
      <p:sp>
        <p:nvSpPr>
          <p:cNvPr id="5" name="Content Placeholder 4"/>
          <p:cNvSpPr>
            <a:spLocks noGrp="1"/>
          </p:cNvSpPr>
          <p:nvPr>
            <p:ph sz="quarter" idx="18"/>
          </p:nvPr>
        </p:nvSpPr>
        <p:spPr>
          <a:xfrm>
            <a:off x="0" y="2571750"/>
            <a:ext cx="4572000" cy="2111375"/>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Edit Master text styles</a:t>
            </a:r>
          </a:p>
        </p:txBody>
      </p:sp>
      <p:sp>
        <p:nvSpPr>
          <p:cNvPr id="6" name="Title 5"/>
          <p:cNvSpPr>
            <a:spLocks noGrp="1"/>
          </p:cNvSpPr>
          <p:nvPr>
            <p:ph type="title"/>
          </p:nvPr>
        </p:nvSpPr>
        <p:spPr>
          <a:xfrm>
            <a:off x="-1"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94049278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4">
              <a:lumMod val="60000"/>
              <a:lumOff val="40000"/>
            </a:schemeClr>
          </a:solidFill>
        </p:spPr>
        <p:txBody>
          <a:bodyPr lIns="228600" tIns="192024" rIns="228600" bIns="228600"/>
          <a:lstStyle>
            <a:lvl1pPr>
              <a:defRPr sz="1400">
                <a:solidFill>
                  <a:schemeClr val="bg1"/>
                </a:solidFill>
              </a:defRPr>
            </a:lvl1pPr>
          </a:lstStyle>
          <a:p>
            <a:pPr lvl="0"/>
            <a:r>
              <a:rPr lang="en-US"/>
              <a:t>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Edit Master text styles</a:t>
            </a:r>
          </a:p>
        </p:txBody>
      </p:sp>
      <p:sp>
        <p:nvSpPr>
          <p:cNvPr id="14" name="Content Placeholder 13"/>
          <p:cNvSpPr>
            <a:spLocks noGrp="1"/>
          </p:cNvSpPr>
          <p:nvPr>
            <p:ph sz="quarter" idx="17"/>
          </p:nvPr>
        </p:nvSpPr>
        <p:spPr>
          <a:xfrm>
            <a:off x="4572001" y="2571750"/>
            <a:ext cx="2285997" cy="2571750"/>
          </a:xfrm>
          <a:solidFill>
            <a:schemeClr val="accent4"/>
          </a:solidFill>
        </p:spPr>
        <p:txBody>
          <a:bodyPr lIns="228600" tIns="192024" rIns="228600" bIns="228600"/>
          <a:lstStyle>
            <a:lvl1pPr>
              <a:defRPr sz="1400">
                <a:solidFill>
                  <a:schemeClr val="bg2"/>
                </a:solidFill>
              </a:defRPr>
            </a:lvl1pPr>
          </a:lstStyle>
          <a:p>
            <a:pPr lvl="0"/>
            <a:r>
              <a:rPr lang="en-US"/>
              <a:t>Edit Master text styles</a:t>
            </a:r>
          </a:p>
        </p:txBody>
      </p:sp>
      <p:sp>
        <p:nvSpPr>
          <p:cNvPr id="5" name="Content Placeholder 4"/>
          <p:cNvSpPr>
            <a:spLocks noGrp="1"/>
          </p:cNvSpPr>
          <p:nvPr>
            <p:ph sz="quarter" idx="18"/>
          </p:nvPr>
        </p:nvSpPr>
        <p:spPr>
          <a:xfrm>
            <a:off x="0" y="2571750"/>
            <a:ext cx="2286000" cy="2571750"/>
          </a:xfrm>
          <a:solidFill>
            <a:schemeClr val="accent2"/>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Private Cloud Boot-camp / June 2018 / © 2018 IBM Corporation</a:t>
            </a:r>
          </a:p>
        </p:txBody>
      </p:sp>
      <p:sp>
        <p:nvSpPr>
          <p:cNvPr id="6" name="Title 5"/>
          <p:cNvSpPr>
            <a:spLocks noGrp="1"/>
          </p:cNvSpPr>
          <p:nvPr>
            <p:ph type="title"/>
          </p:nvPr>
        </p:nvSpPr>
        <p:spPr>
          <a:xfrm>
            <a:off x="-1"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38251154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Private Cloud Boot-camp / June 2018 / © 2018 IBM Corporation</a:t>
            </a:r>
          </a:p>
        </p:txBody>
      </p:sp>
      <p:sp>
        <p:nvSpPr>
          <p:cNvPr id="6" name="Title 5"/>
          <p:cNvSpPr>
            <a:spLocks noGrp="1"/>
          </p:cNvSpPr>
          <p:nvPr>
            <p:ph type="title"/>
          </p:nvPr>
        </p:nvSpPr>
        <p:spPr>
          <a:xfrm>
            <a:off x="-1"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9839224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Private Cloud Boot-camp / June 2018 / © 2018 IBM Corporation</a:t>
            </a:r>
          </a:p>
        </p:txBody>
      </p:sp>
    </p:spTree>
    <p:extLst>
      <p:ext uri="{BB962C8B-B14F-4D97-AF65-F5344CB8AC3E}">
        <p14:creationId xmlns:p14="http://schemas.microsoft.com/office/powerpoint/2010/main" val="11596949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92024"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Edit Master text styles</a:t>
            </a:r>
          </a:p>
        </p:txBody>
      </p:sp>
      <p:sp>
        <p:nvSpPr>
          <p:cNvPr id="17" name="Content Placeholder 16"/>
          <p:cNvSpPr>
            <a:spLocks noGrp="1"/>
          </p:cNvSpPr>
          <p:nvPr>
            <p:ph sz="quarter" idx="22"/>
          </p:nvPr>
        </p:nvSpPr>
        <p:spPr>
          <a:xfrm>
            <a:off x="6858000" y="0"/>
            <a:ext cx="2286000" cy="5143500"/>
          </a:xfrm>
          <a:solidFill>
            <a:schemeClr val="accent4"/>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Private Cloud Boot-camp / June 2018 / © 2018 IBM Corporation</a:t>
            </a:r>
          </a:p>
        </p:txBody>
      </p:sp>
    </p:spTree>
    <p:extLst>
      <p:ext uri="{BB962C8B-B14F-4D97-AF65-F5344CB8AC3E}">
        <p14:creationId xmlns:p14="http://schemas.microsoft.com/office/powerpoint/2010/main" val="133155060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Private Cloud Boot-camp / June 2018 / © 2018 IBM Corporation</a:t>
            </a:r>
          </a:p>
        </p:txBody>
      </p:sp>
      <p:sp>
        <p:nvSpPr>
          <p:cNvPr id="6" name="Text Placeholder 5"/>
          <p:cNvSpPr>
            <a:spLocks noGrp="1"/>
          </p:cNvSpPr>
          <p:nvPr>
            <p:ph type="body" sz="quarter" idx="12"/>
          </p:nvPr>
        </p:nvSpPr>
        <p:spPr>
          <a:xfrm>
            <a:off x="228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4386562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Private Cloud Boot-camp / June 2018 / © 2018 IBM Corporation</a:t>
            </a:r>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0"/>
            <a:ext cx="6400800" cy="38242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3876930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Private Cloud Boot-camp / June 2018 / © 2018 IBM Corporation</a:t>
            </a:r>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0609603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Private Cloud Boot-camp / June 2018 / © 2018 IBM Corporation</a:t>
            </a:r>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Picture Placeholder 11"/>
          <p:cNvSpPr>
            <a:spLocks noGrp="1"/>
          </p:cNvSpPr>
          <p:nvPr>
            <p:ph type="pic" sz="quarter" idx="14"/>
          </p:nvPr>
        </p:nvSpPr>
        <p:spPr>
          <a:xfrm>
            <a:off x="4572000" y="0"/>
            <a:ext cx="4572000" cy="5143500"/>
          </a:xfrm>
        </p:spPr>
        <p:txBody>
          <a:bodyPr/>
          <a:lstStyle/>
          <a:p>
            <a:r>
              <a:rPr lang="en-US"/>
              <a:t>Click icon to add picture</a:t>
            </a:r>
          </a:p>
        </p:txBody>
      </p:sp>
    </p:spTree>
    <p:extLst>
      <p:ext uri="{BB962C8B-B14F-4D97-AF65-F5344CB8AC3E}">
        <p14:creationId xmlns:p14="http://schemas.microsoft.com/office/powerpoint/2010/main" val="17424643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Private Cloud Boot-camp / June 2018 / © 2018 IBM Corporation</a:t>
            </a:r>
            <a:endParaRPr lang="en-US"/>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175" algn="dec"/>
              </a:tabLst>
              <a:defRPr/>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Edit Master text styles</a:t>
            </a:r>
          </a:p>
          <a:p>
            <a:pPr marL="0" marR="0" lvl="1"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Second level</a:t>
            </a:r>
          </a:p>
          <a:p>
            <a:pPr marL="0" marR="0" lvl="2"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Third level</a:t>
            </a:r>
          </a:p>
          <a:p>
            <a:pPr marL="0" marR="0" lvl="3"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Fourth level</a:t>
            </a:r>
          </a:p>
          <a:p>
            <a:pPr marL="0" marR="0" lvl="4"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Fifth level</a:t>
            </a:r>
            <a:endParaRPr lang="en-US" dirty="0"/>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17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Edit Master text styles</a:t>
            </a:r>
          </a:p>
          <a:p>
            <a:pPr marL="0" marR="0" lvl="1"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Second level</a:t>
            </a:r>
          </a:p>
          <a:p>
            <a:pPr marL="0" marR="0" lvl="2"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Third level</a:t>
            </a:r>
          </a:p>
          <a:p>
            <a:pPr marL="0" marR="0" lvl="3"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Fourth level</a:t>
            </a:r>
          </a:p>
          <a:p>
            <a:pPr marL="0" marR="0" lvl="4"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Fifth level</a:t>
            </a:r>
            <a:endParaRPr lang="en-US" dirty="0"/>
          </a:p>
        </p:txBody>
      </p:sp>
    </p:spTree>
    <p:extLst>
      <p:ext uri="{BB962C8B-B14F-4D97-AF65-F5344CB8AC3E}">
        <p14:creationId xmlns:p14="http://schemas.microsoft.com/office/powerpoint/2010/main" val="111116618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Private Cloud Boot-camp / June 2018 / © 2018 IBM Corporation</a:t>
            </a:r>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2514600" y="1116013"/>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4"/>
          </p:nvPr>
        </p:nvSpPr>
        <p:spPr>
          <a:xfrm>
            <a:off x="4700392" y="1051560"/>
            <a:ext cx="4215008" cy="3456432"/>
          </a:xfrm>
        </p:spPr>
        <p:txBody>
          <a:bodyPr/>
          <a:lstStyle>
            <a:lvl1pPr marL="117475" indent="-117475">
              <a:tabLst/>
              <a:defRPr sz="2400"/>
            </a:lvl1pPr>
            <a:lvl2pPr marL="0" indent="0">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353378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Private Cloud Boot-camp / June 2018 / © 2018 IBM Corporation</a:t>
            </a:r>
          </a:p>
        </p:txBody>
      </p:sp>
      <p:sp>
        <p:nvSpPr>
          <p:cNvPr id="6" name="Text Placeholder 5"/>
          <p:cNvSpPr>
            <a:spLocks noGrp="1"/>
          </p:cNvSpPr>
          <p:nvPr>
            <p:ph type="body" sz="quarter" idx="12"/>
          </p:nvPr>
        </p:nvSpPr>
        <p:spPr>
          <a:xfrm>
            <a:off x="228600" y="192024"/>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5"/>
            <a:ext cx="6400800" cy="4597400"/>
          </a:xfrm>
        </p:spPr>
        <p:txBody>
          <a:bodyPr/>
          <a:lstStyle/>
          <a:p>
            <a:r>
              <a:rPr lang="en-US"/>
              <a:t>Click icon to add table</a:t>
            </a:r>
          </a:p>
        </p:txBody>
      </p:sp>
    </p:spTree>
    <p:extLst>
      <p:ext uri="{BB962C8B-B14F-4D97-AF65-F5344CB8AC3E}">
        <p14:creationId xmlns:p14="http://schemas.microsoft.com/office/powerpoint/2010/main" val="32134878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Private Cloud Boot-camp / June 2018 / © 2018 IBM Corporation</a:t>
            </a:r>
          </a:p>
        </p:txBody>
      </p:sp>
    </p:spTree>
    <p:extLst>
      <p:ext uri="{BB962C8B-B14F-4D97-AF65-F5344CB8AC3E}">
        <p14:creationId xmlns:p14="http://schemas.microsoft.com/office/powerpoint/2010/main" val="213505690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709419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Private Cloud Boot-camp / June 2018 / © 2018 IBM Corporation</a:t>
            </a:r>
            <a:endParaRPr lang="en-US"/>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175" algn="dec"/>
              </a:tabLst>
              <a:defRPr sz="1100"/>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Edit Master text styles</a:t>
            </a:r>
          </a:p>
        </p:txBody>
      </p:sp>
    </p:spTree>
    <p:extLst>
      <p:ext uri="{BB962C8B-B14F-4D97-AF65-F5344CB8AC3E}">
        <p14:creationId xmlns:p14="http://schemas.microsoft.com/office/powerpoint/2010/main" val="16528589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Private Cloud Boot-camp / June 2018 / © 2018 IBM Corporation</a:t>
            </a:r>
          </a:p>
        </p:txBody>
      </p:sp>
      <p:pic>
        <p:nvPicPr>
          <p:cNvPr id="7" name="Picture 6"/>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25953" y="2186150"/>
            <a:ext cx="1292094" cy="526097"/>
          </a:xfrm>
          <a:prstGeom prst="rect">
            <a:avLst/>
          </a:prstGeom>
        </p:spPr>
      </p:pic>
    </p:spTree>
    <p:extLst>
      <p:ext uri="{BB962C8B-B14F-4D97-AF65-F5344CB8AC3E}">
        <p14:creationId xmlns:p14="http://schemas.microsoft.com/office/powerpoint/2010/main" val="73108822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Cover Slide">
    <p:bg>
      <p:bgPr>
        <a:gradFill>
          <a:gsLst>
            <a:gs pos="0">
              <a:schemeClr val="accent2"/>
            </a:gs>
            <a:gs pos="100000">
              <a:schemeClr val="tx1"/>
            </a:gs>
          </a:gsLst>
          <a:lin ang="0" scaled="0"/>
        </a:gra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4828032"/>
            <a:ext cx="6400800" cy="137160"/>
          </a:xfrm>
        </p:spPr>
        <p:txBody>
          <a:bodyPr/>
          <a:lstStyle>
            <a:lvl1pPr>
              <a:defRPr>
                <a:solidFill>
                  <a:schemeClr val="bg2"/>
                </a:solidFill>
              </a:defRPr>
            </a:lvl1pPr>
          </a:lstStyle>
          <a:p>
            <a:r>
              <a:rPr lang="de-DE"/>
              <a:t>IBM Private Cloud Boot-camp / June 2018 / © 2018 IBM Corporation</a:t>
            </a:r>
            <a:endParaRPr lang="en-US"/>
          </a:p>
        </p:txBody>
      </p:sp>
      <p:sp>
        <p:nvSpPr>
          <p:cNvPr id="4" name="Title 3"/>
          <p:cNvSpPr>
            <a:spLocks noGrp="1"/>
          </p:cNvSpPr>
          <p:nvPr>
            <p:ph type="title"/>
          </p:nvPr>
        </p:nvSpPr>
        <p:spPr>
          <a:xfrm>
            <a:off x="228599" y="203781"/>
            <a:ext cx="4114801" cy="4479344"/>
          </a:xfrm>
        </p:spPr>
        <p:txBody>
          <a:bodyPr/>
          <a:lstStyle>
            <a:lvl1pPr>
              <a:lnSpc>
                <a:spcPct val="90000"/>
              </a:lnSpc>
              <a:defRPr sz="2400" b="0">
                <a:solidFill>
                  <a:schemeClr val="bg2"/>
                </a:solidFill>
              </a:defRPr>
            </a:lvl1pPr>
          </a:lstStyle>
          <a:p>
            <a:r>
              <a:rPr lang="en-US" dirty="0"/>
              <a:t>Click to edit Master title style</a:t>
            </a:r>
          </a:p>
        </p:txBody>
      </p:sp>
      <p:pic>
        <p:nvPicPr>
          <p:cNvPr id="6" name="Picture 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393811" y="241300"/>
            <a:ext cx="521589" cy="211455"/>
          </a:xfrm>
          <a:prstGeom prst="rect">
            <a:avLst/>
          </a:prstGeom>
        </p:spPr>
      </p:pic>
      <p:pic>
        <p:nvPicPr>
          <p:cNvPr id="14" name="Picture 13"/>
          <p:cNvPicPr>
            <a:picLocks noChangeAspect="1"/>
          </p:cNvPicPr>
          <p:nvPr userDrawn="1"/>
        </p:nvPicPr>
        <p:blipFill rotWithShape="1">
          <a:blip r:embed="rId3">
            <a:extLst>
              <a:ext uri="{28A0092B-C50C-407E-A947-70E740481C1C}">
                <a14:useLocalDpi xmlns:a14="http://schemas.microsoft.com/office/drawing/2010/main" val="0"/>
              </a:ext>
            </a:extLst>
          </a:blip>
          <a:srcRect l="15132" t="30197" r="15583" b="32340"/>
          <a:stretch/>
        </p:blipFill>
        <p:spPr>
          <a:xfrm>
            <a:off x="7410747" y="4604932"/>
            <a:ext cx="1574103" cy="398967"/>
          </a:xfrm>
          <a:prstGeom prst="rect">
            <a:avLst/>
          </a:prstGeom>
        </p:spPr>
      </p:pic>
      <p:pic>
        <p:nvPicPr>
          <p:cNvPr id="7" name="BCK_PEG_[01].png"/>
          <p:cNvPicPr>
            <a:picLocks noChangeAspect="1"/>
          </p:cNvPicPr>
          <p:nvPr userDrawn="1"/>
        </p:nvPicPr>
        <p:blipFill>
          <a:blip r:embed="rId4">
            <a:extLst/>
          </a:blip>
          <a:stretch>
            <a:fillRect/>
          </a:stretch>
        </p:blipFill>
        <p:spPr>
          <a:xfrm>
            <a:off x="3497298" y="1621624"/>
            <a:ext cx="2149404" cy="1900252"/>
          </a:xfrm>
          <a:prstGeom prst="rect">
            <a:avLst/>
          </a:prstGeom>
          <a:ln w="12700">
            <a:miter lim="400000"/>
          </a:ln>
        </p:spPr>
      </p:pic>
    </p:spTree>
    <p:extLst>
      <p:ext uri="{BB962C8B-B14F-4D97-AF65-F5344CB8AC3E}">
        <p14:creationId xmlns:p14="http://schemas.microsoft.com/office/powerpoint/2010/main" val="5603501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bg2"/>
                </a:solidFill>
              </a:defRPr>
            </a:lvl1pPr>
          </a:lstStyle>
          <a:p>
            <a:r>
              <a:rPr lang="de-DE"/>
              <a:t>IBM Private Cloud Boot-camp / June 2018 / © 2018 IBM Corporation</a:t>
            </a:r>
            <a:endParaRPr lang="en-US"/>
          </a:p>
        </p:txBody>
      </p:sp>
      <p:sp>
        <p:nvSpPr>
          <p:cNvPr id="4" name="Slide Number Placeholder 3"/>
          <p:cNvSpPr>
            <a:spLocks noGrp="1"/>
          </p:cNvSpPr>
          <p:nvPr>
            <p:ph type="sldNum" sz="quarter" idx="11"/>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bg2"/>
                </a:solidFill>
              </a:defRPr>
            </a:lvl1pPr>
          </a:lstStyle>
          <a:p>
            <a:r>
              <a:rPr lang="en-US" dirty="0"/>
              <a:t>Click to edit Master title style</a:t>
            </a:r>
          </a:p>
        </p:txBody>
      </p:sp>
    </p:spTree>
    <p:extLst>
      <p:ext uri="{BB962C8B-B14F-4D97-AF65-F5344CB8AC3E}">
        <p14:creationId xmlns:p14="http://schemas.microsoft.com/office/powerpoint/2010/main" val="118257568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Private Cloud Boot-camp / June 2018 / © 2018 IBM Corporation</a:t>
            </a:r>
            <a:endParaRPr lang="en-US"/>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175" algn="dec"/>
              </a:tabLst>
              <a:defRPr/>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17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9203467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bg2"/>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IBM Private Cloud Boot-camp / June 2018 / © 2018 IBM Corporation</a:t>
            </a:r>
            <a:endParaRPr lang="en-US"/>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bg2"/>
                </a:solidFill>
              </a:defRPr>
            </a:lvl1pPr>
          </a:lstStyle>
          <a:p>
            <a:pPr lvl="0"/>
            <a:r>
              <a:rPr lang="en-US"/>
              <a:t>Click to edit Master text styles</a:t>
            </a:r>
          </a:p>
        </p:txBody>
      </p:sp>
    </p:spTree>
    <p:extLst>
      <p:ext uri="{BB962C8B-B14F-4D97-AF65-F5344CB8AC3E}">
        <p14:creationId xmlns:p14="http://schemas.microsoft.com/office/powerpoint/2010/main" val="16863156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t>IBM Private Cloud Boot-camp / June 2018 / © 2018 IBM Corporation</a:t>
            </a:r>
          </a:p>
        </p:txBody>
      </p:sp>
      <p:sp>
        <p:nvSpPr>
          <p:cNvPr id="8" name="Text Placeholder 7"/>
          <p:cNvSpPr>
            <a:spLocks noGrp="1"/>
          </p:cNvSpPr>
          <p:nvPr>
            <p:ph type="body" sz="quarter" idx="12"/>
          </p:nvPr>
        </p:nvSpPr>
        <p:spPr>
          <a:xfrm>
            <a:off x="144376" y="1015683"/>
            <a:ext cx="4114800" cy="3108960"/>
          </a:xfrm>
        </p:spPr>
        <p:txBody>
          <a:bodyPr/>
          <a:lstStyle>
            <a:lvl1pPr>
              <a:lnSpc>
                <a:spcPct val="90000"/>
              </a:lnSpc>
              <a:spcBef>
                <a:spcPts val="0"/>
              </a:spcBef>
              <a:defRPr sz="9600" b="0" i="0" baseline="0">
                <a:solidFill>
                  <a:schemeClr val="bg2"/>
                </a:solidFill>
                <a:latin typeface="Arial" charset="0"/>
                <a:ea typeface="Arial" charset="0"/>
                <a:cs typeface="Arial" charset="0"/>
              </a:defRPr>
            </a:lvl1pPr>
          </a:lstStyle>
          <a:p>
            <a:pPr lvl="0"/>
            <a:r>
              <a:rPr lang="en-US"/>
              <a:t>Edit Master text styles</a:t>
            </a:r>
          </a:p>
        </p:txBody>
      </p:sp>
    </p:spTree>
    <p:extLst>
      <p:ext uri="{BB962C8B-B14F-4D97-AF65-F5344CB8AC3E}">
        <p14:creationId xmlns:p14="http://schemas.microsoft.com/office/powerpoint/2010/main" val="125930425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bg2"/>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IBM Private Cloud Boot-camp / June 2018 / © 2018 IBM Corporation</a:t>
            </a:r>
            <a:endParaRPr lang="en-US"/>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bg2"/>
                </a:solidFill>
              </a:defRPr>
            </a:lvl1pPr>
          </a:lstStyle>
          <a:p>
            <a:pPr lvl="0"/>
            <a:r>
              <a:rPr lang="en-US"/>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bg2"/>
                </a:solidFill>
              </a:defRPr>
            </a:lvl1pPr>
          </a:lstStyle>
          <a:p>
            <a:r>
              <a:rPr lang="en-US"/>
              <a:t>Drag picture to placeholder or click icon to add</a:t>
            </a:r>
          </a:p>
        </p:txBody>
      </p:sp>
    </p:spTree>
    <p:extLst>
      <p:ext uri="{BB962C8B-B14F-4D97-AF65-F5344CB8AC3E}">
        <p14:creationId xmlns:p14="http://schemas.microsoft.com/office/powerpoint/2010/main" val="156515437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6"/>
            <a:ext cx="8686800" cy="4473575"/>
          </a:xfrm>
        </p:spPr>
        <p:txBody>
          <a:bodyPr/>
          <a:lstStyle>
            <a:lvl1pPr>
              <a:lnSpc>
                <a:spcPct val="90000"/>
              </a:lnSpc>
              <a:defRPr sz="96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Private Cloud Boot-camp / June 2018 / © 2018 IBM Corporation</a:t>
            </a:r>
            <a:endParaRPr lang="en-US"/>
          </a:p>
        </p:txBody>
      </p:sp>
    </p:spTree>
    <p:extLst>
      <p:ext uri="{BB962C8B-B14F-4D97-AF65-F5344CB8AC3E}">
        <p14:creationId xmlns:p14="http://schemas.microsoft.com/office/powerpoint/2010/main" val="102233810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5187462" cy="4520805"/>
          </a:xfrm>
        </p:spPr>
        <p:txBody>
          <a:bodyPr/>
          <a:lstStyle>
            <a:lvl1pPr marL="117475" indent="-117475">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IBM Private Cloud Boot-camp / June 2018 / © 2018 IBM Corporation</a:t>
            </a:r>
            <a:endParaRPr lang="en-US"/>
          </a:p>
        </p:txBody>
      </p:sp>
    </p:spTree>
    <p:extLst>
      <p:ext uri="{BB962C8B-B14F-4D97-AF65-F5344CB8AC3E}">
        <p14:creationId xmlns:p14="http://schemas.microsoft.com/office/powerpoint/2010/main" val="41980386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Private Cloud Boot-camp / June 2018 / © 2018 IBM Corporation</a:t>
            </a:r>
            <a:endParaRPr lang="en-US"/>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0563"/>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115969462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Private Cloud Boot-camp / June 2018 / © 2018 IBM Corporation</a:t>
            </a:r>
            <a:endParaRPr lang="en-US"/>
          </a:p>
        </p:txBody>
      </p:sp>
      <p:sp>
        <p:nvSpPr>
          <p:cNvPr id="8" name="Text Placeholder 7"/>
          <p:cNvSpPr>
            <a:spLocks noGrp="1"/>
          </p:cNvSpPr>
          <p:nvPr>
            <p:ph type="body" sz="quarter" idx="12"/>
          </p:nvPr>
        </p:nvSpPr>
        <p:spPr>
          <a:xfrm>
            <a:off x="228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4800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598220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Private Cloud Boot-camp / June 2018 / © 2018 IBM Corporation</a:t>
            </a:r>
            <a:endParaRPr lang="en-US"/>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0"/>
            <a:ext cx="4114800" cy="3589655"/>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1989037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Private Cloud Boot-camp / June 2018 / © 2018 IBM Corporation</a:t>
            </a:r>
            <a:endParaRPr lang="en-US"/>
          </a:p>
        </p:txBody>
      </p:sp>
      <p:sp>
        <p:nvSpPr>
          <p:cNvPr id="6" name="Content Placeholder 5"/>
          <p:cNvSpPr>
            <a:spLocks noGrp="1"/>
          </p:cNvSpPr>
          <p:nvPr>
            <p:ph sz="quarter" idx="12"/>
          </p:nvPr>
        </p:nvSpPr>
        <p:spPr>
          <a:xfrm>
            <a:off x="228600" y="995518"/>
            <a:ext cx="4114800" cy="3687607"/>
          </a:xfrm>
        </p:spPr>
        <p:txBody>
          <a:bodyPr/>
          <a:lstStyle>
            <a:lvl1pPr>
              <a:defRPr sz="2400"/>
            </a:lvl1pPr>
          </a:lstStyle>
          <a:p>
            <a:pPr lvl="0"/>
            <a:r>
              <a:rPr lang="en-US"/>
              <a:t>Click to edit Master text styles</a:t>
            </a:r>
          </a:p>
        </p:txBody>
      </p:sp>
      <p:sp>
        <p:nvSpPr>
          <p:cNvPr id="8" name="Content Placeholder 7"/>
          <p:cNvSpPr>
            <a:spLocks noGrp="1"/>
          </p:cNvSpPr>
          <p:nvPr>
            <p:ph sz="quarter" idx="13"/>
          </p:nvPr>
        </p:nvSpPr>
        <p:spPr>
          <a:xfrm>
            <a:off x="4800600" y="1116648"/>
            <a:ext cx="4114800" cy="3566477"/>
          </a:xfrm>
        </p:spPr>
        <p:txBody>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5565241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Private Cloud Boot-camp / June 2018 / © 2018 IBM Corporation</a:t>
            </a:r>
            <a:endParaRPr lang="en-US"/>
          </a:p>
        </p:txBody>
      </p:sp>
      <p:sp>
        <p:nvSpPr>
          <p:cNvPr id="6" name="Text Placeholder 5"/>
          <p:cNvSpPr>
            <a:spLocks noGrp="1"/>
          </p:cNvSpPr>
          <p:nvPr>
            <p:ph type="body" sz="quarter" idx="12"/>
          </p:nvPr>
        </p:nvSpPr>
        <p:spPr>
          <a:xfrm>
            <a:off x="4800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69"/>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0452472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411480"/>
            <a:ext cx="4114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Private Cloud Boot-camp / June 2018 / © 2018 IBM Corporation</a:t>
            </a:r>
            <a:endParaRPr lang="en-US"/>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7280"/>
            <a:ext cx="4114800" cy="358584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9491450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Private Cloud Boot-camp / June 2018 / © 2018 IBM Corporation</a:t>
            </a:r>
            <a:endParaRPr lang="en-US"/>
          </a:p>
        </p:txBody>
      </p:sp>
      <p:sp>
        <p:nvSpPr>
          <p:cNvPr id="7" name="Text Placeholder 6"/>
          <p:cNvSpPr>
            <a:spLocks noGrp="1"/>
          </p:cNvSpPr>
          <p:nvPr>
            <p:ph type="body" sz="quarter" idx="14"/>
          </p:nvPr>
        </p:nvSpPr>
        <p:spPr>
          <a:xfrm>
            <a:off x="228600" y="1097279"/>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79"/>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287732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t>IBM Private Cloud Boot-camp / June 2018 / © 2018 IBM Corporation</a:t>
            </a:r>
          </a:p>
        </p:txBody>
      </p:sp>
      <p:sp>
        <p:nvSpPr>
          <p:cNvPr id="8" name="Text Placeholder 7"/>
          <p:cNvSpPr>
            <a:spLocks noGrp="1"/>
          </p:cNvSpPr>
          <p:nvPr>
            <p:ph type="body" sz="quarter" idx="12"/>
          </p:nvPr>
        </p:nvSpPr>
        <p:spPr>
          <a:xfrm>
            <a:off x="144376" y="1015683"/>
            <a:ext cx="4114800" cy="3108960"/>
          </a:xfrm>
        </p:spPr>
        <p:txBody>
          <a:bodyPr/>
          <a:lstStyle>
            <a:lvl1pPr>
              <a:lnSpc>
                <a:spcPct val="90000"/>
              </a:lnSpc>
              <a:spcBef>
                <a:spcPts val="0"/>
              </a:spcBef>
              <a:defRPr sz="9600" b="0" i="0" baseline="0">
                <a:solidFill>
                  <a:schemeClr val="bg2"/>
                </a:solidFill>
                <a:latin typeface="Arial" charset="0"/>
                <a:ea typeface="Arial" charset="0"/>
                <a:cs typeface="Arial" charset="0"/>
              </a:defRPr>
            </a:lvl1pPr>
          </a:lstStyle>
          <a:p>
            <a:pPr lvl="0"/>
            <a:r>
              <a:rPr lang="en-US"/>
              <a:t>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bg2"/>
                </a:solidFill>
              </a:defRPr>
            </a:lvl1pPr>
          </a:lstStyle>
          <a:p>
            <a:r>
              <a:rPr lang="en-US"/>
              <a:t>Click icon to add picture</a:t>
            </a:r>
          </a:p>
        </p:txBody>
      </p:sp>
    </p:spTree>
    <p:extLst>
      <p:ext uri="{BB962C8B-B14F-4D97-AF65-F5344CB8AC3E}">
        <p14:creationId xmlns:p14="http://schemas.microsoft.com/office/powerpoint/2010/main" val="167525579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Private Cloud Boot-camp / June 2018 / © 2018 IBM Corporation</a:t>
            </a:r>
            <a:endParaRPr lang="en-US"/>
          </a:p>
        </p:txBody>
      </p:sp>
      <p:sp>
        <p:nvSpPr>
          <p:cNvPr id="6" name="Text Placeholder 5"/>
          <p:cNvSpPr>
            <a:spLocks noGrp="1"/>
          </p:cNvSpPr>
          <p:nvPr>
            <p:ph type="body" sz="quarter" idx="12"/>
          </p:nvPr>
        </p:nvSpPr>
        <p:spPr>
          <a:xfrm>
            <a:off x="4800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0071696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Private Cloud Boot-camp / June 2018 / © 2018 IBM Corporation</a:t>
            </a:r>
            <a:endParaRPr lang="en-US"/>
          </a:p>
        </p:txBody>
      </p:sp>
      <p:sp>
        <p:nvSpPr>
          <p:cNvPr id="6" name="Text Placeholder 5"/>
          <p:cNvSpPr>
            <a:spLocks noGrp="1"/>
          </p:cNvSpPr>
          <p:nvPr>
            <p:ph type="body" sz="quarter" idx="12"/>
          </p:nvPr>
        </p:nvSpPr>
        <p:spPr>
          <a:xfrm>
            <a:off x="4800600" y="1124712"/>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54618308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Private Cloud Boot-camp / June 2018 / © 2018 IBM Corporation</a:t>
            </a:r>
            <a:endParaRPr lang="en-US"/>
          </a:p>
        </p:txBody>
      </p:sp>
    </p:spTree>
    <p:extLst>
      <p:ext uri="{BB962C8B-B14F-4D97-AF65-F5344CB8AC3E}">
        <p14:creationId xmlns:p14="http://schemas.microsoft.com/office/powerpoint/2010/main" val="135406954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Private Cloud Boot-camp / June 2018 / © 2018 IBM Corporation</a:t>
            </a:r>
            <a:endParaRPr lang="en-US"/>
          </a:p>
        </p:txBody>
      </p:sp>
    </p:spTree>
    <p:extLst>
      <p:ext uri="{BB962C8B-B14F-4D97-AF65-F5344CB8AC3E}">
        <p14:creationId xmlns:p14="http://schemas.microsoft.com/office/powerpoint/2010/main" val="962635556"/>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Private Cloud Boot-camp / June 2018 / © 2018 IBM Corporation</a:t>
            </a:r>
            <a:endParaRPr lang="en-US"/>
          </a:p>
        </p:txBody>
      </p:sp>
    </p:spTree>
    <p:extLst>
      <p:ext uri="{BB962C8B-B14F-4D97-AF65-F5344CB8AC3E}">
        <p14:creationId xmlns:p14="http://schemas.microsoft.com/office/powerpoint/2010/main" val="202147684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Private Cloud Boot-camp / June 2018 / © 2018 IBM Corporation</a:t>
            </a:r>
            <a:endParaRPr lang="en-US"/>
          </a:p>
        </p:txBody>
      </p:sp>
      <p:sp>
        <p:nvSpPr>
          <p:cNvPr id="12" name="Text Placeholder 11"/>
          <p:cNvSpPr>
            <a:spLocks noGrp="1"/>
          </p:cNvSpPr>
          <p:nvPr>
            <p:ph type="body" sz="quarter" idx="13"/>
          </p:nvPr>
        </p:nvSpPr>
        <p:spPr>
          <a:xfrm>
            <a:off x="228600" y="182880"/>
            <a:ext cx="4114800" cy="300037"/>
          </a:xfrm>
        </p:spPr>
        <p:txBody>
          <a:bodyPr/>
          <a:lstStyle>
            <a:lvl1pPr>
              <a:defRPr sz="1600"/>
            </a:lvl1pPr>
          </a:lstStyle>
          <a:p>
            <a:pPr lvl="0"/>
            <a:r>
              <a:rPr lang="en-US" dirty="0"/>
              <a:t>Click to edit Master text styles</a:t>
            </a:r>
          </a:p>
        </p:txBody>
      </p:sp>
      <p:sp>
        <p:nvSpPr>
          <p:cNvPr id="7" name="Text Placeholder 6"/>
          <p:cNvSpPr>
            <a:spLocks noGrp="1"/>
          </p:cNvSpPr>
          <p:nvPr>
            <p:ph type="body" sz="quarter" idx="14"/>
          </p:nvPr>
        </p:nvSpPr>
        <p:spPr>
          <a:xfrm>
            <a:off x="228600" y="1097280"/>
            <a:ext cx="4114800" cy="3488731"/>
          </a:xfrm>
        </p:spPr>
        <p:txBody>
          <a:bodyPr/>
          <a:lstStyle>
            <a:lvl1pPr>
              <a:defRPr sz="16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6858000" y="0"/>
            <a:ext cx="2286000"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1"/>
          </a:solidFill>
        </p:spPr>
        <p:txBody>
          <a:bodyPr lIns="228600" tIns="192024" rIns="228600" bIns="228600"/>
          <a:lstStyle>
            <a:lvl1pPr>
              <a:defRPr sz="1400">
                <a:solidFill>
                  <a:schemeClr val="bg2"/>
                </a:solidFill>
              </a:defRPr>
            </a:lvl1pPr>
          </a:lstStyle>
          <a:p>
            <a:pPr lvl="0"/>
            <a:r>
              <a:rPr lang="en-US"/>
              <a:t>Click to edit Master text styles</a:t>
            </a:r>
          </a:p>
        </p:txBody>
      </p:sp>
    </p:spTree>
    <p:extLst>
      <p:ext uri="{BB962C8B-B14F-4D97-AF65-F5344CB8AC3E}">
        <p14:creationId xmlns:p14="http://schemas.microsoft.com/office/powerpoint/2010/main" val="176997114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4572000" cy="2571750"/>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Private Cloud Boot-camp / June 2018 / © 2018 IBM Corporation</a:t>
            </a:r>
            <a:endParaRPr lang="en-US"/>
          </a:p>
        </p:txBody>
      </p:sp>
      <p:sp>
        <p:nvSpPr>
          <p:cNvPr id="8" name="Content Placeholder 7"/>
          <p:cNvSpPr>
            <a:spLocks noGrp="1"/>
          </p:cNvSpPr>
          <p:nvPr>
            <p:ph sz="quarter" idx="15"/>
          </p:nvPr>
        </p:nvSpPr>
        <p:spPr>
          <a:xfrm>
            <a:off x="6858000" y="0"/>
            <a:ext cx="2286000"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1"/>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1"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961589385"/>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4">
              <a:lumMod val="60000"/>
              <a:lumOff val="40000"/>
            </a:schemeClr>
          </a:solidFill>
        </p:spPr>
        <p:txBody>
          <a:bodyPr lIns="228600" tIns="192024" rIns="228600" bIns="228600"/>
          <a:lstStyle>
            <a:lvl1pPr>
              <a:defRPr sz="1400">
                <a:solidFill>
                  <a:schemeClr val="bg1"/>
                </a:solidFill>
              </a:defRPr>
            </a:lvl1pPr>
          </a:lstStyle>
          <a:p>
            <a:pPr lvl="0"/>
            <a:r>
              <a:rPr lang="en-US"/>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1" y="2571750"/>
            <a:ext cx="2285997" cy="2571750"/>
          </a:xfrm>
          <a:solidFill>
            <a:schemeClr val="accent4"/>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2286000" cy="2571750"/>
          </a:xfrm>
          <a:solidFill>
            <a:schemeClr val="accent2"/>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Private Cloud Boot-camp / June 2018 / © 2018 IBM Corporation</a:t>
            </a:r>
            <a:endParaRPr lang="en-US"/>
          </a:p>
        </p:txBody>
      </p:sp>
      <p:sp>
        <p:nvSpPr>
          <p:cNvPr id="6" name="Title 5"/>
          <p:cNvSpPr>
            <a:spLocks noGrp="1"/>
          </p:cNvSpPr>
          <p:nvPr>
            <p:ph type="title"/>
          </p:nvPr>
        </p:nvSpPr>
        <p:spPr>
          <a:xfrm>
            <a:off x="-1"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61835002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Private Cloud Boot-camp / June 2018 / © 2018 IBM Corporation</a:t>
            </a:r>
            <a:endParaRPr lang="en-US"/>
          </a:p>
        </p:txBody>
      </p:sp>
      <p:sp>
        <p:nvSpPr>
          <p:cNvPr id="6" name="Title 5"/>
          <p:cNvSpPr>
            <a:spLocks noGrp="1"/>
          </p:cNvSpPr>
          <p:nvPr>
            <p:ph type="title"/>
          </p:nvPr>
        </p:nvSpPr>
        <p:spPr>
          <a:xfrm>
            <a:off x="-1"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72839688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Private Cloud Boot-camp / June 2018 / © 2018 IBM Corporation</a:t>
            </a:r>
            <a:endParaRPr lang="en-US"/>
          </a:p>
        </p:txBody>
      </p:sp>
    </p:spTree>
    <p:extLst>
      <p:ext uri="{BB962C8B-B14F-4D97-AF65-F5344CB8AC3E}">
        <p14:creationId xmlns:p14="http://schemas.microsoft.com/office/powerpoint/2010/main" val="1551532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156408" y="84701"/>
            <a:ext cx="8686800" cy="4473575"/>
          </a:xfrm>
        </p:spPr>
        <p:txBody>
          <a:bodyPr/>
          <a:lstStyle>
            <a:lvl1pPr>
              <a:lnSpc>
                <a:spcPct val="90000"/>
              </a:lnSpc>
              <a:defRPr sz="9600" b="0" i="0">
                <a:latin typeface="Arial" charset="0"/>
                <a:ea typeface="Arial" charset="0"/>
                <a:cs typeface="Arial" charset="0"/>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Private Cloud Boot-camp / June 2018 / © 2018 IBM Corporation</a:t>
            </a:r>
          </a:p>
        </p:txBody>
      </p:sp>
    </p:spTree>
    <p:extLst>
      <p:ext uri="{BB962C8B-B14F-4D97-AF65-F5344CB8AC3E}">
        <p14:creationId xmlns:p14="http://schemas.microsoft.com/office/powerpoint/2010/main" val="366017134"/>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82880"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accent4"/>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Private Cloud Boot-camp / June 2018 / © 2018 IBM Corporation</a:t>
            </a:r>
            <a:endParaRPr lang="en-US"/>
          </a:p>
        </p:txBody>
      </p:sp>
    </p:spTree>
    <p:extLst>
      <p:ext uri="{BB962C8B-B14F-4D97-AF65-F5344CB8AC3E}">
        <p14:creationId xmlns:p14="http://schemas.microsoft.com/office/powerpoint/2010/main" val="615121924"/>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Private Cloud Boot-camp / June 2018 / © 2018 IBM Corporation</a:t>
            </a:r>
            <a:endParaRPr lang="en-US"/>
          </a:p>
        </p:txBody>
      </p:sp>
      <p:sp>
        <p:nvSpPr>
          <p:cNvPr id="6" name="Text Placeholder 5"/>
          <p:cNvSpPr>
            <a:spLocks noGrp="1"/>
          </p:cNvSpPr>
          <p:nvPr>
            <p:ph type="body" sz="quarter" idx="12"/>
          </p:nvPr>
        </p:nvSpPr>
        <p:spPr>
          <a:xfrm>
            <a:off x="228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790001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Private Cloud Boot-camp / June 2018 / © 2018 IBM Corporation</a:t>
            </a:r>
            <a:endParaRPr lang="en-US"/>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0"/>
            <a:ext cx="6400800" cy="3824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90048357"/>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Private Cloud Boot-camp / June 2018 / © 2018 IBM Corporation</a:t>
            </a:r>
            <a:endParaRPr lang="en-US"/>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31042299"/>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Private Cloud Boot-camp / June 2018 / © 2018 IBM Corporation</a:t>
            </a:r>
            <a:endParaRPr lang="en-US"/>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1270464095"/>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Private Cloud Boot-camp / June 2018 / © 2018 IBM Corporation</a:t>
            </a:r>
            <a:endParaRPr lang="en-US"/>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4700392" y="1090961"/>
            <a:ext cx="4215008" cy="3456432"/>
          </a:xfrm>
        </p:spPr>
        <p:txBody>
          <a:bodyPr/>
          <a:lstStyle>
            <a:lvl1pPr marL="117475" indent="-117475">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014254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Private Cloud Boot-camp / June 2018 / © 2018 IBM Corporation</a:t>
            </a:r>
            <a:endParaRPr lang="en-US"/>
          </a:p>
        </p:txBody>
      </p:sp>
      <p:sp>
        <p:nvSpPr>
          <p:cNvPr id="6" name="Text Placeholder 5"/>
          <p:cNvSpPr>
            <a:spLocks noGrp="1"/>
          </p:cNvSpPr>
          <p:nvPr>
            <p:ph type="body" sz="quarter" idx="12"/>
          </p:nvPr>
        </p:nvSpPr>
        <p:spPr>
          <a:xfrm>
            <a:off x="228600" y="192024"/>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5"/>
            <a:ext cx="6400800" cy="4597400"/>
          </a:xfrm>
        </p:spPr>
        <p:txBody>
          <a:bodyPr/>
          <a:lstStyle/>
          <a:p>
            <a:r>
              <a:rPr lang="en-US"/>
              <a:t>Click icon to add table</a:t>
            </a:r>
          </a:p>
        </p:txBody>
      </p:sp>
    </p:spTree>
    <p:extLst>
      <p:ext uri="{BB962C8B-B14F-4D97-AF65-F5344CB8AC3E}">
        <p14:creationId xmlns:p14="http://schemas.microsoft.com/office/powerpoint/2010/main" val="2086515363"/>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Private Cloud Boot-camp / June 2018 / © 2018 IBM Corporation</a:t>
            </a:r>
            <a:endParaRPr lang="en-US"/>
          </a:p>
        </p:txBody>
      </p:sp>
    </p:spTree>
    <p:extLst>
      <p:ext uri="{BB962C8B-B14F-4D97-AF65-F5344CB8AC3E}">
        <p14:creationId xmlns:p14="http://schemas.microsoft.com/office/powerpoint/2010/main" val="1803234078"/>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665922482"/>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Private Cloud Boot-camp / June 2018 / © 2018 IBM Corporation</a:t>
            </a:r>
            <a:endParaRPr lang="en-US"/>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175" algn="dec"/>
              </a:tabLst>
              <a:defRPr sz="1100"/>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p:txBody>
      </p:sp>
    </p:spTree>
    <p:extLst>
      <p:ext uri="{BB962C8B-B14F-4D97-AF65-F5344CB8AC3E}">
        <p14:creationId xmlns:p14="http://schemas.microsoft.com/office/powerpoint/2010/main" val="11782949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5187462" cy="4520805"/>
          </a:xfrm>
        </p:spPr>
        <p:txBody>
          <a:bodyPr/>
          <a:lstStyle>
            <a:lvl1pPr marL="117475" indent="-117475">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t>IBM Private Cloud Boot-camp / June 2018 / © 2018 IBM Corporation</a:t>
            </a:r>
          </a:p>
        </p:txBody>
      </p:sp>
    </p:spTree>
    <p:extLst>
      <p:ext uri="{BB962C8B-B14F-4D97-AF65-F5344CB8AC3E}">
        <p14:creationId xmlns:p14="http://schemas.microsoft.com/office/powerpoint/2010/main" val="1256806130"/>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Private Cloud Boot-camp / June 2018 / © 2018 IBM Corporation</a:t>
            </a:r>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25953" y="2186150"/>
            <a:ext cx="1292094" cy="526097"/>
          </a:xfrm>
          <a:prstGeom prst="rect">
            <a:avLst/>
          </a:prstGeom>
        </p:spPr>
      </p:pic>
    </p:spTree>
    <p:extLst>
      <p:ext uri="{BB962C8B-B14F-4D97-AF65-F5344CB8AC3E}">
        <p14:creationId xmlns:p14="http://schemas.microsoft.com/office/powerpoint/2010/main" val="107428659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4828032"/>
            <a:ext cx="6400800" cy="137160"/>
          </a:xfrm>
        </p:spPr>
        <p:txBody>
          <a:bodyPr/>
          <a:lstStyle>
            <a:lvl1pPr>
              <a:defRPr>
                <a:solidFill>
                  <a:schemeClr val="tx1"/>
                </a:solidFill>
              </a:defRPr>
            </a:lvl1pPr>
          </a:lstStyle>
          <a:p>
            <a:r>
              <a:rPr lang="de-DE"/>
              <a:t>IBM Private Cloud Boot-camp / June 2018 / © 2018 IBM Corporation</a:t>
            </a:r>
            <a:endParaRPr lang="en-US"/>
          </a:p>
        </p:txBody>
      </p:sp>
      <p:sp>
        <p:nvSpPr>
          <p:cNvPr id="4" name="Title 3"/>
          <p:cNvSpPr>
            <a:spLocks noGrp="1"/>
          </p:cNvSpPr>
          <p:nvPr>
            <p:ph type="title"/>
          </p:nvPr>
        </p:nvSpPr>
        <p:spPr>
          <a:xfrm>
            <a:off x="228599" y="203781"/>
            <a:ext cx="4114801" cy="4479344"/>
          </a:xfrm>
        </p:spPr>
        <p:txBody>
          <a:bodyPr/>
          <a:lstStyle>
            <a:lvl1pPr>
              <a:lnSpc>
                <a:spcPct val="90000"/>
              </a:lnSpc>
              <a:defRPr sz="2400" b="0">
                <a:solidFill>
                  <a:schemeClr val="tx1"/>
                </a:solidFill>
              </a:defRPr>
            </a:lvl1pPr>
          </a:lstStyle>
          <a:p>
            <a:r>
              <a:rPr lang="en-US"/>
              <a:t>Click to edit Master title style</a:t>
            </a:r>
            <a:endParaRPr lang="en-US" dirty="0"/>
          </a:p>
        </p:txBody>
      </p:sp>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l="18001" t="20400" r="17675" b="20719"/>
          <a:stretch/>
        </p:blipFill>
        <p:spPr>
          <a:xfrm>
            <a:off x="4467224" y="405272"/>
            <a:ext cx="4297421" cy="3687650"/>
          </a:xfrm>
          <a:prstGeom prst="rect">
            <a:avLst/>
          </a:prstGeom>
        </p:spPr>
      </p:pic>
      <p:pic>
        <p:nvPicPr>
          <p:cNvPr id="9" name="Picture 8" descr="ibm_gry.png"/>
          <p:cNvPicPr>
            <a:picLocks noChangeAspect="1"/>
          </p:cNvPicPr>
          <p:nvPr userDrawn="1"/>
        </p:nvPicPr>
        <p:blipFill>
          <a:blip r:embed="rId3">
            <a:biLevel thresh="75000"/>
            <a:extLst>
              <a:ext uri="{28A0092B-C50C-407E-A947-70E740481C1C}">
                <a14:useLocalDpi xmlns:a14="http://schemas.microsoft.com/office/drawing/2010/main"/>
              </a:ext>
            </a:extLst>
          </a:blip>
          <a:stretch>
            <a:fillRect/>
          </a:stretch>
        </p:blipFill>
        <p:spPr>
          <a:xfrm>
            <a:off x="8393811" y="240045"/>
            <a:ext cx="521589" cy="211471"/>
          </a:xfrm>
          <a:prstGeom prst="rect">
            <a:avLst/>
          </a:prstGeom>
        </p:spPr>
      </p:pic>
      <p:pic>
        <p:nvPicPr>
          <p:cNvPr id="10" name="Picture 9"/>
          <p:cNvPicPr>
            <a:picLocks noChangeAspect="1"/>
          </p:cNvPicPr>
          <p:nvPr userDrawn="1"/>
        </p:nvPicPr>
        <p:blipFill rotWithShape="1">
          <a:blip r:embed="rId4">
            <a:extLst>
              <a:ext uri="{28A0092B-C50C-407E-A947-70E740481C1C}">
                <a14:useLocalDpi xmlns:a14="http://schemas.microsoft.com/office/drawing/2010/main" val="0"/>
              </a:ext>
            </a:extLst>
          </a:blip>
          <a:srcRect l="15172" t="28443" r="13568" b="27421"/>
          <a:stretch/>
        </p:blipFill>
        <p:spPr>
          <a:xfrm>
            <a:off x="7410684" y="4584701"/>
            <a:ext cx="1620427" cy="470448"/>
          </a:xfrm>
          <a:prstGeom prst="rect">
            <a:avLst/>
          </a:prstGeom>
        </p:spPr>
      </p:pic>
    </p:spTree>
    <p:extLst>
      <p:ext uri="{BB962C8B-B14F-4D97-AF65-F5344CB8AC3E}">
        <p14:creationId xmlns:p14="http://schemas.microsoft.com/office/powerpoint/2010/main" val="308249954"/>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tx1"/>
                </a:solidFill>
              </a:defRPr>
            </a:lvl1pPr>
          </a:lstStyle>
          <a:p>
            <a:r>
              <a:rPr lang="de-DE"/>
              <a:t>IBM Private Cloud Boot-camp / June 2018 / © 2018 IBM Corporation</a:t>
            </a:r>
            <a:endParaRPr lang="en-US"/>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1026420314"/>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Private Cloud Boot-camp / June 2018 / © 2018 IBM Corporation</a:t>
            </a:r>
            <a:endParaRPr lang="en-US"/>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175" algn="dec"/>
              </a:tabLst>
              <a:defRPr/>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17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008104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t>IBM Private Cloud Boot-camp / June 2018 / © 2018 IBM Corporation</a:t>
            </a:r>
            <a:endParaRPr lang="en-US"/>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1736829307"/>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t>IBM Private Cloud Boot-camp / June 2018 / © 2018 IBM Corporation</a:t>
            </a:r>
            <a:endParaRPr lang="en-US"/>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tx1"/>
                </a:solidFill>
              </a:defRPr>
            </a:lvl1pPr>
          </a:lstStyle>
          <a:p>
            <a:r>
              <a:rPr lang="en-US"/>
              <a:t>Drag picture to placeholder or click icon to add</a:t>
            </a:r>
          </a:p>
        </p:txBody>
      </p:sp>
    </p:spTree>
    <p:extLst>
      <p:ext uri="{BB962C8B-B14F-4D97-AF65-F5344CB8AC3E}">
        <p14:creationId xmlns:p14="http://schemas.microsoft.com/office/powerpoint/2010/main" val="144949078"/>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6"/>
            <a:ext cx="8686800" cy="4473575"/>
          </a:xfrm>
        </p:spPr>
        <p:txBody>
          <a:bodyPr/>
          <a:lstStyle>
            <a:lvl1pPr>
              <a:lnSpc>
                <a:spcPct val="90000"/>
              </a:lnSpc>
              <a:defRPr sz="96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Private Cloud Boot-camp / June 2018 / © 2018 IBM Corporation</a:t>
            </a:r>
            <a:endParaRPr lang="en-US"/>
          </a:p>
        </p:txBody>
      </p:sp>
    </p:spTree>
    <p:extLst>
      <p:ext uri="{BB962C8B-B14F-4D97-AF65-F5344CB8AC3E}">
        <p14:creationId xmlns:p14="http://schemas.microsoft.com/office/powerpoint/2010/main" val="912698248"/>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5187462" cy="4520805"/>
          </a:xfrm>
        </p:spPr>
        <p:txBody>
          <a:bodyPr/>
          <a:lstStyle>
            <a:lvl1pPr marL="117475" indent="-117475">
              <a:tabLst/>
              <a:defRPr>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t>IBM Private Cloud Boot-camp / June 2018 / © 2018 IBM Corporation</a:t>
            </a:r>
            <a:endParaRPr lang="en-US"/>
          </a:p>
        </p:txBody>
      </p:sp>
    </p:spTree>
    <p:extLst>
      <p:ext uri="{BB962C8B-B14F-4D97-AF65-F5344CB8AC3E}">
        <p14:creationId xmlns:p14="http://schemas.microsoft.com/office/powerpoint/2010/main" val="243763615"/>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Private Cloud Boot-camp / June 2018 / © 2018 IBM Corporation</a:t>
            </a:r>
            <a:endParaRPr lang="en-US"/>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0563"/>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1683762476"/>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Private Cloud Boot-camp / June 2018 / © 2018 IBM Corporation</a:t>
            </a:r>
            <a:endParaRPr lang="en-US"/>
          </a:p>
        </p:txBody>
      </p:sp>
      <p:sp>
        <p:nvSpPr>
          <p:cNvPr id="8" name="Text Placeholder 7"/>
          <p:cNvSpPr>
            <a:spLocks noGrp="1"/>
          </p:cNvSpPr>
          <p:nvPr>
            <p:ph type="body" sz="quarter" idx="12"/>
          </p:nvPr>
        </p:nvSpPr>
        <p:spPr>
          <a:xfrm>
            <a:off x="228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4800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039176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Private Cloud Boot-camp / June 2018 / © 2018 IBM Corporation</a:t>
            </a:r>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0563"/>
            <a:ext cx="4114800" cy="300037"/>
          </a:xfrm>
        </p:spPr>
        <p:txBody>
          <a:bodyPr/>
          <a:lstStyle>
            <a:lvl1pPr>
              <a:defRPr sz="1100"/>
            </a:lvl1pPr>
          </a:lstStyle>
          <a:p>
            <a:pPr lvl="0"/>
            <a:r>
              <a:rPr lang="en-US"/>
              <a:t>Edit Master text styles</a:t>
            </a:r>
          </a:p>
        </p:txBody>
      </p:sp>
    </p:spTree>
    <p:extLst>
      <p:ext uri="{BB962C8B-B14F-4D97-AF65-F5344CB8AC3E}">
        <p14:creationId xmlns:p14="http://schemas.microsoft.com/office/powerpoint/2010/main" val="49147501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Private Cloud Boot-camp / June 2018 / © 2018 IBM Corporation</a:t>
            </a:r>
            <a:endParaRPr lang="en-US"/>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0"/>
            <a:ext cx="4114800" cy="3589655"/>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28584547"/>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Private Cloud Boot-camp / June 2018 / © 2018 IBM Corporation</a:t>
            </a:r>
            <a:endParaRPr lang="en-US"/>
          </a:p>
        </p:txBody>
      </p:sp>
      <p:sp>
        <p:nvSpPr>
          <p:cNvPr id="6" name="Content Placeholder 5"/>
          <p:cNvSpPr>
            <a:spLocks noGrp="1"/>
          </p:cNvSpPr>
          <p:nvPr>
            <p:ph sz="quarter" idx="12"/>
          </p:nvPr>
        </p:nvSpPr>
        <p:spPr>
          <a:xfrm>
            <a:off x="228600" y="995518"/>
            <a:ext cx="4114800" cy="3687607"/>
          </a:xfrm>
        </p:spPr>
        <p:txBody>
          <a:bodyPr/>
          <a:lstStyle>
            <a:lvl1pPr>
              <a:defRPr sz="2400"/>
            </a:lvl1pPr>
          </a:lstStyle>
          <a:p>
            <a:pPr lvl="0"/>
            <a:r>
              <a:rPr lang="en-US"/>
              <a:t>Click to edit Master text styles</a:t>
            </a:r>
          </a:p>
        </p:txBody>
      </p:sp>
      <p:sp>
        <p:nvSpPr>
          <p:cNvPr id="8" name="Content Placeholder 7"/>
          <p:cNvSpPr>
            <a:spLocks noGrp="1"/>
          </p:cNvSpPr>
          <p:nvPr>
            <p:ph sz="quarter" idx="13"/>
          </p:nvPr>
        </p:nvSpPr>
        <p:spPr>
          <a:xfrm>
            <a:off x="4800600" y="1116648"/>
            <a:ext cx="4114800" cy="3566477"/>
          </a:xfrm>
        </p:spPr>
        <p:txBody>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200921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Private Cloud Boot-camp / June 2018 / © 2018 IBM Corporation</a:t>
            </a:r>
            <a:endParaRPr lang="en-US"/>
          </a:p>
        </p:txBody>
      </p:sp>
      <p:sp>
        <p:nvSpPr>
          <p:cNvPr id="6" name="Text Placeholder 5"/>
          <p:cNvSpPr>
            <a:spLocks noGrp="1"/>
          </p:cNvSpPr>
          <p:nvPr>
            <p:ph type="body" sz="quarter" idx="12"/>
          </p:nvPr>
        </p:nvSpPr>
        <p:spPr>
          <a:xfrm>
            <a:off x="4800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69"/>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00205201"/>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411480"/>
            <a:ext cx="4114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Private Cloud Boot-camp / June 2018 / © 2018 IBM Corporation</a:t>
            </a:r>
            <a:endParaRPr lang="en-US"/>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7280"/>
            <a:ext cx="4114800" cy="358584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11101826"/>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Private Cloud Boot-camp / June 2018 / © 2018 IBM Corporation</a:t>
            </a:r>
            <a:endParaRPr lang="en-US"/>
          </a:p>
        </p:txBody>
      </p:sp>
      <p:sp>
        <p:nvSpPr>
          <p:cNvPr id="7" name="Text Placeholder 6"/>
          <p:cNvSpPr>
            <a:spLocks noGrp="1"/>
          </p:cNvSpPr>
          <p:nvPr>
            <p:ph type="body" sz="quarter" idx="14"/>
          </p:nvPr>
        </p:nvSpPr>
        <p:spPr>
          <a:xfrm>
            <a:off x="228600" y="1097279"/>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79"/>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4872605"/>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Private Cloud Boot-camp / June 2018 / © 2018 IBM Corporation</a:t>
            </a:r>
            <a:endParaRPr lang="en-US"/>
          </a:p>
        </p:txBody>
      </p:sp>
      <p:sp>
        <p:nvSpPr>
          <p:cNvPr id="6" name="Text Placeholder 5"/>
          <p:cNvSpPr>
            <a:spLocks noGrp="1"/>
          </p:cNvSpPr>
          <p:nvPr>
            <p:ph type="body" sz="quarter" idx="12"/>
          </p:nvPr>
        </p:nvSpPr>
        <p:spPr>
          <a:xfrm>
            <a:off x="4800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3030447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Private Cloud Boot-camp / June 2018 / © 2018 IBM Corporation</a:t>
            </a:r>
            <a:endParaRPr lang="en-US"/>
          </a:p>
        </p:txBody>
      </p:sp>
      <p:sp>
        <p:nvSpPr>
          <p:cNvPr id="6" name="Text Placeholder 5"/>
          <p:cNvSpPr>
            <a:spLocks noGrp="1"/>
          </p:cNvSpPr>
          <p:nvPr>
            <p:ph type="body" sz="quarter" idx="12"/>
          </p:nvPr>
        </p:nvSpPr>
        <p:spPr>
          <a:xfrm>
            <a:off x="4800600" y="1111286"/>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1166598336"/>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Private Cloud Boot-camp / June 2018 / © 2018 IBM Corporation</a:t>
            </a:r>
            <a:endParaRPr lang="en-US"/>
          </a:p>
        </p:txBody>
      </p:sp>
    </p:spTree>
    <p:extLst>
      <p:ext uri="{BB962C8B-B14F-4D97-AF65-F5344CB8AC3E}">
        <p14:creationId xmlns:p14="http://schemas.microsoft.com/office/powerpoint/2010/main" val="492536042"/>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Private Cloud Boot-camp / June 2018 / © 2018 IBM Corporation</a:t>
            </a:r>
            <a:endParaRPr lang="en-US"/>
          </a:p>
        </p:txBody>
      </p:sp>
    </p:spTree>
    <p:extLst>
      <p:ext uri="{BB962C8B-B14F-4D97-AF65-F5344CB8AC3E}">
        <p14:creationId xmlns:p14="http://schemas.microsoft.com/office/powerpoint/2010/main" val="1651282356"/>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Private Cloud Boot-camp / June 2018 / © 2018 IBM Corporation</a:t>
            </a:r>
            <a:endParaRPr lang="en-US"/>
          </a:p>
        </p:txBody>
      </p:sp>
    </p:spTree>
    <p:extLst>
      <p:ext uri="{BB962C8B-B14F-4D97-AF65-F5344CB8AC3E}">
        <p14:creationId xmlns:p14="http://schemas.microsoft.com/office/powerpoint/2010/main" val="11713871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Private Cloud Boot-camp / June 2018 / © 2018 IBM Corporation</a:t>
            </a:r>
          </a:p>
        </p:txBody>
      </p:sp>
      <p:sp>
        <p:nvSpPr>
          <p:cNvPr id="8" name="Text Placeholder 7"/>
          <p:cNvSpPr>
            <a:spLocks noGrp="1"/>
          </p:cNvSpPr>
          <p:nvPr>
            <p:ph type="body" sz="quarter" idx="12"/>
          </p:nvPr>
        </p:nvSpPr>
        <p:spPr>
          <a:xfrm>
            <a:off x="228600" y="1124712"/>
            <a:ext cx="4114800" cy="3585845"/>
          </a:xfrm>
        </p:spPr>
        <p:txBody>
          <a:bodyPr/>
          <a:lstStyle>
            <a:lvl1pPr>
              <a:spcBef>
                <a:spcPts val="0"/>
              </a:spcBef>
              <a:defRPr sz="14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4800600" y="1124712"/>
            <a:ext cx="4114800" cy="3585845"/>
          </a:xfrm>
        </p:spPr>
        <p:txBody>
          <a:bodyPr/>
          <a:lstStyle>
            <a:lvl1pPr>
              <a:spcBef>
                <a:spcPts val="0"/>
              </a:spcBef>
              <a:defRPr sz="14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98521164"/>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a:xfrm>
            <a:off x="6858000" y="4832418"/>
            <a:ext cx="2057400" cy="137160"/>
          </a:xfrm>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Private Cloud Boot-camp / June 2018 / © 2018 IBM Corporation</a:t>
            </a:r>
            <a:endParaRPr lang="en-US"/>
          </a:p>
        </p:txBody>
      </p:sp>
      <p:sp>
        <p:nvSpPr>
          <p:cNvPr id="12" name="Text Placeholder 11"/>
          <p:cNvSpPr>
            <a:spLocks noGrp="1"/>
          </p:cNvSpPr>
          <p:nvPr>
            <p:ph type="body" sz="quarter" idx="13"/>
          </p:nvPr>
        </p:nvSpPr>
        <p:spPr>
          <a:xfrm>
            <a:off x="228600" y="182880"/>
            <a:ext cx="4114800" cy="300037"/>
          </a:xfrm>
        </p:spPr>
        <p:txBody>
          <a:bodyPr/>
          <a:lstStyle>
            <a:lvl1pPr>
              <a:defRPr sz="1600"/>
            </a:lvl1pPr>
          </a:lstStyle>
          <a:p>
            <a:pPr lvl="0"/>
            <a:r>
              <a:rPr lang="en-US" dirty="0"/>
              <a:t>Click to edit Master text styles</a:t>
            </a:r>
          </a:p>
        </p:txBody>
      </p:sp>
      <p:sp>
        <p:nvSpPr>
          <p:cNvPr id="7" name="Text Placeholder 6"/>
          <p:cNvSpPr>
            <a:spLocks noGrp="1"/>
          </p:cNvSpPr>
          <p:nvPr>
            <p:ph type="body" sz="quarter" idx="14"/>
          </p:nvPr>
        </p:nvSpPr>
        <p:spPr>
          <a:xfrm>
            <a:off x="228600" y="1097280"/>
            <a:ext cx="4114800" cy="3488731"/>
          </a:xfrm>
        </p:spPr>
        <p:txBody>
          <a:bodyPr/>
          <a:lstStyle>
            <a:lvl1pPr>
              <a:defRPr sz="16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2"/>
          </a:solidFill>
        </p:spPr>
        <p:txBody>
          <a:bodyPr lIns="228600" tIns="192024" rIns="228600" bIns="228600"/>
          <a:lstStyle>
            <a:lvl1pPr>
              <a:defRPr sz="1400">
                <a:solidFill>
                  <a:schemeClr val="bg2"/>
                </a:solidFill>
              </a:defRPr>
            </a:lvl1pPr>
          </a:lstStyle>
          <a:p>
            <a:pPr lvl="0"/>
            <a:r>
              <a:rPr lang="en-US" dirty="0"/>
              <a:t>Click to edit Master text styles</a:t>
            </a:r>
          </a:p>
        </p:txBody>
      </p:sp>
    </p:spTree>
    <p:extLst>
      <p:ext uri="{BB962C8B-B14F-4D97-AF65-F5344CB8AC3E}">
        <p14:creationId xmlns:p14="http://schemas.microsoft.com/office/powerpoint/2010/main" val="1520582528"/>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4572000" cy="2571750"/>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IBM Private Cloud Boot-camp / June 2018 / © 2018 IBM Corporation</a:t>
            </a:r>
            <a:endParaRPr lang="en-US"/>
          </a:p>
        </p:txBody>
      </p:sp>
      <p:sp>
        <p:nvSpPr>
          <p:cNvPr id="8" name="Content Placeholder 7"/>
          <p:cNvSpPr>
            <a:spLocks noGrp="1"/>
          </p:cNvSpPr>
          <p:nvPr>
            <p:ph sz="quarter" idx="15"/>
          </p:nvPr>
        </p:nvSpPr>
        <p:spPr>
          <a:xfrm>
            <a:off x="6858000" y="0"/>
            <a:ext cx="2286000"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1"/>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1"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375148796"/>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4">
              <a:lumMod val="60000"/>
              <a:lumOff val="40000"/>
            </a:schemeClr>
          </a:solidFill>
        </p:spPr>
        <p:txBody>
          <a:bodyPr lIns="228600" tIns="192024" rIns="228600" bIns="228600"/>
          <a:lstStyle>
            <a:lvl1pPr>
              <a:defRPr sz="1400">
                <a:solidFill>
                  <a:schemeClr val="bg1"/>
                </a:solidFill>
              </a:defRPr>
            </a:lvl1pPr>
          </a:lstStyle>
          <a:p>
            <a:pPr lvl="0"/>
            <a:r>
              <a:rPr lang="en-US" dirty="0"/>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1" y="2571750"/>
            <a:ext cx="2285997" cy="2571750"/>
          </a:xfrm>
          <a:solidFill>
            <a:schemeClr val="accent4"/>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2286000" cy="2571750"/>
          </a:xfrm>
          <a:solidFill>
            <a:schemeClr val="accent2"/>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IBM Private Cloud Boot-camp / June 2018 / © 2018 IBM Corporation</a:t>
            </a:r>
            <a:endParaRPr lang="en-US"/>
          </a:p>
        </p:txBody>
      </p:sp>
      <p:sp>
        <p:nvSpPr>
          <p:cNvPr id="6" name="Title 5"/>
          <p:cNvSpPr>
            <a:spLocks noGrp="1"/>
          </p:cNvSpPr>
          <p:nvPr>
            <p:ph type="title"/>
          </p:nvPr>
        </p:nvSpPr>
        <p:spPr>
          <a:xfrm>
            <a:off x="-1"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906805358"/>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Private Cloud Boot-camp / June 2018 / © 2018 IBM Corporation</a:t>
            </a:r>
            <a:endParaRPr lang="en-US"/>
          </a:p>
        </p:txBody>
      </p:sp>
      <p:sp>
        <p:nvSpPr>
          <p:cNvPr id="6" name="Title 5"/>
          <p:cNvSpPr>
            <a:spLocks noGrp="1"/>
          </p:cNvSpPr>
          <p:nvPr>
            <p:ph type="title"/>
          </p:nvPr>
        </p:nvSpPr>
        <p:spPr>
          <a:xfrm>
            <a:off x="-1"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2133692794"/>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IBM Private Cloud Boot-camp / June 2018 / © 2018 IBM Corporation</a:t>
            </a:r>
            <a:endParaRPr lang="en-US"/>
          </a:p>
        </p:txBody>
      </p:sp>
    </p:spTree>
    <p:extLst>
      <p:ext uri="{BB962C8B-B14F-4D97-AF65-F5344CB8AC3E}">
        <p14:creationId xmlns:p14="http://schemas.microsoft.com/office/powerpoint/2010/main" val="145367505"/>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82880"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accent4"/>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IBM Private Cloud Boot-camp / June 2018 / © 2018 IBM Corporation</a:t>
            </a:r>
            <a:endParaRPr lang="en-US"/>
          </a:p>
        </p:txBody>
      </p:sp>
    </p:spTree>
    <p:extLst>
      <p:ext uri="{BB962C8B-B14F-4D97-AF65-F5344CB8AC3E}">
        <p14:creationId xmlns:p14="http://schemas.microsoft.com/office/powerpoint/2010/main" val="1502749896"/>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Private Cloud Boot-camp / June 2018 / © 2018 IBM Corporation</a:t>
            </a:r>
            <a:endParaRPr lang="en-US"/>
          </a:p>
        </p:txBody>
      </p:sp>
      <p:sp>
        <p:nvSpPr>
          <p:cNvPr id="6" name="Text Placeholder 5"/>
          <p:cNvSpPr>
            <a:spLocks noGrp="1"/>
          </p:cNvSpPr>
          <p:nvPr>
            <p:ph type="body" sz="quarter" idx="12"/>
          </p:nvPr>
        </p:nvSpPr>
        <p:spPr>
          <a:xfrm>
            <a:off x="228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2329705"/>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Private Cloud Boot-camp / June 2018 / © 2018 IBM Corporation</a:t>
            </a:r>
            <a:endParaRPr lang="en-US"/>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0"/>
            <a:ext cx="6400800" cy="3824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71120245"/>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Private Cloud Boot-camp / June 2018 / © 2018 IBM Corporation</a:t>
            </a:r>
            <a:endParaRPr lang="en-US"/>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42240515"/>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Private Cloud Boot-camp / June 2018 / © 2018 IBM Corporation</a:t>
            </a:r>
            <a:endParaRPr lang="en-US"/>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103830182"/>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8.xml"/><Relationship Id="rId18" Type="http://schemas.openxmlformats.org/officeDocument/2006/relationships/slideLayout" Target="../slideLayouts/slideLayout53.xml"/><Relationship Id="rId26" Type="http://schemas.openxmlformats.org/officeDocument/2006/relationships/slideLayout" Target="../slideLayouts/slideLayout61.xml"/><Relationship Id="rId3" Type="http://schemas.openxmlformats.org/officeDocument/2006/relationships/slideLayout" Target="../slideLayouts/slideLayout38.xml"/><Relationship Id="rId21" Type="http://schemas.openxmlformats.org/officeDocument/2006/relationships/slideLayout" Target="../slideLayouts/slideLayout56.xml"/><Relationship Id="rId34" Type="http://schemas.openxmlformats.org/officeDocument/2006/relationships/slideLayout" Target="../slideLayouts/slideLayout69.xml"/><Relationship Id="rId7" Type="http://schemas.openxmlformats.org/officeDocument/2006/relationships/slideLayout" Target="../slideLayouts/slideLayout42.xml"/><Relationship Id="rId12" Type="http://schemas.openxmlformats.org/officeDocument/2006/relationships/slideLayout" Target="../slideLayouts/slideLayout47.xml"/><Relationship Id="rId17" Type="http://schemas.openxmlformats.org/officeDocument/2006/relationships/slideLayout" Target="../slideLayouts/slideLayout52.xml"/><Relationship Id="rId25" Type="http://schemas.openxmlformats.org/officeDocument/2006/relationships/slideLayout" Target="../slideLayouts/slideLayout60.xml"/><Relationship Id="rId33" Type="http://schemas.openxmlformats.org/officeDocument/2006/relationships/slideLayout" Target="../slideLayouts/slideLayout68.xml"/><Relationship Id="rId2" Type="http://schemas.openxmlformats.org/officeDocument/2006/relationships/slideLayout" Target="../slideLayouts/slideLayout37.xml"/><Relationship Id="rId16" Type="http://schemas.openxmlformats.org/officeDocument/2006/relationships/slideLayout" Target="../slideLayouts/slideLayout51.xml"/><Relationship Id="rId20" Type="http://schemas.openxmlformats.org/officeDocument/2006/relationships/slideLayout" Target="../slideLayouts/slideLayout55.xml"/><Relationship Id="rId29" Type="http://schemas.openxmlformats.org/officeDocument/2006/relationships/slideLayout" Target="../slideLayouts/slideLayout64.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24" Type="http://schemas.openxmlformats.org/officeDocument/2006/relationships/slideLayout" Target="../slideLayouts/slideLayout59.xml"/><Relationship Id="rId32" Type="http://schemas.openxmlformats.org/officeDocument/2006/relationships/slideLayout" Target="../slideLayouts/slideLayout67.xml"/><Relationship Id="rId5" Type="http://schemas.openxmlformats.org/officeDocument/2006/relationships/slideLayout" Target="../slideLayouts/slideLayout40.xml"/><Relationship Id="rId15" Type="http://schemas.openxmlformats.org/officeDocument/2006/relationships/slideLayout" Target="../slideLayouts/slideLayout50.xml"/><Relationship Id="rId23" Type="http://schemas.openxmlformats.org/officeDocument/2006/relationships/slideLayout" Target="../slideLayouts/slideLayout58.xml"/><Relationship Id="rId28" Type="http://schemas.openxmlformats.org/officeDocument/2006/relationships/slideLayout" Target="../slideLayouts/slideLayout63.xml"/><Relationship Id="rId36" Type="http://schemas.openxmlformats.org/officeDocument/2006/relationships/theme" Target="../theme/theme2.xml"/><Relationship Id="rId10" Type="http://schemas.openxmlformats.org/officeDocument/2006/relationships/slideLayout" Target="../slideLayouts/slideLayout45.xml"/><Relationship Id="rId19" Type="http://schemas.openxmlformats.org/officeDocument/2006/relationships/slideLayout" Target="../slideLayouts/slideLayout54.xml"/><Relationship Id="rId31" Type="http://schemas.openxmlformats.org/officeDocument/2006/relationships/slideLayout" Target="../slideLayouts/slideLayout66.xml"/><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slideLayout" Target="../slideLayouts/slideLayout49.xml"/><Relationship Id="rId22" Type="http://schemas.openxmlformats.org/officeDocument/2006/relationships/slideLayout" Target="../slideLayouts/slideLayout57.xml"/><Relationship Id="rId27" Type="http://schemas.openxmlformats.org/officeDocument/2006/relationships/slideLayout" Target="../slideLayouts/slideLayout62.xml"/><Relationship Id="rId30" Type="http://schemas.openxmlformats.org/officeDocument/2006/relationships/slideLayout" Target="../slideLayouts/slideLayout65.xml"/><Relationship Id="rId35" Type="http://schemas.openxmlformats.org/officeDocument/2006/relationships/slideLayout" Target="../slideLayouts/slideLayout70.xml"/><Relationship Id="rId8" Type="http://schemas.openxmlformats.org/officeDocument/2006/relationships/slideLayout" Target="../slideLayouts/slideLayout43.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83.xml"/><Relationship Id="rId18" Type="http://schemas.openxmlformats.org/officeDocument/2006/relationships/slideLayout" Target="../slideLayouts/slideLayout88.xml"/><Relationship Id="rId26" Type="http://schemas.openxmlformats.org/officeDocument/2006/relationships/slideLayout" Target="../slideLayouts/slideLayout96.xml"/><Relationship Id="rId39" Type="http://schemas.openxmlformats.org/officeDocument/2006/relationships/slideLayout" Target="../slideLayouts/slideLayout109.xml"/><Relationship Id="rId21" Type="http://schemas.openxmlformats.org/officeDocument/2006/relationships/slideLayout" Target="../slideLayouts/slideLayout91.xml"/><Relationship Id="rId34" Type="http://schemas.openxmlformats.org/officeDocument/2006/relationships/slideLayout" Target="../slideLayouts/slideLayout104.xml"/><Relationship Id="rId7" Type="http://schemas.openxmlformats.org/officeDocument/2006/relationships/slideLayout" Target="../slideLayouts/slideLayout77.xml"/><Relationship Id="rId2" Type="http://schemas.openxmlformats.org/officeDocument/2006/relationships/slideLayout" Target="../slideLayouts/slideLayout72.xml"/><Relationship Id="rId16" Type="http://schemas.openxmlformats.org/officeDocument/2006/relationships/slideLayout" Target="../slideLayouts/slideLayout86.xml"/><Relationship Id="rId20" Type="http://schemas.openxmlformats.org/officeDocument/2006/relationships/slideLayout" Target="../slideLayouts/slideLayout90.xml"/><Relationship Id="rId29" Type="http://schemas.openxmlformats.org/officeDocument/2006/relationships/slideLayout" Target="../slideLayouts/slideLayout99.xml"/><Relationship Id="rId41" Type="http://schemas.openxmlformats.org/officeDocument/2006/relationships/theme" Target="../theme/theme3.xml"/><Relationship Id="rId1" Type="http://schemas.openxmlformats.org/officeDocument/2006/relationships/slideLayout" Target="../slideLayouts/slideLayout71.xml"/><Relationship Id="rId6" Type="http://schemas.openxmlformats.org/officeDocument/2006/relationships/slideLayout" Target="../slideLayouts/slideLayout76.xml"/><Relationship Id="rId11" Type="http://schemas.openxmlformats.org/officeDocument/2006/relationships/slideLayout" Target="../slideLayouts/slideLayout81.xml"/><Relationship Id="rId24" Type="http://schemas.openxmlformats.org/officeDocument/2006/relationships/slideLayout" Target="../slideLayouts/slideLayout94.xml"/><Relationship Id="rId32" Type="http://schemas.openxmlformats.org/officeDocument/2006/relationships/slideLayout" Target="../slideLayouts/slideLayout102.xml"/><Relationship Id="rId37" Type="http://schemas.openxmlformats.org/officeDocument/2006/relationships/slideLayout" Target="../slideLayouts/slideLayout107.xml"/><Relationship Id="rId40" Type="http://schemas.openxmlformats.org/officeDocument/2006/relationships/slideLayout" Target="../slideLayouts/slideLayout110.xml"/><Relationship Id="rId5" Type="http://schemas.openxmlformats.org/officeDocument/2006/relationships/slideLayout" Target="../slideLayouts/slideLayout75.xml"/><Relationship Id="rId15" Type="http://schemas.openxmlformats.org/officeDocument/2006/relationships/slideLayout" Target="../slideLayouts/slideLayout85.xml"/><Relationship Id="rId23" Type="http://schemas.openxmlformats.org/officeDocument/2006/relationships/slideLayout" Target="../slideLayouts/slideLayout93.xml"/><Relationship Id="rId28" Type="http://schemas.openxmlformats.org/officeDocument/2006/relationships/slideLayout" Target="../slideLayouts/slideLayout98.xml"/><Relationship Id="rId36" Type="http://schemas.openxmlformats.org/officeDocument/2006/relationships/slideLayout" Target="../slideLayouts/slideLayout106.xml"/><Relationship Id="rId10" Type="http://schemas.openxmlformats.org/officeDocument/2006/relationships/slideLayout" Target="../slideLayouts/slideLayout80.xml"/><Relationship Id="rId19" Type="http://schemas.openxmlformats.org/officeDocument/2006/relationships/slideLayout" Target="../slideLayouts/slideLayout89.xml"/><Relationship Id="rId31" Type="http://schemas.openxmlformats.org/officeDocument/2006/relationships/slideLayout" Target="../slideLayouts/slideLayout101.xml"/><Relationship Id="rId4" Type="http://schemas.openxmlformats.org/officeDocument/2006/relationships/slideLayout" Target="../slideLayouts/slideLayout74.xml"/><Relationship Id="rId9" Type="http://schemas.openxmlformats.org/officeDocument/2006/relationships/slideLayout" Target="../slideLayouts/slideLayout79.xml"/><Relationship Id="rId14" Type="http://schemas.openxmlformats.org/officeDocument/2006/relationships/slideLayout" Target="../slideLayouts/slideLayout84.xml"/><Relationship Id="rId22" Type="http://schemas.openxmlformats.org/officeDocument/2006/relationships/slideLayout" Target="../slideLayouts/slideLayout92.xml"/><Relationship Id="rId27" Type="http://schemas.openxmlformats.org/officeDocument/2006/relationships/slideLayout" Target="../slideLayouts/slideLayout97.xml"/><Relationship Id="rId30" Type="http://schemas.openxmlformats.org/officeDocument/2006/relationships/slideLayout" Target="../slideLayouts/slideLayout100.xml"/><Relationship Id="rId35" Type="http://schemas.openxmlformats.org/officeDocument/2006/relationships/slideLayout" Target="../slideLayouts/slideLayout105.xml"/><Relationship Id="rId8" Type="http://schemas.openxmlformats.org/officeDocument/2006/relationships/slideLayout" Target="../slideLayouts/slideLayout78.xml"/><Relationship Id="rId3" Type="http://schemas.openxmlformats.org/officeDocument/2006/relationships/slideLayout" Target="../slideLayouts/slideLayout73.xml"/><Relationship Id="rId12" Type="http://schemas.openxmlformats.org/officeDocument/2006/relationships/slideLayout" Target="../slideLayouts/slideLayout82.xml"/><Relationship Id="rId17" Type="http://schemas.openxmlformats.org/officeDocument/2006/relationships/slideLayout" Target="../slideLayouts/slideLayout87.xml"/><Relationship Id="rId25" Type="http://schemas.openxmlformats.org/officeDocument/2006/relationships/slideLayout" Target="../slideLayouts/slideLayout95.xml"/><Relationship Id="rId33" Type="http://schemas.openxmlformats.org/officeDocument/2006/relationships/slideLayout" Target="../slideLayouts/slideLayout103.xml"/><Relationship Id="rId38" Type="http://schemas.openxmlformats.org/officeDocument/2006/relationships/slideLayout" Target="../slideLayouts/slideLayout108.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123.xml"/><Relationship Id="rId18" Type="http://schemas.openxmlformats.org/officeDocument/2006/relationships/slideLayout" Target="../slideLayouts/slideLayout128.xml"/><Relationship Id="rId26" Type="http://schemas.openxmlformats.org/officeDocument/2006/relationships/slideLayout" Target="../slideLayouts/slideLayout136.xml"/><Relationship Id="rId3" Type="http://schemas.openxmlformats.org/officeDocument/2006/relationships/slideLayout" Target="../slideLayouts/slideLayout113.xml"/><Relationship Id="rId21" Type="http://schemas.openxmlformats.org/officeDocument/2006/relationships/slideLayout" Target="../slideLayouts/slideLayout131.xml"/><Relationship Id="rId34" Type="http://schemas.openxmlformats.org/officeDocument/2006/relationships/slideLayout" Target="../slideLayouts/slideLayout144.xml"/><Relationship Id="rId7" Type="http://schemas.openxmlformats.org/officeDocument/2006/relationships/slideLayout" Target="../slideLayouts/slideLayout117.xml"/><Relationship Id="rId12" Type="http://schemas.openxmlformats.org/officeDocument/2006/relationships/slideLayout" Target="../slideLayouts/slideLayout122.xml"/><Relationship Id="rId17" Type="http://schemas.openxmlformats.org/officeDocument/2006/relationships/slideLayout" Target="../slideLayouts/slideLayout127.xml"/><Relationship Id="rId25" Type="http://schemas.openxmlformats.org/officeDocument/2006/relationships/slideLayout" Target="../slideLayouts/slideLayout135.xml"/><Relationship Id="rId33" Type="http://schemas.openxmlformats.org/officeDocument/2006/relationships/slideLayout" Target="../slideLayouts/slideLayout143.xml"/><Relationship Id="rId2" Type="http://schemas.openxmlformats.org/officeDocument/2006/relationships/slideLayout" Target="../slideLayouts/slideLayout112.xml"/><Relationship Id="rId16" Type="http://schemas.openxmlformats.org/officeDocument/2006/relationships/slideLayout" Target="../slideLayouts/slideLayout126.xml"/><Relationship Id="rId20" Type="http://schemas.openxmlformats.org/officeDocument/2006/relationships/slideLayout" Target="../slideLayouts/slideLayout130.xml"/><Relationship Id="rId29" Type="http://schemas.openxmlformats.org/officeDocument/2006/relationships/slideLayout" Target="../slideLayouts/slideLayout139.xml"/><Relationship Id="rId1" Type="http://schemas.openxmlformats.org/officeDocument/2006/relationships/slideLayout" Target="../slideLayouts/slideLayout111.xml"/><Relationship Id="rId6" Type="http://schemas.openxmlformats.org/officeDocument/2006/relationships/slideLayout" Target="../slideLayouts/slideLayout116.xml"/><Relationship Id="rId11" Type="http://schemas.openxmlformats.org/officeDocument/2006/relationships/slideLayout" Target="../slideLayouts/slideLayout121.xml"/><Relationship Id="rId24" Type="http://schemas.openxmlformats.org/officeDocument/2006/relationships/slideLayout" Target="../slideLayouts/slideLayout134.xml"/><Relationship Id="rId32" Type="http://schemas.openxmlformats.org/officeDocument/2006/relationships/slideLayout" Target="../slideLayouts/slideLayout142.xml"/><Relationship Id="rId5" Type="http://schemas.openxmlformats.org/officeDocument/2006/relationships/slideLayout" Target="../slideLayouts/slideLayout115.xml"/><Relationship Id="rId15" Type="http://schemas.openxmlformats.org/officeDocument/2006/relationships/slideLayout" Target="../slideLayouts/slideLayout125.xml"/><Relationship Id="rId23" Type="http://schemas.openxmlformats.org/officeDocument/2006/relationships/slideLayout" Target="../slideLayouts/slideLayout133.xml"/><Relationship Id="rId28" Type="http://schemas.openxmlformats.org/officeDocument/2006/relationships/slideLayout" Target="../slideLayouts/slideLayout138.xml"/><Relationship Id="rId36" Type="http://schemas.openxmlformats.org/officeDocument/2006/relationships/theme" Target="../theme/theme4.xml"/><Relationship Id="rId10" Type="http://schemas.openxmlformats.org/officeDocument/2006/relationships/slideLayout" Target="../slideLayouts/slideLayout120.xml"/><Relationship Id="rId19" Type="http://schemas.openxmlformats.org/officeDocument/2006/relationships/slideLayout" Target="../slideLayouts/slideLayout129.xml"/><Relationship Id="rId31" Type="http://schemas.openxmlformats.org/officeDocument/2006/relationships/slideLayout" Target="../slideLayouts/slideLayout141.xml"/><Relationship Id="rId4" Type="http://schemas.openxmlformats.org/officeDocument/2006/relationships/slideLayout" Target="../slideLayouts/slideLayout114.xml"/><Relationship Id="rId9" Type="http://schemas.openxmlformats.org/officeDocument/2006/relationships/slideLayout" Target="../slideLayouts/slideLayout119.xml"/><Relationship Id="rId14" Type="http://schemas.openxmlformats.org/officeDocument/2006/relationships/slideLayout" Target="../slideLayouts/slideLayout124.xml"/><Relationship Id="rId22" Type="http://schemas.openxmlformats.org/officeDocument/2006/relationships/slideLayout" Target="../slideLayouts/slideLayout132.xml"/><Relationship Id="rId27" Type="http://schemas.openxmlformats.org/officeDocument/2006/relationships/slideLayout" Target="../slideLayouts/slideLayout137.xml"/><Relationship Id="rId30" Type="http://schemas.openxmlformats.org/officeDocument/2006/relationships/slideLayout" Target="../slideLayouts/slideLayout140.xml"/><Relationship Id="rId35" Type="http://schemas.openxmlformats.org/officeDocument/2006/relationships/slideLayout" Target="../slideLayouts/slideLayout145.xml"/><Relationship Id="rId8" Type="http://schemas.openxmlformats.org/officeDocument/2006/relationships/slideLayout" Target="../slideLayouts/slideLayout11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8"/>
            <a:ext cx="4114800" cy="4491101"/>
          </a:xfrm>
          <a:prstGeom prst="rect">
            <a:avLst/>
          </a:prstGeom>
        </p:spPr>
        <p:txBody>
          <a:bodyPr vert="horz" lIns="0" tIns="0" rIns="0" bIns="0" rtlCol="0" anchor="t" anchorCtr="0">
            <a:noAutofit/>
          </a:bodyPr>
          <a:lstStyle/>
          <a:p>
            <a:r>
              <a:rPr lang="en-US" noProof="0"/>
              <a:t>Click to edit Master title style</a:t>
            </a:r>
            <a:endParaRPr lang="en-US" noProof="0" dirty="0"/>
          </a:p>
        </p:txBody>
      </p:sp>
      <p:sp>
        <p:nvSpPr>
          <p:cNvPr id="3" name="Text Placeholder 2"/>
          <p:cNvSpPr>
            <a:spLocks noGrp="1"/>
          </p:cNvSpPr>
          <p:nvPr>
            <p:ph type="body" idx="1"/>
          </p:nvPr>
        </p:nvSpPr>
        <p:spPr>
          <a:xfrm>
            <a:off x="4800600" y="192024"/>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0" i="0" baseline="0">
                <a:solidFill>
                  <a:schemeClr val="bg2"/>
                </a:solidFill>
                <a:latin typeface="Arial" charset="0"/>
                <a:ea typeface="Arial" charset="0"/>
                <a:cs typeface="Arial" charset="0"/>
              </a:defRPr>
            </a:lvl1pPr>
          </a:lstStyle>
          <a:p>
            <a:fld id="{3FD999D4-B456-9943-89B7-30D56181CE18}" type="slidenum">
              <a:rPr lang="en-US" smtClean="0"/>
              <a:pPr/>
              <a:t>‹#›</a:t>
            </a:fld>
            <a:endParaRPr lang="en-US" dirty="0"/>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0" i="0" baseline="0">
                <a:solidFill>
                  <a:schemeClr val="bg2"/>
                </a:solidFill>
                <a:latin typeface="Arial" charset="0"/>
                <a:ea typeface="Arial" charset="0"/>
                <a:cs typeface="Arial" charset="0"/>
              </a:defRPr>
            </a:lvl1pPr>
          </a:lstStyle>
          <a:p>
            <a:r>
              <a:rPr lang="en-US"/>
              <a:t>IBM Private Cloud Boot-camp / June 2018 / © 2018 IBM Corporation</a:t>
            </a:r>
            <a:endParaRPr lang="en-US" dirty="0"/>
          </a:p>
        </p:txBody>
      </p:sp>
    </p:spTree>
    <p:extLst>
      <p:ext uri="{BB962C8B-B14F-4D97-AF65-F5344CB8AC3E}">
        <p14:creationId xmlns:p14="http://schemas.microsoft.com/office/powerpoint/2010/main" val="11740452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819"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 id="2147483690" r:id="rId18"/>
    <p:sldLayoutId id="2147483691" r:id="rId19"/>
    <p:sldLayoutId id="2147483692" r:id="rId20"/>
    <p:sldLayoutId id="2147483693" r:id="rId21"/>
    <p:sldLayoutId id="2147483694" r:id="rId22"/>
    <p:sldLayoutId id="2147483695" r:id="rId23"/>
    <p:sldLayoutId id="2147483696" r:id="rId24"/>
    <p:sldLayoutId id="2147483697" r:id="rId25"/>
    <p:sldLayoutId id="2147483698" r:id="rId26"/>
    <p:sldLayoutId id="2147483699" r:id="rId27"/>
    <p:sldLayoutId id="2147483700" r:id="rId28"/>
    <p:sldLayoutId id="2147483701" r:id="rId29"/>
    <p:sldLayoutId id="2147483702" r:id="rId30"/>
    <p:sldLayoutId id="2147483703" r:id="rId31"/>
    <p:sldLayoutId id="2147483704" r:id="rId32"/>
    <p:sldLayoutId id="2147483705" r:id="rId33"/>
    <p:sldLayoutId id="2147483822" r:id="rId34"/>
    <p:sldLayoutId id="2147483707" r:id="rId35"/>
  </p:sldLayoutIdLst>
  <p:hf hdr="0" dt="0"/>
  <p:txStyles>
    <p:titleStyle>
      <a:lvl1pPr algn="l" defTabSz="457200" rtl="0" eaLnBrk="1" latinLnBrk="0" hangingPunct="1">
        <a:lnSpc>
          <a:spcPct val="90000"/>
        </a:lnSpc>
        <a:spcBef>
          <a:spcPct val="0"/>
        </a:spcBef>
        <a:buNone/>
        <a:defRPr sz="2400" b="0" i="0" kern="1200">
          <a:solidFill>
            <a:schemeClr val="bg2"/>
          </a:solidFill>
          <a:latin typeface="Arial" charset="0"/>
          <a:ea typeface="Arial" charset="0"/>
          <a:cs typeface="Arial" charset="0"/>
        </a:defRPr>
      </a:lvl1pPr>
    </p:titleStyle>
    <p:bodyStyle>
      <a:lvl1pPr marL="0" indent="0" algn="l" defTabSz="457200" rtl="0" eaLnBrk="1" latinLnBrk="0" hangingPunct="1">
        <a:lnSpc>
          <a:spcPct val="100000"/>
        </a:lnSpc>
        <a:spcBef>
          <a:spcPts val="1100"/>
        </a:spcBef>
        <a:buFont typeface="Arial"/>
        <a:buNone/>
        <a:defRPr sz="1400" b="0" i="0" kern="1200">
          <a:solidFill>
            <a:schemeClr val="bg2"/>
          </a:solidFill>
          <a:latin typeface="Arial" charset="0"/>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b="0" i="0" kern="1200">
          <a:solidFill>
            <a:schemeClr val="bg2"/>
          </a:solidFill>
          <a:latin typeface="Arial" charset="0"/>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b="0" i="0" kern="1200">
          <a:solidFill>
            <a:schemeClr val="bg2"/>
          </a:solidFill>
          <a:latin typeface="Arial" charset="0"/>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b="0" i="0" kern="1200">
          <a:solidFill>
            <a:schemeClr val="bg2"/>
          </a:solidFill>
          <a:latin typeface="Arial" charset="0"/>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b="0" i="0" kern="1200">
          <a:solidFill>
            <a:schemeClr val="bg2"/>
          </a:solidFill>
          <a:latin typeface="Arial" charset="0"/>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accent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8"/>
            <a:ext cx="4114800" cy="4491101"/>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800600" y="192024"/>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0" i="0" baseline="0">
                <a:solidFill>
                  <a:schemeClr val="bg2"/>
                </a:solidFill>
                <a:latin typeface="Arial" charset="0"/>
                <a:ea typeface="Arial" charset="0"/>
                <a:cs typeface="Arial" charset="0"/>
              </a:defRPr>
            </a:lvl1pPr>
          </a:lstStyle>
          <a:p>
            <a:fld id="{D0BE6F14-FF48-0F4F-A8AA-2E3F25371E4A}" type="slidenum">
              <a:rPr lang="en-US" smtClean="0"/>
              <a:pPr/>
              <a:t>‹#›</a:t>
            </a:fld>
            <a:endParaRPr lang="en-US" dirty="0"/>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0" i="0" baseline="0">
                <a:solidFill>
                  <a:schemeClr val="bg2"/>
                </a:solidFill>
                <a:latin typeface="Arial" charset="0"/>
                <a:ea typeface="Arial" charset="0"/>
                <a:cs typeface="Arial" charset="0"/>
              </a:defRPr>
            </a:lvl1pPr>
          </a:lstStyle>
          <a:p>
            <a:r>
              <a:rPr lang="de-DE"/>
              <a:t>IBM Private Cloud Boot-camp / June 2018 / © 2018 IBM Corporation</a:t>
            </a:r>
            <a:endParaRPr lang="en-US" dirty="0"/>
          </a:p>
        </p:txBody>
      </p:sp>
    </p:spTree>
    <p:extLst>
      <p:ext uri="{BB962C8B-B14F-4D97-AF65-F5344CB8AC3E}">
        <p14:creationId xmlns:p14="http://schemas.microsoft.com/office/powerpoint/2010/main" val="851100411"/>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818"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 id="2147483722" r:id="rId13"/>
    <p:sldLayoutId id="2147483723" r:id="rId14"/>
    <p:sldLayoutId id="2147483724" r:id="rId15"/>
    <p:sldLayoutId id="2147483725" r:id="rId16"/>
    <p:sldLayoutId id="2147483726" r:id="rId17"/>
    <p:sldLayoutId id="2147483727" r:id="rId18"/>
    <p:sldLayoutId id="2147483728" r:id="rId19"/>
    <p:sldLayoutId id="2147483729" r:id="rId20"/>
    <p:sldLayoutId id="2147483730" r:id="rId21"/>
    <p:sldLayoutId id="2147483731" r:id="rId22"/>
    <p:sldLayoutId id="2147483732" r:id="rId23"/>
    <p:sldLayoutId id="2147483733" r:id="rId24"/>
    <p:sldLayoutId id="2147483734" r:id="rId25"/>
    <p:sldLayoutId id="2147483735" r:id="rId26"/>
    <p:sldLayoutId id="2147483736" r:id="rId27"/>
    <p:sldLayoutId id="2147483737" r:id="rId28"/>
    <p:sldLayoutId id="2147483738" r:id="rId29"/>
    <p:sldLayoutId id="2147483739" r:id="rId30"/>
    <p:sldLayoutId id="2147483740" r:id="rId31"/>
    <p:sldLayoutId id="2147483741" r:id="rId32"/>
    <p:sldLayoutId id="2147483742" r:id="rId33"/>
    <p:sldLayoutId id="2147483823" r:id="rId34"/>
    <p:sldLayoutId id="2147483744" r:id="rId35"/>
  </p:sldLayoutIdLst>
  <p:hf hdr="0" dt="0"/>
  <p:txStyles>
    <p:titleStyle>
      <a:lvl1pPr algn="l" defTabSz="457200" rtl="0" eaLnBrk="1" latinLnBrk="0" hangingPunct="1">
        <a:lnSpc>
          <a:spcPct val="90000"/>
        </a:lnSpc>
        <a:spcBef>
          <a:spcPct val="0"/>
        </a:spcBef>
        <a:buNone/>
        <a:defRPr sz="2400" b="0" i="0" kern="1200">
          <a:solidFill>
            <a:schemeClr val="bg2"/>
          </a:solidFill>
          <a:latin typeface="Arial" charset="0"/>
          <a:ea typeface="Arial" charset="0"/>
          <a:cs typeface="Arial" charset="0"/>
        </a:defRPr>
      </a:lvl1pPr>
    </p:titleStyle>
    <p:bodyStyle>
      <a:lvl1pPr marL="0" indent="0" algn="l" defTabSz="457200" rtl="0" eaLnBrk="1" latinLnBrk="0" hangingPunct="1">
        <a:lnSpc>
          <a:spcPct val="100000"/>
        </a:lnSpc>
        <a:spcBef>
          <a:spcPts val="1100"/>
        </a:spcBef>
        <a:buFont typeface="Arial"/>
        <a:buNone/>
        <a:defRPr sz="1400" b="0" i="0" kern="1200">
          <a:solidFill>
            <a:schemeClr val="bg2"/>
          </a:solidFill>
          <a:latin typeface="Arial" charset="0"/>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b="0" i="0" kern="1200">
          <a:solidFill>
            <a:schemeClr val="bg2"/>
          </a:solidFill>
          <a:latin typeface="Arial" charset="0"/>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b="0" i="0" kern="1200">
          <a:solidFill>
            <a:schemeClr val="bg2"/>
          </a:solidFill>
          <a:latin typeface="Arial" charset="0"/>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b="0" i="0" kern="1200">
          <a:solidFill>
            <a:schemeClr val="bg2"/>
          </a:solidFill>
          <a:latin typeface="Arial" charset="0"/>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b="0" i="0" kern="1200">
          <a:solidFill>
            <a:schemeClr val="bg2"/>
          </a:solidFill>
          <a:latin typeface="Arial" charset="0"/>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8"/>
            <a:ext cx="4114800" cy="4491101"/>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800600" y="192024"/>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0" i="0" baseline="0">
                <a:solidFill>
                  <a:schemeClr val="tx1"/>
                </a:solidFill>
                <a:latin typeface="Arial" charset="0"/>
                <a:ea typeface="Arial" charset="0"/>
                <a:cs typeface="Arial" charset="0"/>
              </a:defRPr>
            </a:lvl1pPr>
          </a:lstStyle>
          <a:p>
            <a:fld id="{D0BE6F14-FF48-0F4F-A8AA-2E3F25371E4A}" type="slidenum">
              <a:rPr lang="en-US" smtClean="0"/>
              <a:pPr/>
              <a:t>‹#›</a:t>
            </a:fld>
            <a:endParaRPr lang="en-US" dirty="0"/>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0" i="0" baseline="0">
                <a:solidFill>
                  <a:schemeClr val="tx1"/>
                </a:solidFill>
                <a:latin typeface="Arial" charset="0"/>
                <a:ea typeface="Arial" charset="0"/>
                <a:cs typeface="Arial" charset="0"/>
              </a:defRPr>
            </a:lvl1pPr>
          </a:lstStyle>
          <a:p>
            <a:r>
              <a:rPr lang="de-DE"/>
              <a:t>IBM Private Cloud Boot-camp / June 2018 / © 2018 IBM Corporation</a:t>
            </a:r>
            <a:endParaRPr lang="en-US" dirty="0"/>
          </a:p>
        </p:txBody>
      </p:sp>
    </p:spTree>
    <p:extLst>
      <p:ext uri="{BB962C8B-B14F-4D97-AF65-F5344CB8AC3E}">
        <p14:creationId xmlns:p14="http://schemas.microsoft.com/office/powerpoint/2010/main" val="1639731415"/>
      </p:ext>
    </p:extLst>
  </p:cSld>
  <p:clrMap bg1="lt1" tx1="dk1" bg2="lt2" tx2="dk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 id="2147483750" r:id="rId5"/>
    <p:sldLayoutId id="2147483751" r:id="rId6"/>
    <p:sldLayoutId id="2147483752" r:id="rId7"/>
    <p:sldLayoutId id="2147483753" r:id="rId8"/>
    <p:sldLayoutId id="2147483754" r:id="rId9"/>
    <p:sldLayoutId id="2147483755" r:id="rId10"/>
    <p:sldLayoutId id="2147483756" r:id="rId11"/>
    <p:sldLayoutId id="2147483757" r:id="rId12"/>
    <p:sldLayoutId id="2147483758" r:id="rId13"/>
    <p:sldLayoutId id="2147483759" r:id="rId14"/>
    <p:sldLayoutId id="2147483760" r:id="rId15"/>
    <p:sldLayoutId id="2147483761" r:id="rId16"/>
    <p:sldLayoutId id="2147483762" r:id="rId17"/>
    <p:sldLayoutId id="2147483763" r:id="rId18"/>
    <p:sldLayoutId id="2147483764" r:id="rId19"/>
    <p:sldLayoutId id="2147483765" r:id="rId20"/>
    <p:sldLayoutId id="2147483766" r:id="rId21"/>
    <p:sldLayoutId id="2147483767" r:id="rId22"/>
    <p:sldLayoutId id="2147483768" r:id="rId23"/>
    <p:sldLayoutId id="2147483769" r:id="rId24"/>
    <p:sldLayoutId id="2147483770" r:id="rId25"/>
    <p:sldLayoutId id="2147483771" r:id="rId26"/>
    <p:sldLayoutId id="2147483772" r:id="rId27"/>
    <p:sldLayoutId id="2147483773" r:id="rId28"/>
    <p:sldLayoutId id="2147483774" r:id="rId29"/>
    <p:sldLayoutId id="2147483775" r:id="rId30"/>
    <p:sldLayoutId id="2147483776" r:id="rId31"/>
    <p:sldLayoutId id="2147483777" r:id="rId32"/>
    <p:sldLayoutId id="2147483778" r:id="rId33"/>
    <p:sldLayoutId id="2147483824" r:id="rId34"/>
    <p:sldLayoutId id="2147483780" r:id="rId35"/>
    <p:sldLayoutId id="2147483826" r:id="rId36"/>
    <p:sldLayoutId id="2147483827" r:id="rId37"/>
    <p:sldLayoutId id="2147483828" r:id="rId38"/>
    <p:sldLayoutId id="2147483829" r:id="rId39"/>
    <p:sldLayoutId id="2147483830" r:id="rId40"/>
  </p:sldLayoutIdLst>
  <p:hf hdr="0" dt="0"/>
  <p:txStyles>
    <p:titleStyle>
      <a:lvl1pPr algn="l" defTabSz="457200" rtl="0" eaLnBrk="1" latinLnBrk="0" hangingPunct="1">
        <a:lnSpc>
          <a:spcPct val="90000"/>
        </a:lnSpc>
        <a:spcBef>
          <a:spcPct val="0"/>
        </a:spcBef>
        <a:buNone/>
        <a:defRPr sz="2400" b="0" i="0" kern="1200">
          <a:solidFill>
            <a:schemeClr val="tx1"/>
          </a:solidFill>
          <a:latin typeface="Arial" charset="0"/>
          <a:ea typeface="Arial" charset="0"/>
          <a:cs typeface="Arial" charset="0"/>
        </a:defRPr>
      </a:lvl1pPr>
    </p:titleStyle>
    <p:bodyStyle>
      <a:lvl1pPr marL="0" indent="0" algn="l" defTabSz="457200" rtl="0" eaLnBrk="1" latinLnBrk="0" hangingPunct="1">
        <a:lnSpc>
          <a:spcPct val="100000"/>
        </a:lnSpc>
        <a:spcBef>
          <a:spcPts val="1100"/>
        </a:spcBef>
        <a:buFont typeface="Arial"/>
        <a:buNone/>
        <a:defRPr sz="1400" b="0" i="0" kern="1200">
          <a:solidFill>
            <a:schemeClr val="tx1"/>
          </a:solidFill>
          <a:latin typeface="Arial" charset="0"/>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b="0" i="0" kern="1200">
          <a:solidFill>
            <a:schemeClr val="tx1"/>
          </a:solidFill>
          <a:latin typeface="Arial" charset="0"/>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b="0" i="0" kern="1200">
          <a:solidFill>
            <a:schemeClr val="tx1"/>
          </a:solidFill>
          <a:latin typeface="Arial" charset="0"/>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b="0" i="0" kern="1200">
          <a:solidFill>
            <a:schemeClr val="tx1"/>
          </a:solidFill>
          <a:latin typeface="Arial" charset="0"/>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b="0" i="0" kern="1200">
          <a:solidFill>
            <a:schemeClr val="tx1"/>
          </a:solidFill>
          <a:latin typeface="Arial" charset="0"/>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8"/>
            <a:ext cx="4114800" cy="4491101"/>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800600" y="192024"/>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0" i="0" baseline="0">
                <a:solidFill>
                  <a:schemeClr val="tx1"/>
                </a:solidFill>
                <a:latin typeface="Arial" charset="0"/>
                <a:ea typeface="Arial" charset="0"/>
                <a:cs typeface="Arial" charset="0"/>
              </a:defRPr>
            </a:lvl1pPr>
          </a:lstStyle>
          <a:p>
            <a:fld id="{D0BE6F14-FF48-0F4F-A8AA-2E3F25371E4A}" type="slidenum">
              <a:rPr lang="en-US" smtClean="0"/>
              <a:pPr/>
              <a:t>‹#›</a:t>
            </a:fld>
            <a:endParaRPr lang="en-US" dirty="0"/>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0" i="0" baseline="0">
                <a:solidFill>
                  <a:schemeClr val="tx1"/>
                </a:solidFill>
                <a:latin typeface="Arial" charset="0"/>
                <a:ea typeface="Arial" charset="0"/>
                <a:cs typeface="Arial" charset="0"/>
              </a:defRPr>
            </a:lvl1pPr>
          </a:lstStyle>
          <a:p>
            <a:r>
              <a:rPr lang="de-DE"/>
              <a:t>IBM Private Cloud Boot-camp / June 2018 / © 2018 IBM Corporation</a:t>
            </a:r>
            <a:endParaRPr lang="en-US" dirty="0"/>
          </a:p>
        </p:txBody>
      </p:sp>
    </p:spTree>
    <p:extLst>
      <p:ext uri="{BB962C8B-B14F-4D97-AF65-F5344CB8AC3E}">
        <p14:creationId xmlns:p14="http://schemas.microsoft.com/office/powerpoint/2010/main" val="136730811"/>
      </p:ext>
    </p:extLst>
  </p:cSld>
  <p:clrMap bg1="lt1" tx1="dk1" bg2="lt2" tx2="dk2" accent1="accent1" accent2="accent2" accent3="accent3" accent4="accent4" accent5="accent5" accent6="accent6" hlink="hlink" folHlink="folHlink"/>
  <p:sldLayoutIdLst>
    <p:sldLayoutId id="2147483782" r:id="rId1"/>
    <p:sldLayoutId id="2147483783" r:id="rId2"/>
    <p:sldLayoutId id="2147483817" r:id="rId3"/>
    <p:sldLayoutId id="2147483785" r:id="rId4"/>
    <p:sldLayoutId id="2147483786" r:id="rId5"/>
    <p:sldLayoutId id="2147483787" r:id="rId6"/>
    <p:sldLayoutId id="2147483788" r:id="rId7"/>
    <p:sldLayoutId id="2147483789" r:id="rId8"/>
    <p:sldLayoutId id="2147483790" r:id="rId9"/>
    <p:sldLayoutId id="2147483791" r:id="rId10"/>
    <p:sldLayoutId id="2147483792" r:id="rId11"/>
    <p:sldLayoutId id="2147483793" r:id="rId12"/>
    <p:sldLayoutId id="2147483794" r:id="rId13"/>
    <p:sldLayoutId id="2147483795" r:id="rId14"/>
    <p:sldLayoutId id="2147483796" r:id="rId15"/>
    <p:sldLayoutId id="2147483797" r:id="rId16"/>
    <p:sldLayoutId id="2147483798" r:id="rId17"/>
    <p:sldLayoutId id="2147483799" r:id="rId18"/>
    <p:sldLayoutId id="2147483800" r:id="rId19"/>
    <p:sldLayoutId id="2147483801" r:id="rId20"/>
    <p:sldLayoutId id="2147483802" r:id="rId21"/>
    <p:sldLayoutId id="2147483803" r:id="rId22"/>
    <p:sldLayoutId id="2147483804" r:id="rId23"/>
    <p:sldLayoutId id="2147483805" r:id="rId24"/>
    <p:sldLayoutId id="2147483806" r:id="rId25"/>
    <p:sldLayoutId id="2147483807" r:id="rId26"/>
    <p:sldLayoutId id="2147483808" r:id="rId27"/>
    <p:sldLayoutId id="2147483809" r:id="rId28"/>
    <p:sldLayoutId id="2147483810" r:id="rId29"/>
    <p:sldLayoutId id="2147483811" r:id="rId30"/>
    <p:sldLayoutId id="2147483812" r:id="rId31"/>
    <p:sldLayoutId id="2147483813" r:id="rId32"/>
    <p:sldLayoutId id="2147483814" r:id="rId33"/>
    <p:sldLayoutId id="2147483825" r:id="rId34"/>
    <p:sldLayoutId id="2147483816" r:id="rId35"/>
  </p:sldLayoutIdLst>
  <p:hf hdr="0" dt="0"/>
  <p:txStyles>
    <p:titleStyle>
      <a:lvl1pPr algn="l" defTabSz="457200" rtl="0" eaLnBrk="1" latinLnBrk="0" hangingPunct="1">
        <a:lnSpc>
          <a:spcPct val="90000"/>
        </a:lnSpc>
        <a:spcBef>
          <a:spcPct val="0"/>
        </a:spcBef>
        <a:buNone/>
        <a:defRPr sz="2400" b="0" i="0" kern="1200">
          <a:solidFill>
            <a:schemeClr val="tx1"/>
          </a:solidFill>
          <a:latin typeface="Arial" charset="0"/>
          <a:ea typeface="Arial" charset="0"/>
          <a:cs typeface="Arial" charset="0"/>
        </a:defRPr>
      </a:lvl1pPr>
    </p:titleStyle>
    <p:bodyStyle>
      <a:lvl1pPr marL="0" indent="0" algn="l" defTabSz="457200" rtl="0" eaLnBrk="1" latinLnBrk="0" hangingPunct="1">
        <a:lnSpc>
          <a:spcPct val="100000"/>
        </a:lnSpc>
        <a:spcBef>
          <a:spcPts val="1100"/>
        </a:spcBef>
        <a:buFont typeface="Arial"/>
        <a:buNone/>
        <a:defRPr sz="1400" b="0" i="0" kern="1200">
          <a:solidFill>
            <a:schemeClr val="tx1"/>
          </a:solidFill>
          <a:latin typeface="Arial" charset="0"/>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b="0" i="0" kern="1200">
          <a:solidFill>
            <a:schemeClr val="tx1"/>
          </a:solidFill>
          <a:latin typeface="Arial" charset="0"/>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b="0" i="0" kern="1200">
          <a:solidFill>
            <a:schemeClr val="tx1"/>
          </a:solidFill>
          <a:latin typeface="Arial" charset="0"/>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b="0" i="0" kern="1200">
          <a:solidFill>
            <a:schemeClr val="tx1"/>
          </a:solidFill>
          <a:latin typeface="Arial" charset="0"/>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b="0" i="0" kern="1200">
          <a:solidFill>
            <a:schemeClr val="tx1"/>
          </a:solidFill>
          <a:latin typeface="Arial" charset="0"/>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9.xml"/><Relationship Id="rId1" Type="http://schemas.openxmlformats.org/officeDocument/2006/relationships/slideLayout" Target="../slideLayouts/slideLayout107.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107.xml"/><Relationship Id="rId5" Type="http://schemas.openxmlformats.org/officeDocument/2006/relationships/image" Target="../media/image22.png"/><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8" Type="http://schemas.openxmlformats.org/officeDocument/2006/relationships/image" Target="../media/image29.tiff"/><Relationship Id="rId3" Type="http://schemas.openxmlformats.org/officeDocument/2006/relationships/image" Target="../media/image24.png"/><Relationship Id="rId7" Type="http://schemas.openxmlformats.org/officeDocument/2006/relationships/image" Target="../media/image28.tiff"/><Relationship Id="rId12" Type="http://schemas.openxmlformats.org/officeDocument/2006/relationships/image" Target="../media/image33.png"/><Relationship Id="rId2" Type="http://schemas.openxmlformats.org/officeDocument/2006/relationships/image" Target="../media/image23.png"/><Relationship Id="rId1" Type="http://schemas.openxmlformats.org/officeDocument/2006/relationships/slideLayout" Target="../slideLayouts/slideLayout108.xml"/><Relationship Id="rId6" Type="http://schemas.openxmlformats.org/officeDocument/2006/relationships/image" Target="../media/image27.png"/><Relationship Id="rId11" Type="http://schemas.openxmlformats.org/officeDocument/2006/relationships/image" Target="../media/image32.tiff"/><Relationship Id="rId5" Type="http://schemas.openxmlformats.org/officeDocument/2006/relationships/image" Target="../media/image26.jpg"/><Relationship Id="rId10" Type="http://schemas.openxmlformats.org/officeDocument/2006/relationships/image" Target="../media/image31.tiff"/><Relationship Id="rId4" Type="http://schemas.openxmlformats.org/officeDocument/2006/relationships/image" Target="../media/image25.png"/><Relationship Id="rId9" Type="http://schemas.openxmlformats.org/officeDocument/2006/relationships/image" Target="../media/image30.jpeg"/></Relationships>
</file>

<file path=ppt/slides/_rels/slide13.xml.rels><?xml version="1.0" encoding="UTF-8" standalone="yes"?>
<Relationships xmlns="http://schemas.openxmlformats.org/package/2006/relationships"><Relationship Id="rId8" Type="http://schemas.openxmlformats.org/officeDocument/2006/relationships/image" Target="../media/image39.jpeg"/><Relationship Id="rId13" Type="http://schemas.openxmlformats.org/officeDocument/2006/relationships/image" Target="../media/image44.png"/><Relationship Id="rId18" Type="http://schemas.openxmlformats.org/officeDocument/2006/relationships/image" Target="../media/image49.png"/><Relationship Id="rId3" Type="http://schemas.openxmlformats.org/officeDocument/2006/relationships/image" Target="../media/image34.png"/><Relationship Id="rId21" Type="http://schemas.openxmlformats.org/officeDocument/2006/relationships/image" Target="../media/image52.png"/><Relationship Id="rId7" Type="http://schemas.openxmlformats.org/officeDocument/2006/relationships/image" Target="../media/image38.png"/><Relationship Id="rId12" Type="http://schemas.openxmlformats.org/officeDocument/2006/relationships/image" Target="../media/image43.png"/><Relationship Id="rId17" Type="http://schemas.openxmlformats.org/officeDocument/2006/relationships/image" Target="../media/image48.png"/><Relationship Id="rId2" Type="http://schemas.openxmlformats.org/officeDocument/2006/relationships/notesSlide" Target="../notesSlides/notesSlide11.xml"/><Relationship Id="rId16" Type="http://schemas.openxmlformats.org/officeDocument/2006/relationships/image" Target="../media/image47.png"/><Relationship Id="rId20" Type="http://schemas.openxmlformats.org/officeDocument/2006/relationships/image" Target="../media/image51.png"/><Relationship Id="rId1" Type="http://schemas.openxmlformats.org/officeDocument/2006/relationships/slideLayout" Target="../slideLayouts/slideLayout107.xml"/><Relationship Id="rId6" Type="http://schemas.openxmlformats.org/officeDocument/2006/relationships/image" Target="../media/image37.gif"/><Relationship Id="rId11" Type="http://schemas.openxmlformats.org/officeDocument/2006/relationships/image" Target="../media/image42.jpeg"/><Relationship Id="rId5" Type="http://schemas.openxmlformats.org/officeDocument/2006/relationships/image" Target="../media/image36.png"/><Relationship Id="rId15" Type="http://schemas.openxmlformats.org/officeDocument/2006/relationships/image" Target="../media/image46.png"/><Relationship Id="rId10" Type="http://schemas.openxmlformats.org/officeDocument/2006/relationships/image" Target="../media/image41.png"/><Relationship Id="rId19" Type="http://schemas.openxmlformats.org/officeDocument/2006/relationships/image" Target="../media/image50.png"/><Relationship Id="rId4" Type="http://schemas.openxmlformats.org/officeDocument/2006/relationships/image" Target="../media/image35.png"/><Relationship Id="rId9" Type="http://schemas.openxmlformats.org/officeDocument/2006/relationships/image" Target="../media/image40.png"/><Relationship Id="rId14" Type="http://schemas.openxmlformats.org/officeDocument/2006/relationships/image" Target="../media/image45.png"/><Relationship Id="rId22" Type="http://schemas.openxmlformats.org/officeDocument/2006/relationships/image" Target="../media/image53.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0.xml"/></Relationships>
</file>

<file path=ppt/slides/_rels/slide15.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image" Target="../media/image54.png"/><Relationship Id="rId1" Type="http://schemas.openxmlformats.org/officeDocument/2006/relationships/slideLayout" Target="../slideLayouts/slideLayout108.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16.xml.rels><?xml version="1.0" encoding="UTF-8" standalone="yes"?>
<Relationships xmlns="http://schemas.openxmlformats.org/package/2006/relationships"><Relationship Id="rId3" Type="http://schemas.openxmlformats.org/officeDocument/2006/relationships/image" Target="../media/image61.tiff"/><Relationship Id="rId2" Type="http://schemas.openxmlformats.org/officeDocument/2006/relationships/notesSlide" Target="../notesSlides/notesSlide12.xml"/><Relationship Id="rId1" Type="http://schemas.openxmlformats.org/officeDocument/2006/relationships/slideLayout" Target="../slideLayouts/slideLayout106.xml"/><Relationship Id="rId6" Type="http://schemas.openxmlformats.org/officeDocument/2006/relationships/image" Target="../media/image64.jpeg"/><Relationship Id="rId5" Type="http://schemas.openxmlformats.org/officeDocument/2006/relationships/image" Target="../media/image63.tiff"/><Relationship Id="rId4" Type="http://schemas.openxmlformats.org/officeDocument/2006/relationships/image" Target="../media/image62.tiff"/></Relationships>
</file>

<file path=ppt/slides/_rels/slide17.xml.rels><?xml version="1.0" encoding="UTF-8" standalone="yes"?>
<Relationships xmlns="http://schemas.openxmlformats.org/package/2006/relationships"><Relationship Id="rId3" Type="http://schemas.openxmlformats.org/officeDocument/2006/relationships/image" Target="../media/image65.emf"/><Relationship Id="rId2" Type="http://schemas.openxmlformats.org/officeDocument/2006/relationships/notesSlide" Target="../notesSlides/notesSlide13.xml"/><Relationship Id="rId1" Type="http://schemas.openxmlformats.org/officeDocument/2006/relationships/slideLayout" Target="../slideLayouts/slideLayout106.xml"/></Relationships>
</file>

<file path=ppt/slides/_rels/slide18.xml.rels><?xml version="1.0" encoding="UTF-8" standalone="yes"?>
<Relationships xmlns="http://schemas.openxmlformats.org/package/2006/relationships"><Relationship Id="rId3" Type="http://schemas.openxmlformats.org/officeDocument/2006/relationships/image" Target="../media/image66.emf"/><Relationship Id="rId2" Type="http://schemas.openxmlformats.org/officeDocument/2006/relationships/notesSlide" Target="../notesSlides/notesSlide14.xml"/><Relationship Id="rId1" Type="http://schemas.openxmlformats.org/officeDocument/2006/relationships/slideLayout" Target="../slideLayouts/slideLayout106.xml"/></Relationships>
</file>

<file path=ppt/slides/_rels/slide19.xml.rels><?xml version="1.0" encoding="UTF-8" standalone="yes"?>
<Relationships xmlns="http://schemas.openxmlformats.org/package/2006/relationships"><Relationship Id="rId3" Type="http://schemas.openxmlformats.org/officeDocument/2006/relationships/image" Target="../media/image68.emf"/><Relationship Id="rId2" Type="http://schemas.openxmlformats.org/officeDocument/2006/relationships/image" Target="../media/image67.tiff"/><Relationship Id="rId1" Type="http://schemas.openxmlformats.org/officeDocument/2006/relationships/slideLayout" Target="../slideLayouts/slideLayout106.xml"/><Relationship Id="rId4" Type="http://schemas.openxmlformats.org/officeDocument/2006/relationships/image" Target="../media/image6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80.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0.xml"/></Relationships>
</file>

<file path=ppt/slides/_rels/slide21.xml.rels><?xml version="1.0" encoding="UTF-8" standalone="yes"?>
<Relationships xmlns="http://schemas.openxmlformats.org/package/2006/relationships"><Relationship Id="rId3" Type="http://schemas.openxmlformats.org/officeDocument/2006/relationships/image" Target="../media/image70.emf"/><Relationship Id="rId2" Type="http://schemas.openxmlformats.org/officeDocument/2006/relationships/notesSlide" Target="../notesSlides/notesSlide15.xml"/><Relationship Id="rId1" Type="http://schemas.openxmlformats.org/officeDocument/2006/relationships/slideLayout" Target="../slideLayouts/slideLayout106.xml"/><Relationship Id="rId4" Type="http://schemas.openxmlformats.org/officeDocument/2006/relationships/image" Target="../media/image71.png"/></Relationships>
</file>

<file path=ppt/slides/_rels/slide22.xml.rels><?xml version="1.0" encoding="UTF-8" standalone="yes"?>
<Relationships xmlns="http://schemas.openxmlformats.org/package/2006/relationships"><Relationship Id="rId2" Type="http://schemas.openxmlformats.org/officeDocument/2006/relationships/image" Target="../media/image72.tiff"/><Relationship Id="rId1" Type="http://schemas.openxmlformats.org/officeDocument/2006/relationships/slideLayout" Target="../slideLayouts/slideLayout8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0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0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0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0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06.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110.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0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0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0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0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06.xml"/></Relationships>
</file>

<file path=ppt/slides/_rels/slide35.xml.rels><?xml version="1.0" encoding="UTF-8" standalone="yes"?>
<Relationships xmlns="http://schemas.openxmlformats.org/package/2006/relationships"><Relationship Id="rId2" Type="http://schemas.openxmlformats.org/officeDocument/2006/relationships/image" Target="../media/image73.tiff"/><Relationship Id="rId1" Type="http://schemas.openxmlformats.org/officeDocument/2006/relationships/slideLayout" Target="../slideLayouts/slideLayout106.xml"/></Relationships>
</file>

<file path=ppt/slides/_rels/slide36.xml.rels><?xml version="1.0" encoding="UTF-8" standalone="yes"?>
<Relationships xmlns="http://schemas.openxmlformats.org/package/2006/relationships"><Relationship Id="rId2" Type="http://schemas.openxmlformats.org/officeDocument/2006/relationships/image" Target="../media/image74.tiff"/><Relationship Id="rId1" Type="http://schemas.openxmlformats.org/officeDocument/2006/relationships/slideLayout" Target="../slideLayouts/slideLayout10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06.xml"/></Relationships>
</file>

<file path=ppt/slides/_rels/slide38.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image" Target="../media/image75.png"/><Relationship Id="rId7" Type="http://schemas.openxmlformats.org/officeDocument/2006/relationships/image" Target="../media/image79.png"/><Relationship Id="rId2" Type="http://schemas.openxmlformats.org/officeDocument/2006/relationships/notesSlide" Target="../notesSlides/notesSlide18.xml"/><Relationship Id="rId1" Type="http://schemas.openxmlformats.org/officeDocument/2006/relationships/slideLayout" Target="../slideLayouts/slideLayout106.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80.xml"/></Relationships>
</file>

<file path=ppt/slides/_rels/slide4.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3.xml"/><Relationship Id="rId1" Type="http://schemas.openxmlformats.org/officeDocument/2006/relationships/slideLayout" Target="../slideLayouts/slideLayout106.xml"/><Relationship Id="rId6" Type="http://schemas.openxmlformats.org/officeDocument/2006/relationships/image" Target="../media/image13.png"/><Relationship Id="rId5" Type="http://schemas.openxmlformats.org/officeDocument/2006/relationships/image" Target="../media/image12.tiff"/><Relationship Id="rId4" Type="http://schemas.openxmlformats.org/officeDocument/2006/relationships/image" Target="../media/image11.tiff"/></Relationships>
</file>

<file path=ppt/slides/_rels/slide40.xml.rels><?xml version="1.0" encoding="UTF-8" standalone="yes"?>
<Relationships xmlns="http://schemas.openxmlformats.org/package/2006/relationships"><Relationship Id="rId3" Type="http://schemas.openxmlformats.org/officeDocument/2006/relationships/hyperlink" Target="https://developer.ibm.com/datapower/docker/" TargetMode="External"/><Relationship Id="rId2" Type="http://schemas.openxmlformats.org/officeDocument/2006/relationships/hyperlink" Target="https://www.ibm.com/support/knowledgecenter/en/SSMNED_2018/mapfiles/getting_started.html" TargetMode="External"/><Relationship Id="rId1" Type="http://schemas.openxmlformats.org/officeDocument/2006/relationships/slideLayout" Target="../slideLayouts/slideLayout10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80.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80.xml"/></Relationships>
</file>

<file path=ppt/slides/_rels/slide4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9.xml"/><Relationship Id="rId1" Type="http://schemas.openxmlformats.org/officeDocument/2006/relationships/slideLayout" Target="../slideLayouts/slideLayout107.xml"/><Relationship Id="rId5" Type="http://schemas.openxmlformats.org/officeDocument/2006/relationships/image" Target="../media/image83.jpg"/><Relationship Id="rId4" Type="http://schemas.openxmlformats.org/officeDocument/2006/relationships/image" Target="../media/image82.png"/></Relationships>
</file>

<file path=ppt/slides/_rels/slide4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0.xml"/><Relationship Id="rId1" Type="http://schemas.openxmlformats.org/officeDocument/2006/relationships/slideLayout" Target="../slideLayouts/slideLayout107.xml"/><Relationship Id="rId5" Type="http://schemas.openxmlformats.org/officeDocument/2006/relationships/image" Target="../media/image83.jpg"/><Relationship Id="rId4" Type="http://schemas.openxmlformats.org/officeDocument/2006/relationships/image" Target="../media/image82.png"/></Relationships>
</file>

<file path=ppt/slides/_rels/slide45.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21.xml"/><Relationship Id="rId1" Type="http://schemas.openxmlformats.org/officeDocument/2006/relationships/slideLayout" Target="../slideLayouts/slideLayout106.xml"/><Relationship Id="rId5" Type="http://schemas.openxmlformats.org/officeDocument/2006/relationships/image" Target="../media/image85.png"/><Relationship Id="rId4" Type="http://schemas.openxmlformats.org/officeDocument/2006/relationships/image" Target="../media/image35.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0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06.xml"/></Relationships>
</file>

<file path=ppt/slides/_rels/slide48.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24.xml"/><Relationship Id="rId1" Type="http://schemas.openxmlformats.org/officeDocument/2006/relationships/slideLayout" Target="../slideLayouts/slideLayout106.xml"/></Relationships>
</file>

<file path=ppt/slides/_rels/slide49.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25.xml"/><Relationship Id="rId1" Type="http://schemas.openxmlformats.org/officeDocument/2006/relationships/slideLayout" Target="../slideLayouts/slideLayout106.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106.xml"/></Relationships>
</file>

<file path=ppt/slides/_rels/slide50.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107.xml"/></Relationships>
</file>

<file path=ppt/slides/_rels/slide51.xml.rels><?xml version="1.0" encoding="UTF-8" standalone="yes"?>
<Relationships xmlns="http://schemas.openxmlformats.org/package/2006/relationships"><Relationship Id="rId3" Type="http://schemas.openxmlformats.org/officeDocument/2006/relationships/hyperlink" Target="http://ibm.biz/bianapiportal" TargetMode="External"/><Relationship Id="rId2" Type="http://schemas.openxmlformats.org/officeDocument/2006/relationships/notesSlide" Target="../notesSlides/notesSlide26.xml"/><Relationship Id="rId1" Type="http://schemas.openxmlformats.org/officeDocument/2006/relationships/slideLayout" Target="../slideLayouts/slideLayout106.xml"/><Relationship Id="rId4" Type="http://schemas.openxmlformats.org/officeDocument/2006/relationships/image" Target="../media/image89.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06.xml"/></Relationships>
</file>

<file path=ppt/slides/_rels/slide53.xml.rels><?xml version="1.0" encoding="UTF-8" standalone="yes"?>
<Relationships xmlns="http://schemas.openxmlformats.org/package/2006/relationships"><Relationship Id="rId3" Type="http://schemas.openxmlformats.org/officeDocument/2006/relationships/image" Target="../media/image91.wmf"/><Relationship Id="rId2" Type="http://schemas.openxmlformats.org/officeDocument/2006/relationships/image" Target="../media/image90.png"/><Relationship Id="rId1" Type="http://schemas.openxmlformats.org/officeDocument/2006/relationships/slideLayout" Target="../slideLayouts/slideLayout109.xml"/><Relationship Id="rId4" Type="http://schemas.openxmlformats.org/officeDocument/2006/relationships/image" Target="../media/image92.wmf"/></Relationships>
</file>

<file path=ppt/slides/_rels/slide6.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5.xml"/><Relationship Id="rId1" Type="http://schemas.openxmlformats.org/officeDocument/2006/relationships/slideLayout" Target="../slideLayouts/slideLayout107.xml"/></Relationships>
</file>

<file path=ppt/slides/_rels/slide7.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6.xml"/><Relationship Id="rId1" Type="http://schemas.openxmlformats.org/officeDocument/2006/relationships/slideLayout" Target="../slideLayouts/slideLayout107.xml"/></Relationships>
</file>

<file path=ppt/slides/_rels/slide8.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7.xml"/><Relationship Id="rId1" Type="http://schemas.openxmlformats.org/officeDocument/2006/relationships/slideLayout" Target="../slideLayouts/slideLayout107.xml"/></Relationships>
</file>

<file path=ppt/slides/_rels/slide9.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8.xml"/><Relationship Id="rId1" Type="http://schemas.openxmlformats.org/officeDocument/2006/relationships/slideLayout" Target="../slideLayouts/slideLayout10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br>
              <a:rPr lang="en-US" dirty="0"/>
            </a:br>
            <a:br>
              <a:rPr lang="en-US" dirty="0"/>
            </a:br>
            <a:r>
              <a:rPr lang="en-US" dirty="0"/>
              <a:t>IBM API Connect on </a:t>
            </a:r>
            <a:br>
              <a:rPr lang="en-US" dirty="0"/>
            </a:br>
            <a:r>
              <a:rPr lang="en-US" dirty="0"/>
              <a:t>IBM Cloud Private</a:t>
            </a:r>
            <a:br>
              <a:rPr lang="en-US" dirty="0"/>
            </a:br>
            <a:endParaRPr lang="en-US" sz="1600" dirty="0"/>
          </a:p>
        </p:txBody>
      </p:sp>
    </p:spTree>
    <p:extLst>
      <p:ext uri="{BB962C8B-B14F-4D97-AF65-F5344CB8AC3E}">
        <p14:creationId xmlns:p14="http://schemas.microsoft.com/office/powerpoint/2010/main" val="10566730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AutoShape 9" descr="data:image/jpeg;base64,/9j/4AAQSkZJRgABAQAAAQABAAD/2wCEAAkGBxQSEhUUExQVFRUXFxgVFBgYFxcdFBQWGBUWGBcYFRQeHCggGBomGxYVITchJSksMS4uGB8zODMsNygtLisBCgoKDg0OGhAQGywmICQsLCw0NC8sLzQsLCwsLCwsLCwsLCw3LCwvLCwsLCwsLCwsLywsLCwsLCwsLCwsLCwsLP/AABEIAL4BCQMBEQACEQEDEQH/xAAcAAEAAgMBAQEAAAAAAAAAAAAABgcDBAUIAgH/xABJEAABAwICBgUIBwYEBQUAAAABAAIDBBEFEgYTITFBUQciYXGRFzJCU3KBo9IUUmJzobGyIzM0NYKzNkNjwRV0osPRJJKTwuH/xAAaAQEAAwEBAQAAAAAAAAAAAAAAAgMEBQEG/8QANBEAAgIBAgMFBwQCAgMAAAAAAAECAxEEIRIxURMVQWFxBSIyM6Hh8COBsdE0kRTBQlLx/9oADAMBAAIRAxEAPwC8UAQBAEAQBAEAQBAEAQBAEAQBAEAQBAEBgpquOS+rex+UlrsrgcrhvBsdh7EPE0+RnQ9CAIAgCAIAgCAIAgCAIAgCAIAgCAIAgCAIAgCAIAgCAIAgCAIAgONpBpNT0bf2r7vtdsbdsjvdwHabBRlNR5lF2prpXvP+yp9KdNamsuxpMMR2ZGE5ng8Hv3nuFht4qiVjkcm3XWWvEdv5N3QTo8qhI2odLJSNFjZhtNIORadjW9jge7ipwg+Zu01Fi96bwWfiekVLTSMimnYx8hs1pO3buLvqDZvdYX2K1ySNrnFPDZ1V6SCAIAgCAIAgCAIAgCAIAgCAIAgCAIAgCAIAgCAICL4hp5SQVX0aR5DgBneBeNjjuY8jaDax3WHEhQc0ngonqK4S4ZMksMrXtDmkOaRcEEEEcwRvCmXJprKPtD0IDVxHEYoGF8r2sbzPE8gN7j2BeOSXMrsthXHim8IrrSLpBkkuylBjbu1htrD7I3N/E9yzTv6HH1HtKUtqtl18SOYNo7UVryWAkE9eV5OW/G7t73dgv7lGFcpbldGisufFLZdXzLFwvR2jw1mtlcDIP8x++/KJnD3XPatGI1rLOtCqnTRz9Xz/ADyRHdJdPpZAWUoMTd2sNtYfZG5n4nuVE9Rn4THdrpS2r2XXxIlg+g9TiDy/a1jjd80lzm5lt9sh/DtXsIORCjTW2PilsvMuLDo4cOp4oZKgloIjY6Z7cznE7Ggm3OwHADsWhe6sHXWIpLJ2lIkEAQBAEAQBAEAQBAEAQBAEAQBAEAQBAEAQBAatZiUUTmNkkYx0hLYw5wBeRvDb7zu8QvMpHjklzK50q6Mus6akJJcS58Tjckk3JY87ze+x3jwVcq+hz9Voe096D3I1geN1NC8tYS2x68Twct+N2Ha09osVTxSgzkwu1GlnwvbyfL880WbgGm9PUCzyIZOLXnqn2ZNx7jYq6FsXzOzp9fXbs9n5/wBnN0h6QmMuylAkdu1jr6seyN7/AMB3qE70vhKNR7SjHard9fD7kBllnrJtpfNKdw32HYNzG+AVKUrGc+FV+qlnn5vkvzoib4DoCyMa2tc0226sG0bfvH+l+A71ojVGO7OvRoaqVxS3fV8jZxjTiOMaqka11tgda0TfYbszfgO9V2alLaJC7XpbV7+fh9yHhs9ZL6c0h8Gjt9FjfALMoztZlhXbe8vfz/P+ia4LoRFCNZVFryNuX/JZ7V/P99h2LXCiMN2dGrSwr3e7PjSHTcRgspWhzhszkHVt9lu934DvUZ6qPKJC7VY2gVjLhFZik586Z+5z3m0cYPAncwfZA9y8jme5irjddLP1Ly0dopYKaKKeXXSMblc+xGa269ySSBYZjvtfitSWEdiKaWGdJekggCAIAgCAIAgCAIAgCAIAgCAIAgCAIAgCAq/pU0WqqiVtQz9rExmURtBzx7SXODfTvs3bdg2bLqqyLZg1tNk1mHh4HH0V02qKazHnXRDZlces32H7x3G42cFUrXE5tOvtqfDLddHzJzJHQ4szYcsoG/Y2dnePSb4hXJxsR1oWUaqOOfk+a/OqIHpBoxPSHrN1kfCRgJHYHN3gqidDXI59/syS3q3XTxOho7oNNUWfLeGLf/qOHYPRHapwo/8AYv0/s2Md7d308CTVON0WGtMVOwPk4hp4/wCrLz7Np7ApTtjDZF92trp92O76LkiD4xj09W4axxIv1Y2A5b8LM3uPablZZSnY8HLlZdqZY5+S5fnmyRaPaCySWfUXiZvyD967vO5n4nuV0NMucjo0aFR3nv5eBJKjGKaibqoGtLh6LNwPOR/E+JXtuphXst2aZ3whsiL4lictSRnJNz1I2g2vyawbXHxK58rLLnj6GZudrOrhGhZfZ1R1W+rB659tw83uG3tC2U6TG8y6GmS3kdHF9Jaehj1cLA5zdgYywY0/bdw91yrpXwhsiVl8a1hFZO08qhXRTzSHVNfZ0TbiIRu6r+r6RANwTc3CjGxvcw16ubs97kXqDdaTrH6gCAIAgCAIAgCAIAgCAIAgCAIAgCAIAgNDHq76PTTTb9XE+S3MtaSB4heN4WTyTwmyr9Dek6VobHWAyt3a1oGsHtt3P7xY96pVjXM5cPaHC8T5EvxPR2kxJmuge1rz/mM3E8pWbNvfYqbjGaNU6qNVHi5+a5/nkyvcWwieikGsBYQepI0nKTza8bj2GxWWdUobnJu0VtL4o7rquaJJgfSA9gyVTda3g5oGs7MzTYO79nvU4XtfEX0e0pR2s38/E52kOmk9RdrTqYvqtPWcPtv/ANhYd6jO6UtkVXa2y58Mdl5c/wA9DU0f0Xnq7FjdXFxkcNn9Dd7l7ChveRdR7Ok97Nl08fsTqKnocKbdxzTEbzZ0zvZbuY3wHar3KFaOhKynTxxy8vF/nVkbxnS+aouAdVHyB2kfbf8A7Cw71itvlPZGGeqna8LZGXAdHZqizgNXH9dw2kfYZvPebDvSvRuW89jTVpnzkTGCnpqEbNshG0nbK/5R2bAtMrKqFj/6asxgsHGxbGZJQQDkZyB2n2nf7LnW6udmy2RTOxyItWwbFXFmeUSH45Tb1tqkY7Fh5Lt6O8QM+HUzySXBmrdfeTETHc9pyg+9b4PMTs0y4q0yRqRaEAQBAEAQBAEAQBAEAQBAEAQBAEAQBAaeK4lFTRmSd4ZHdrS43sC9waL8hcjbuHFeNpbs8ckllkO0h6PoKka6kLI3uGYBtjBJfbcW82/NuzsUJVp8jFqNFXcsrZkIY2poJrdeGQeDx+l7fFZZKUHk5Eqr9LLPLzXJ/nmTfCdN4Z26mtY1t9hda8TvaG9nftHaFdC9PaR0tP7RjLazbz8PsaWO6AX/AGlE4OadurLrix4sfyUp0xlui67RVXe9HZ+X9G3hmh9PRtE1dI1xG0A/u2nk1u97l6oQrWScKqdNHP1fP89DSx7T57upSt1bN2cgZyPst3MHfc9ypnqG9omG/wBoSltXt5+JGcKw2eskOra6Qk9d7icoPN8h3nxKrjVKe5XRpLLfeey6vxLBwzRemomiWpe17xuLvMaeUcfE+JWlQhUss6sK66Fn6+JhxLS9z+rAMjfrnzz3Dc38+5Y7tY3tDYqlqM7ROZESdpJJO8naSe0rmyeXlkUZnBeEsHOrWqyJCRE8bbsK21Mx3cif9CcxNFK0+hUPA7jHE78y5dCvkdDRPNRYSsNYQBAEAQBAEAQBAEAQBAEAQBAEAQBAEBDel1l8Lm7HQn48Y/3ULPhKdR8tlV6JaT1FH+6f1L7Y3bYz7vRPaLKjiceRw1qrKX7r26Fq4dpHR4kzVTsDXncx+4nnFJs2+B7FbGyMtmdSjW1Xrhez6PxI5pHoLLBd8F5o9+X/ADWj/wC4/FVz0/jEqv8AZ0XvXt5eBw8F0gnpSdU+w9JjgSy/az0T3W7VQpSr2MEbLtPLHLyfL89DBVVc1VKMxfNKdjQNpHY1o2NHgESnYz2Nd2plnn5+C/PImGA6AbNZWuDWgX1YNgB/qP5dgWmFMY7s6lOjrq3lu/obmKaaQwN1VExptsDrWib7IG1/4DtKhZqUtokbtcltDfz8CH1FdJO/PK8vdzO4djRuA7AsFk3J5Zi45TeZM3KZZ5F8TqQFVNl6Mzio5JHOrXK2DK5ERxx+wrdSYrmT3oOb/wCknPOoI8Iov/K6NXJnS0Xyyx1YawgCAIAgCAIAgCAIAgCAIAgCAIAgCAIDiabUJnoKqMC7jC8tHNzRmaP/AHNCjJZTIWLMGjzth79yzM+avid2n3KmRnRLsA0xnp7NcddH9Vx67R9l/wDsb+5ShfKPPdHS0+tsr2e6+v8Askk+G0OKDPG7VzelawkA+230h2i47VqUoWo60bKdRHHPyfM/JMSosMaY4GiSX0rG7r/6knDuFz2KM7ow2RC3VV1Lhju+iIZjWPT1R/au6t9kbdjBy2eke03WKy2U+Zy7b52v3uXTwOc1qqbIJG1A1VyZdFHSpwqZM0ROhEVSy5H256iMnNr5NiugVTkQvG5t66dKME3llwdEtFq8NiJFjI58p7nPIafe1rSt9fwnb08eGtExUy8IAgCAIAgCAIAgCAIAgCAIAgCAIAgCA/CEB5q0hws0dbNBazWvJj7Y3dZlufVIHeCszWHg4Wsq4ZM2qNypmjl8mdOMLOy+JkDSDcEgjcQbEe9R4sFy8jGI15k9wfQYmSSRkaxQbJpG1CxQbLIo34QqZMvRshyrJ5PiSREiDkcXE6iwWuqBmsmROSF9RMyGPa+R7WN7C42uewbz2BdKEdsFVMHOaR6Sw+kbDFHEzY2NjWN9lrQ0fgFtWx9AlhYNhD0IAgCAIAgCAIAgCAIAgCAIAgCAIAgCAICtemXRsyxNrIxd8Iyygb3Q3vm/oJJ7nOPBV2LxMmrq445XgVjh8yzSR85bHDO7TOWaaPYM3WBUs0xPrVKGS1IapecRJRMjY142TSM8bFBsmkbLVWyeT8fIiiRcjSqaqwV8KzPOwjOLVu9bqq8GZttku6GtHS+R1dIOq28cF+LjskeO4XaD2v5LbXHxOvoqeFcTLeVx0AgCAIAgCAIAgCAIAgCAIAgCAIAgCAIAgCA+XtBBBFwdhB3EHmEBQ2nuiTsOm1kYJpZHdQ+qcf8ALceXI8Rs3jbnnDBx9bpce8uRzqKrus84nIw4s7NNMCss4miEjejKoZoizMGqvJcj6DV5k9wfS8PcmOSeyko5Iykc+prVohWZp2HErq9a4VlDlkaKaOSYlUZG3bE0gzSfVb9VvAvPDlv4LTCOdjdpdM5vL5HoOhpGQxsjjaGsY0Na0bgBuWlbHaSwsIzoehAEAQBAEAQBAEAQBAEAQBAEAQBAEAQBAEAQGCuo2TRujlaHseMrmkXBCNZPGs7MpXTHo/moiZacOmp95A2ywj7Q9Jo+sPfuuaJwwcrU6HxiRmjxPtVEoZOW4SiztU2JA8VmnUWRmbra8Kh1F6mfX0/tXnZE+M+H1/avVUeOZz6nEO1XwqKJTORVYh2rTGGCvhcjsaJaF1GIuDzeKnvtlI2vHKFp84/a3DttZXRg2b9Pom93yLywXCIqSJsMDAxjfEni5x3lx5q9JLZHXjFRWEby9JBAEAQBAEAQBAEAQBAEAQBAEAQBAEAQBAEAQBAEAQEO0m6OaSrJe0GCU7S+O1nHm+PzXd4sTzUJQTKLNPCzmV5inRriEBJiDKhvAscGvt2seR4AlVOtnPs9nv8A8SPVFPVRbJaedlvrRPA9xtYqtw8jM9NYvA0zi1jYnby4qPAiPZz6G3BHUS/u4Jn+xG935BeqvyJqix+B3cN6O8RnPWjbA360rhe3Yxt3X7DZWKtl8NBN8ye6OdF1LTkPnJqZBt64tED2Rbb/ANRPuVqrS5m+vSwh5k7aLbBuVhpP1AEAQBAEAQBAEAQBAEAQBAEAQBAEAQBAEAQBAEAQBAEAQBAEAQBAEAQBAEAQBAEAQBAEAQBAEAQBAEAQBAEAQBAEAQBAEAQBAEAQBAEAQBAEAQBAEAQBAEAQBAEAQBAEAQBAEAQBAEAQBAEAQBAEAQBAEAQBAEAQBAEAQBAEAQBAEAQBAEAQBAEAQBAEAQBAaeLYnFTROlmcGMbx4k8ABvJPJeN4ITnGC4pENpNPaiqe5tFQuka3e58gaBf63og9mYqPE3yRkjq5WP8AThkyYnpXiFK3WT0DTGPOcya4bfnYEjvIt2pxNc0ez1FtazKG3qSXR7GxWUzZ42FubMA1xG9pI3i+y43/AIKSeUaKrVZDiRC8Q6UXwSvikogHscWuAqLi45HVbQo8Zis9oOEnFx5ef2OnT6X1r42yswt7mOaHNInbdzSLghuTMbjsTifQtWotceJV/U16DpSgc/JPFJAb2cT1msI2EO3OFj9lFNEY6+DeJJonccgc0OaQ4EAtIOwgi4IPJTNyeVlFeYr0myU0r4ZaMB7DZ1qi42gEEHVbrEH3qHGc+zXuuTi4/X7HRodLq2aNskeGOcxwu0/SWC45gFgKcT6FsdRbJZVf1NPF+kKopba/Dnx33EzDKTyDhGRfsRza5ohZrJ1/FD6/YmtdUyNhL4oxI8AODC/KHbrjPlO21+G3sUmbZNqOUiu4+lwuIAo7kkAATbSTuAGqUOM5q9pNvHB9fsdqt0xrIWGSXC3tYNrnCdrso4khrDYd694n0NEtTbFZlXt6mfRzpCpqp4jIdFI7Y0PtlceTXg2v2G1+C9Ukz2nWV2PHJkqqnuDHGNoe8C7Wl2UOPAF1jbvsVI1PONitZulotcWuo7FpLXDX7iDYj91zVfGcx+0Wnhw+v2O3JpZXNZnOFSZbX2TtLrewGZvwXvE+hoeouSz2f1MOD9J9LM8Mka+AnYHOsY79rhtHeRbtRTRGvX1yeHsTpTNxiqXODHFjQ94BLWl2UOPAF1jbvsUPHnGxW03SyWOc11HZzSWuGv3EGxH7rmFDjOZL2jh4cPr9iw8JrhPBFMBYSMa+172zNBtfs3e5STydKEuKKl1NmQmxygE2NgTYE8ATY277L0kyusT6Tn08r4ZKIB7DZwFRcbgRY6rcQQfeocZzbNe65OLh9fsSbQ3SpmIRucG6t7HWfHmzEA+a4OsLg7eG8FSTyatPqFdHKO/ITY5QCbGwJsCeAJsbd9l6aGQmm02qH1bqQULRM2+a9T1QAAc2bVbrEeIUOJ5wYo6qbs7Pg39fsSLSbFZKWB0zIRMGbXjWZCGcXDqm9uSk3g0XWOuLklkh2F9J0lRKyGKjBe82beosNxJJOq2AAE+5R4zHXr3ZJRUfr9ixgpnRIJivSPq6p1NBTGocHZAWyWzP9INbkO43F78CoOe5hs1uLOCMc/uTSgkkcwGVjY3nexr84b2Z8oue4e8qZsi217ywbCEiqemqodnp479XK99uBdcNue4fmVXPmcr2lJ+6jtdEFXEaMxtI1jZHOkHpHNbK63EWAF/sr2HIv9nyj2WFzJxUQNka5jwC1wLXA7iCLEH3FTNrSawzmaLYJ9Cp2wB+sDS4h2Wx6zi6xFzzXkVhYK6auzhwlJadfzCp+8P5BVPmcPWfOkXdon/A0n/Lw/2mq2PJHco+XH0X8FP9KEbRiMuW20Rl1vrFg/G1j71XLmcfXpK54LR6OM3/AA2nz3vlda/1dY/J7suVTjyOrpM9jHJVHSR/MqnvZ/ZjVb5s5Gt+e/2/guDQf+X0v3TfyVseSOzp/lR9DPpPgba2ndA8luYghwAJaWkG4HdcdxKNZWD26pWR4WdHLZtuQt+C9LPA824F/EQfexfraqF4HzdXzF6npVwvsKvPpTzXi8QiqJms2BksjWEcA2RwbY+4Kg+asXDY8dT0dRSF0bHO3lrSe8gEq8+kjujzhjf7+f72T9blQ/E+bt+Y/U9JxeaO4fkrz6U896axtbX1IbbLrXbt1ztd/wBRKpfM+d1SSulgvTRnN9Dps98+pizX331bb37VauR3qs9nHPRH1pDigpaaWc+g0kDm47GD3uIHvRvCFs1CDl0KPx7AHw0tLUuuTUB7pCeZOaM97mG/uKqxsjiXUuNcZvx5/wDRYvRBiuspHQk9aF2z2H3c3/qzj3BTg9joez7OKvh6E8UzeU1jeBmtxasiabPDM8fIvayKwd2G5F+F7qprMmce2ntdROPl/RHNHcYlw+qD7EFpLJozsLm3s9h5EEe4gLxPBlptlRZn/Z6Aw+tZPGyWN2ZjwHNPYefI8LcCrj6CMlJKSIBhX+Iqn7v/ALUCrXxv86GGH+ZL0/olmmv8BVfcv/SVKXJmrUfKl6FO9HH8ypvaf/akUI80cbRfOiWdp9pG6Fraamu6qn6rA3zmNOwv7DvA7ieClKWNjqam5xXBD4mZdBtDmULMzrPqHDrv4NH1I+Q5nefAD2McHum0ypXmSpSNQQEW0+0U+nxNyENmjuYyfNcDbMx3K9ht4W7Soyjky6rT9tHzRTFdhtTRyDWMkheD1XC42/YkabH3FVvY4sq7KnumiSYH0lVcJAltOzjm2SAdjxv/AKge9eqTRpq19kfi3RbmBYxFVwtmiN2u2EHzmuG9rhwI/wD0bCrE8nXqsjZHiiUXp1/MKn7w/kFW+ZwtZ86RYmDMxf6HBqXUWTUx6u+t1uTVty5rjLmtbsuvVxY2OnX/AMjs1w8PJdSADLHWP/4pHO9+bNIGuaLk8SLdZtt2Vw2buSj47nO2jb+unkvXC6mKSGN8BaYi0ZMosMo2AAcLWtbhayuR3YSjKKceRRvSR/MqnvZ/ZjVL5s4Wu+e/2/gnOjEeK/RINS6iEWrbq8+tz5bbM1ha6kuLGx0KVqOzWOHGPMkOjTMQEkv010RblbqtVbKDd2bgHX83epLPiaKu1y+0x+xIJNx7ipFz5HmjCpMssTrF2V7HWG1zrOBs0cSbKhHzUHiafmWxjnSSYWWFHURyOBya9uRuzjbe61xsHiFZx+R17ddwL4XnzIpoJoe6vfr5XtMQkOsF7ySP2OLSPRBvtPI7OYjGOTJpdM7X2kntkuwK07R5pxr9/P8AeyfrcqGfNXfMl6lv1UeN6s5HUV7bNXnz7uGcZb96s947MlqsbcJXOASU0NUf+IxTOe1/WuQWh97kyx2zP27dhN+RUFjO5zanXGz9ZPJfUErXtDmkOa4BzSDcEEXBB4iyuO6mmsor/pKnNRPS4ewm8jw+W28NuQPACR1vstUJ77GDWPjlGpeJ3NP8IE2HyMaBeJokjAG7VjcB7GZvvXslsX6qtTqaXh/0Vj0Y4rqK5gJs2YGJ3K52sPfmAH9RUIvc5ehs4Lcddi9Vad0rfBv8Q1P3Z/RAq18Zz6/8uXp/Ri6V9Fbg1kQ2gWnAG8bhJ3jYD2WPApJeJDX6fK7SP7nF6MNK/o0v0eV37GQ9UndHIfya7ceRseaReCnQ6ngfBLkyQYV/iKp+7/7UCL43+dDTD/Ml6f0SzTX+AqvuX/pKlLkzVqPlS9CmNA3uFdCWNDnjWFjSbBzhDJYF3C5sLqtczi6TParHn/BmwTSmWCvNVOMznEtnBHWDSQCGg+aW5RYcm2RPDySq1EoXccvHmXxTTtkY17CHNcA5pG4gi4IVx3U01lGRD0IDWnr42SMjc9rXyX1bSdr8ou7KONgvMrkRckmkzNNE17S1zQ5p2EEAg94O9enrSezKj6VNFoaYRzwNDGvdq3sHm5spc1zR6OxrrgbN3aq5LByddp4wSnHY6PQnI7LVN9EGJw5ZiJA78Gt/BewLPZreJL0ITp1/MKn7w/kFF8zDrPnSLu0T/gaT/l4f7TVZHkjuUfLj6L+CuOmiNoqIHDzjE4HuD+r+pyhPmc32klxRZ3+hqVxo5AfNbMQ3suxhIHvN/evYcjR7Ob7L9yA9JH8yqe9n9mNQfNnP1vz3+38FwaD/AMvpfum/krY8js6f5UfQ7E8zWNLnuDWtBLnOIDWgbySdgC95FraSyz8bK17MzCHNc3M1wILXAi4II2EEcUGcrKPN2BfxEH3sX62qheB83V8xepcnSphGvojIB14DrBzybpB3W639Ctmtjs62rjqz4rcgnRXjv0eq1TjaOezOwSDzD77lv9Q5KEXhmDQXcE+F8n/JdqtO2eacb/fz/eyfrcqH4nzVvzH6npOHzR3D8lefSlKdLUbRiBI3uijc72us3b/S1qqlzOJ7QS7X9if9GVQf+GRueeq0yWJ4Ma93HkNvgpw5HQ0b/QTZEtF8MZi9ZV1FQHGIWDACWnabMFxyYzaOblFLieTJTWtTZKcuRLPJrQerf/8AK/8A8qXAjX/wqehUOPULqSrljBIMUl4zxtsdGe/KWlVtYOPbB1WtLwZ6AwLERU08Uw/zGBxHI26zfc649ytTyj6CufHFSXiQXBv8Q1P3Z/RAoL4zFX/ly9P6LGewEEEAg7CDuIO8EKw6BRGn+i5oZ+qDqJLmI/V5xk8xw5i3IqqSwcHV6fsp5XJnT6Lqp8uJZ5HFzjA4EneQ0RtFzxNmjakfiLdDJyuy+hZemv8AAVX3L/0lTlyZ09R8qXoU70cfzKm9p/8AakUI80cbRfOiSTpZ0YyO+mRDquIE4Hov3Nf3Hce23Mr2S8TTr9Pj9SP7nz0WaWatwpJndRx/YOPoPJ8w9jju7e/Yi8bDQ6nH6cv2LbVh1ggID0mQVImo56aJ8hgL3HK0usSY7AtG0ghrhsUJZymYdYrOKM4LODbp+kSHL+1gqYn22tMRO3sPEd4CcaJx1ccbpr9iMaVVdVi7o46ellZCw5s0jcoc4i2Zzj1QACdgJO09y8bcuRlvdmpajCLx5k70Q0fbh9NkvmebvlcAes625o32AAAHH3qaWEbtPSqYYKi0mw6onq55WUtTke8ubeCQEjcDbLsVT33ORqK7J2OSi/8ARPsC0tkhpoYnYfXF8cbI+rCcpyNDb3NiL25Kal4YOhVqHGCThLZdCMYvgmI4pU611OYW2DG6w5RGwEnbfrONyTsbxUWm2ZbKbtRPiawvMs/RjBG0VOyFpzWuXutte87XG3DkByAViWEdOmpVQUUU/pjRT1NbNNFTVJY8tykwSgkNY1t7Ftx5qqe7ycfVVzna5Ri/9Ey0Y0rlp6aKGXD60mNoZdkLiHAbjttY2UlLCxhm6nUSjBRlCW3ka+mGk9RVU7oIKGsZnsHufC6+UEEhoAO+1t+66OWVyI6i+c4OMYPfyJdhU/0fDoC9khLKeJpY1jnSZtW1uXVgXvfZ2cbKSeIo1wfDUs9EUph2DVUcsbzS1JDHscbQyXIa4E26vYq0mcSFVkZqXC+fQ9AxPbNHfKcr27WvaWusRYhzHAEdxVvM+g2kigsT0XqoZpGMgncGPIY9sbyHAHquDgLbrHYqsHz89NZCbUUy59HMZfJRiWeOVkjG2laYn53OaPOYy13B2w7BxI4KxPbLO3VY5V5kmn6FKYhg1VJJI8UtSA973C8MlwHOJF+r2qvBxJ1WSm5cL59C1Y9N5Mgth1cXho2ak5L2+tvt25VPi8jq/wDKePgln0IXJopiGI1Lppo9QHkEufsDGgABrY75iQ0chc7yLqOGzFLTXXz4pLBLdNIX0uHMo6SKWTONWSxjnER75HOLRYF5Nu3M7kpS2WDXqE66VXWn0Nvoswx0FF12OY+SR73Nc0tcLWYLg7RsZf3r2C2J6Ktwq35kwUjWVV0tYDI+oimhikkzsLX5GOdYsOwuyg2uH2/pVc1ucrX0ylJSisnU6K6maKGWCeGZgjvLGXRSC7T57W9XaQdthtOY8l7At0LnGDjNPbyObhdW9uMS1TqaqEMgLA76PLcdVgDi3LexLO/aFFP3skISa1Dm4vD8i01adM5ukODR1kD4ZNx2tdxY8ea4do/EXHFeNZRXbUrIuLK16OMEnpsSc2WN7cscjc2V2rcbtsWvtYgjaFXH4jm6OmddzUkTzTuYiimY2OSR8jHRsbGxzzdw3nKOqO0qcuRv1D/TaSzkqjQ+hnpqyGaSmqQxjjmIglJALHNvbLt85VrZ5OTpq5wtUpRePQu+tpWTRujeLse0tcOwj8CrjtyipJp+JQOJ6K1UUr4xBM8NcQHtieWvHBwIFtosVThnAs01kZNJP/RbGgGNzyx6mqhmZKwbHvje1srd1y4i2ccee/nayLfJnX0ts5RxNNNeXMlykaj5c8DeQEGT81rfrDxCHmUNa3mPEIMoa1vMeIQZQ1reY8QgyhrW8x4hBlDWt5jxCDKGtbzHiEGUNa3mPEIMoa1vMeIQZQ1reY8QgyhrW8x4hBlDWt5jxCDKGtbzHiEGUNa3mPEIMoa1vMeIQZQ1reY8QgyhrW8x4hBlDWt5jxCDKGtbzHiEGUNa3mPEIMoa1vMeIQZQ1reY8QgyhrW8x4hBlDWt5jxCDKGtbzHiEGUNa3mPEIMoa1vMeIQZQ1reY8QgyhrW8x4hBlDWt5jxCDKGtbzHiEGUfokB3EH3oMn0h6RrS7Q+LEDGZHvZqw4DLl25st73B+qFGUFIz36eN2OJ8jgeSSm9dN8P5VHs0Ud319WPJJTeum+H8qdmh3fX1Y8klN66b4fyp2aHd9fVjySU3rpvh/KnZod319WPJJTeum+H8qdmh3fX1Y8klN66b4fyp2aHd9fVjySU3rpvh/KnZod319WPJJTeum+H8qdmh3fX1Y8klN66b4fyp2aHd9fVjySU3rpvh/KnZod319WPJJTeum+H8qdmh3fX1Y8klN66b4fyp2aHd9fVjySU3rpvh/KnZod319WPJJTeum+H8qdmh3fX1Y8klN66b4fyp2aHd9fVjySU3rpvh/KnZod319WPJJTeum+H8qdmh3fX1Y8klN66b4fyp2aHd9fVjySU3rpvh/KnZod319WPJJTeum+H8qdmh3fX1Y8klN66b4fyp2aHd9fVjySU3rpvh/KnZod319WPJJTeum+H8qdmh3fX1Y8klN66b4fyp2aHd9fVjySU3rpvh/KnZod319WPJJTeum+H8qdmh3fX1Y8klN66b4fyp2aHd9fVjySU3rpvh/KnZod319WPJJTeum+H8qdmh3fX1Y8klN66b4fyp2aHd9fVjySU3rpvh/KnZod319WdTRrQCGinE7JJHODXNs7JazhbgAV6oJPJbTpI1S4k2TBTNR//2Q=="/>
          <p:cNvSpPr>
            <a:spLocks noChangeAspect="1" noChangeArrowheads="1"/>
          </p:cNvSpPr>
          <p:nvPr/>
        </p:nvSpPr>
        <p:spPr bwMode="auto">
          <a:xfrm>
            <a:off x="1346807" y="-1421396"/>
            <a:ext cx="4128667" cy="296885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0512" tIns="30256" rIns="60512" bIns="30256" numCol="1" anchor="t" anchorCtr="0" compatLnSpc="1">
            <a:prstTxWarp prst="textNoShape">
              <a:avLst/>
            </a:prstTxWarp>
          </a:bodyPr>
          <a:lstStyle/>
          <a:p>
            <a:endParaRPr lang="en-US"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 name="Title 1"/>
          <p:cNvSpPr>
            <a:spLocks noGrp="1"/>
          </p:cNvSpPr>
          <p:nvPr>
            <p:ph type="title"/>
          </p:nvPr>
        </p:nvSpPr>
        <p:spPr>
          <a:xfrm>
            <a:off x="100552" y="36490"/>
            <a:ext cx="8556560" cy="660400"/>
          </a:xfrm>
          <a:noFill/>
          <a:ln>
            <a:noFill/>
          </a:ln>
        </p:spPr>
        <p:txBody>
          <a:bodyPr vert="horz" wrap="square" lIns="91440" tIns="45720" rIns="91440" bIns="45720" numCol="1" anchor="ctr" anchorCtr="0" compatLnSpc="1">
            <a:prstTxWarp prst="textNoShape">
              <a:avLst/>
            </a:prstTxWarp>
          </a:bodyPr>
          <a:lstStyle/>
          <a:p>
            <a:r>
              <a:rPr lang="en-US" dirty="0">
                <a:latin typeface="Helvetica Neue" panose="02000503000000020004" pitchFamily="2" charset="0"/>
                <a:ea typeface="Helvetica Neue" panose="02000503000000020004" pitchFamily="2" charset="0"/>
                <a:cs typeface="Helvetica Neue" panose="02000503000000020004" pitchFamily="2" charset="0"/>
              </a:rPr>
              <a:t>Gain Insights into your API Usage</a:t>
            </a:r>
          </a:p>
        </p:txBody>
      </p:sp>
      <p:sp>
        <p:nvSpPr>
          <p:cNvPr id="52" name="Content Placeholder 2"/>
          <p:cNvSpPr txBox="1">
            <a:spLocks/>
          </p:cNvSpPr>
          <p:nvPr/>
        </p:nvSpPr>
        <p:spPr bwMode="auto">
          <a:xfrm>
            <a:off x="100552" y="696890"/>
            <a:ext cx="5152766" cy="4451537"/>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180975" indent="-180975" algn="l" defTabSz="457200" rtl="0" eaLnBrk="0" fontAlgn="base" hangingPunct="0">
              <a:spcBef>
                <a:spcPts val="600"/>
              </a:spcBef>
              <a:spcAft>
                <a:spcPct val="0"/>
              </a:spcAft>
              <a:buClr>
                <a:schemeClr val="accent1"/>
              </a:buClr>
              <a:buFont typeface="Arial" charset="0"/>
              <a:buChar char="•"/>
              <a:defRPr sz="2000" kern="1200">
                <a:solidFill>
                  <a:schemeClr val="tx2"/>
                </a:solidFill>
                <a:latin typeface="Helvetica Neue Light"/>
                <a:ea typeface="ＭＳ Ｐゴシック" charset="0"/>
                <a:cs typeface="Helvetica Neue Light"/>
              </a:defRPr>
            </a:lvl1pPr>
            <a:lvl2pPr marL="420688" indent="-180975" algn="l" defTabSz="457200" rtl="0" eaLnBrk="0" fontAlgn="base" hangingPunct="0">
              <a:spcBef>
                <a:spcPts val="600"/>
              </a:spcBef>
              <a:spcAft>
                <a:spcPct val="0"/>
              </a:spcAft>
              <a:buFont typeface="Wingdings" charset="2"/>
              <a:buChar char="§"/>
              <a:defRPr sz="1800" kern="1200">
                <a:solidFill>
                  <a:schemeClr val="tx2"/>
                </a:solidFill>
                <a:latin typeface="Helvetica Neue Light"/>
                <a:ea typeface="ＭＳ Ｐゴシック" charset="0"/>
                <a:cs typeface="Helvetica Neue Light"/>
              </a:defRPr>
            </a:lvl2pPr>
            <a:lvl3pPr marL="593725" indent="-173038" algn="l" defTabSz="457200" rtl="0" eaLnBrk="0" fontAlgn="base" hangingPunct="0">
              <a:spcBef>
                <a:spcPts val="600"/>
              </a:spcBef>
              <a:spcAft>
                <a:spcPct val="0"/>
              </a:spcAft>
              <a:buFont typeface="Arial" charset="0"/>
              <a:buChar char="•"/>
              <a:defRPr sz="1600" kern="1200">
                <a:solidFill>
                  <a:schemeClr val="accent2"/>
                </a:solidFill>
                <a:latin typeface="Helvetica Neue Light"/>
                <a:ea typeface="ＭＳ Ｐゴシック" charset="0"/>
                <a:cs typeface="Helvetica Neue Light"/>
              </a:defRPr>
            </a:lvl3pPr>
            <a:lvl4pPr marL="893763" indent="-300038" algn="l" defTabSz="457200" rtl="0" eaLnBrk="0" fontAlgn="base" hangingPunct="0">
              <a:spcBef>
                <a:spcPts val="600"/>
              </a:spcBef>
              <a:spcAft>
                <a:spcPct val="0"/>
              </a:spcAft>
              <a:buFont typeface="Arial" charset="0"/>
              <a:buChar char="–"/>
              <a:defRPr sz="1400" kern="1200">
                <a:solidFill>
                  <a:schemeClr val="accent2"/>
                </a:solidFill>
                <a:latin typeface="Helvetica Neue Light"/>
                <a:ea typeface="ＭＳ Ｐゴシック" charset="0"/>
                <a:cs typeface="Helvetica Neue Light"/>
              </a:defRPr>
            </a:lvl4pPr>
            <a:lvl5pPr marL="1074738" indent="-180975" algn="l" defTabSz="457200" rtl="0" eaLnBrk="0" fontAlgn="base" hangingPunct="0">
              <a:spcBef>
                <a:spcPts val="600"/>
              </a:spcBef>
              <a:spcAft>
                <a:spcPct val="0"/>
              </a:spcAft>
              <a:buFont typeface="Arial" charset="0"/>
              <a:buChar char="»"/>
              <a:defRPr sz="1400" kern="1200">
                <a:solidFill>
                  <a:schemeClr val="accent2"/>
                </a:solidFill>
                <a:latin typeface="Helvetica Neue Light"/>
                <a:ea typeface="ＭＳ Ｐゴシック" charset="0"/>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180975" marR="0" lvl="0" indent="-180975" algn="l" defTabSz="457200" rtl="0" eaLnBrk="0" fontAlgn="base" latinLnBrk="0" hangingPunct="0">
              <a:lnSpc>
                <a:spcPct val="100000"/>
              </a:lnSpc>
              <a:spcBef>
                <a:spcPts val="600"/>
              </a:spcBef>
              <a:spcAft>
                <a:spcPts val="0"/>
              </a:spcAft>
              <a:buClr>
                <a:srgbClr val="2776C3"/>
              </a:buClr>
              <a:buSzTx/>
              <a:buFont typeface="Arial" charset="0"/>
              <a:buChar char="•"/>
              <a:tabLst/>
              <a:defRPr/>
            </a:pPr>
            <a:r>
              <a:rPr kumimoji="0" lang="en-US" sz="1600" b="1" i="0" u="none" strike="noStrike" kern="1200" cap="none" spc="0" normalizeH="0" baseline="0" noProof="0" dirty="0">
                <a:ln>
                  <a:noFill/>
                </a:ln>
                <a:solidFill>
                  <a:schemeClr val="tx1"/>
                </a:solidFill>
                <a:effectLst/>
                <a:uLnTx/>
                <a:uFillTx/>
                <a:latin typeface="Helvetica Neue" panose="02000503000000020004" pitchFamily="2" charset="0"/>
                <a:ea typeface="Helvetica Neue" panose="02000503000000020004" pitchFamily="2" charset="0"/>
                <a:cs typeface="Helvetica Neue" panose="02000503000000020004" pitchFamily="2" charset="0"/>
              </a:rPr>
              <a:t>Analyze API calls</a:t>
            </a:r>
            <a:r>
              <a:rPr kumimoji="0" lang="en-US" sz="1600" i="0" u="none" strike="noStrike" kern="1200" cap="none" spc="0" normalizeH="0" baseline="0" noProof="0" dirty="0">
                <a:ln>
                  <a:noFill/>
                </a:ln>
                <a:solidFill>
                  <a:schemeClr val="tx1"/>
                </a:solidFill>
                <a:effectLst/>
                <a:uLnTx/>
                <a:uFillTx/>
                <a:latin typeface="Helvetica Neue" panose="02000503000000020004" pitchFamily="2" charset="0"/>
                <a:ea typeface="Helvetica Neue" panose="02000503000000020004" pitchFamily="2" charset="0"/>
                <a:cs typeface="Helvetica Neue" panose="02000503000000020004" pitchFamily="2" charset="0"/>
              </a:rPr>
              <a:t> </a:t>
            </a:r>
            <a:r>
              <a:rPr lang="en-US" sz="16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to get visibility and understand API consumption</a:t>
            </a:r>
          </a:p>
          <a:p>
            <a:pPr lvl="1">
              <a:spcAft>
                <a:spcPts val="0"/>
              </a:spcAft>
              <a:buClr>
                <a:srgbClr val="2776C3"/>
              </a:buClr>
              <a:buFont typeface="Wingdings" pitchFamily="2" charset="2"/>
              <a:buChar char="ü"/>
            </a:pPr>
            <a:r>
              <a:rPr lang="en-GB" sz="1600" i="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Who &amp; What is Driving my API Business?</a:t>
            </a:r>
          </a:p>
          <a:p>
            <a:pPr lvl="1">
              <a:spcAft>
                <a:spcPts val="0"/>
              </a:spcAft>
              <a:buClr>
                <a:srgbClr val="2776C3"/>
              </a:buClr>
              <a:buFont typeface="Wingdings" pitchFamily="2" charset="2"/>
              <a:buChar char="ü"/>
            </a:pPr>
            <a:r>
              <a:rPr lang="en-GB" sz="1600" i="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What are the response times of my APIs ?</a:t>
            </a:r>
          </a:p>
          <a:p>
            <a:pPr>
              <a:spcAft>
                <a:spcPts val="0"/>
              </a:spcAft>
              <a:buClr>
                <a:srgbClr val="2776C3"/>
              </a:buClr>
            </a:pPr>
            <a:endParaRPr lang="en-US" sz="16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a:p>
            <a:pPr>
              <a:spcAft>
                <a:spcPts val="0"/>
              </a:spcAft>
              <a:buClr>
                <a:srgbClr val="2776C3"/>
              </a:buClr>
            </a:pPr>
            <a:r>
              <a:rPr lang="en-US" sz="16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Drill down and build custom queries </a:t>
            </a:r>
            <a:r>
              <a:rPr lang="en-US" sz="16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for deeper analysis</a:t>
            </a:r>
          </a:p>
          <a:p>
            <a:pPr lvl="0">
              <a:spcAft>
                <a:spcPts val="0"/>
              </a:spcAft>
              <a:buClr>
                <a:srgbClr val="2776C3"/>
              </a:buClr>
            </a:pPr>
            <a:endParaRPr lang="en-US" sz="16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a:p>
            <a:pPr lvl="0">
              <a:spcAft>
                <a:spcPts val="0"/>
              </a:spcAft>
              <a:buClr>
                <a:srgbClr val="2776C3"/>
              </a:buClr>
            </a:pPr>
            <a:r>
              <a:rPr lang="en-US" sz="16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Build custom dashboards </a:t>
            </a:r>
            <a:r>
              <a:rPr lang="en-US" sz="16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and share to address specific reporting and visualization needs</a:t>
            </a:r>
          </a:p>
          <a:p>
            <a:pPr lvl="0">
              <a:spcAft>
                <a:spcPts val="0"/>
              </a:spcAft>
              <a:buClr>
                <a:srgbClr val="2776C3"/>
              </a:buClr>
            </a:pPr>
            <a:endParaRPr lang="en-US" sz="16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a:p>
            <a:pPr lvl="0">
              <a:spcAft>
                <a:spcPts val="0"/>
              </a:spcAft>
              <a:buClr>
                <a:srgbClr val="2776C3"/>
              </a:buClr>
            </a:pPr>
            <a:r>
              <a:rPr lang="en-US" sz="16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Offload usage data </a:t>
            </a:r>
            <a:r>
              <a:rPr lang="en-US" sz="16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to external systems like Splunk or your own Elastic stack</a:t>
            </a:r>
          </a:p>
          <a:p>
            <a:pPr lvl="0">
              <a:spcAft>
                <a:spcPts val="0"/>
              </a:spcAft>
              <a:buClr>
                <a:srgbClr val="2776C3"/>
              </a:buClr>
            </a:pPr>
            <a:endParaRPr lang="en-US" sz="16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p:txBody>
      </p:sp>
      <p:pic>
        <p:nvPicPr>
          <p:cNvPr id="12" name="Picture 11"/>
          <p:cNvPicPr>
            <a:picLocks noChangeAspect="1"/>
          </p:cNvPicPr>
          <p:nvPr/>
        </p:nvPicPr>
        <p:blipFill>
          <a:blip r:embed="rId3"/>
          <a:stretch>
            <a:fillRect/>
          </a:stretch>
        </p:blipFill>
        <p:spPr>
          <a:xfrm>
            <a:off x="5702409" y="1029481"/>
            <a:ext cx="2763626" cy="2847372"/>
          </a:xfrm>
          <a:prstGeom prst="rect">
            <a:avLst/>
          </a:prstGeom>
        </p:spPr>
      </p:pic>
      <p:sp>
        <p:nvSpPr>
          <p:cNvPr id="3" name="Footer Placeholder 2">
            <a:extLst>
              <a:ext uri="{FF2B5EF4-FFF2-40B4-BE49-F238E27FC236}">
                <a16:creationId xmlns:a16="http://schemas.microsoft.com/office/drawing/2014/main" id="{A8344107-25B1-524C-AA7B-34194053AD14}"/>
              </a:ext>
            </a:extLst>
          </p:cNvPr>
          <p:cNvSpPr>
            <a:spLocks noGrp="1"/>
          </p:cNvSpPr>
          <p:nvPr>
            <p:ph type="ftr" sz="quarter" idx="3"/>
          </p:nvPr>
        </p:nvSpPr>
        <p:spPr/>
        <p:txBody>
          <a:bodyPr/>
          <a:lstStyle/>
          <a:p>
            <a:r>
              <a:rPr lang="en-US">
                <a:latin typeface="Helvetica Neue" panose="02000503000000020004" pitchFamily="2" charset="0"/>
                <a:ea typeface="Helvetica Neue" panose="02000503000000020004" pitchFamily="2" charset="0"/>
                <a:cs typeface="Helvetica Neue" panose="02000503000000020004" pitchFamily="2" charset="0"/>
              </a:rPr>
              <a:t>IBM Private Cloud Boot-camp / June 2018 / © 2018 IBM Corporation</a:t>
            </a:r>
            <a:endParaRPr lang="en-US"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6" name="Slide Number Placeholder 5">
            <a:extLst>
              <a:ext uri="{FF2B5EF4-FFF2-40B4-BE49-F238E27FC236}">
                <a16:creationId xmlns:a16="http://schemas.microsoft.com/office/drawing/2014/main" id="{0FD5198E-7FF1-9743-B59A-73B77D36D87A}"/>
              </a:ext>
            </a:extLst>
          </p:cNvPr>
          <p:cNvSpPr>
            <a:spLocks noGrp="1"/>
          </p:cNvSpPr>
          <p:nvPr>
            <p:ph type="sldNum" sz="quarter" idx="4"/>
          </p:nvPr>
        </p:nvSpPr>
        <p:spPr/>
        <p:txBody>
          <a:bodyPr/>
          <a:lstStyle/>
          <a:p>
            <a:fld id="{3FD999D4-B456-9943-89B7-30D56181CE18}" type="slidenum">
              <a:rPr lang="en-US" smtClean="0"/>
              <a:pPr/>
              <a:t>10</a:t>
            </a:fld>
            <a:endParaRPr lang="en-US" dirty="0"/>
          </a:p>
        </p:txBody>
      </p:sp>
    </p:spTree>
    <p:extLst>
      <p:ext uri="{BB962C8B-B14F-4D97-AF65-F5344CB8AC3E}">
        <p14:creationId xmlns:p14="http://schemas.microsoft.com/office/powerpoint/2010/main" val="37497722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AutoShape 9" descr="data:image/jpeg;base64,/9j/4AAQSkZJRgABAQAAAQABAAD/2wCEAAkGBxQSEhUUExQVFRUXFxgVFBgYFxcdFBQWGBUWGBcYFRQeHCggGBomGxYVITchJSksMS4uGB8zODMsNygtLisBCgoKDg0OGhAQGywmICQsLCw0NC8sLzQsLCwsLCwsLCwsLCw3LCwvLCwsLCwsLCwsLywsLCwsLCwsLCwsLCwsLP/AABEIAL4BCQMBEQACEQEDEQH/xAAcAAEAAgMBAQEAAAAAAAAAAAAABgcDBAUIAgH/xABJEAABAwICBgUIBwYEBQUAAAABAAIDBBEFEgYTITFBUQciYXGRFzJCU3KBo9IUUmJzobGyIzM0NYKzNkNjwRV0osPRJJKTwuH/xAAaAQEAAwEBAQAAAAAAAAAAAAAAAgMEBQEG/8QANBEAAgIBAgMFBwQCAgMAAAAAAAECAxEEIRIxURMVQWFxBSIyM6Hh8COBsdE0kRTBQlLx/9oADAMBAAIRAxEAPwC8UAQBAEAQBAEAQBAEAQBAEAQBAEAQBAEBgpquOS+rex+UlrsrgcrhvBsdh7EPE0+RnQ9CAIAgCAIAgCAIAgCAIAgCAIAgCAIAgCAIAgCAIAgCAIAgCAIAgONpBpNT0bf2r7vtdsbdsjvdwHabBRlNR5lF2prpXvP+yp9KdNamsuxpMMR2ZGE5ng8Hv3nuFht4qiVjkcm3XWWvEdv5N3QTo8qhI2odLJSNFjZhtNIORadjW9jge7ipwg+Zu01Fi96bwWfiekVLTSMimnYx8hs1pO3buLvqDZvdYX2K1ySNrnFPDZ1V6SCAIAgCAIAgCAIAgCAIAgCAIAgCAIAgCAIAgCAICL4hp5SQVX0aR5DgBneBeNjjuY8jaDax3WHEhQc0ngonqK4S4ZMksMrXtDmkOaRcEEEEcwRvCmXJprKPtD0IDVxHEYoGF8r2sbzPE8gN7j2BeOSXMrsthXHim8IrrSLpBkkuylBjbu1htrD7I3N/E9yzTv6HH1HtKUtqtl18SOYNo7UVryWAkE9eV5OW/G7t73dgv7lGFcpbldGisufFLZdXzLFwvR2jw1mtlcDIP8x++/KJnD3XPatGI1rLOtCqnTRz9Xz/ADyRHdJdPpZAWUoMTd2sNtYfZG5n4nuVE9Rn4THdrpS2r2XXxIlg+g9TiDy/a1jjd80lzm5lt9sh/DtXsIORCjTW2PilsvMuLDo4cOp4oZKgloIjY6Z7cznE7Ggm3OwHADsWhe6sHXWIpLJ2lIkEAQBAEAQBAEAQBAEAQBAEAQBAEAQBAEAQBAatZiUUTmNkkYx0hLYw5wBeRvDb7zu8QvMpHjklzK50q6Mus6akJJcS58Tjckk3JY87ze+x3jwVcq+hz9Voe096D3I1geN1NC8tYS2x68Twct+N2Ha09osVTxSgzkwu1GlnwvbyfL880WbgGm9PUCzyIZOLXnqn2ZNx7jYq6FsXzOzp9fXbs9n5/wBnN0h6QmMuylAkdu1jr6seyN7/AMB3qE70vhKNR7SjHard9fD7kBllnrJtpfNKdw32HYNzG+AVKUrGc+FV+qlnn5vkvzoib4DoCyMa2tc0226sG0bfvH+l+A71ojVGO7OvRoaqVxS3fV8jZxjTiOMaqka11tgda0TfYbszfgO9V2alLaJC7XpbV7+fh9yHhs9ZL6c0h8Gjt9FjfALMoztZlhXbe8vfz/P+ia4LoRFCNZVFryNuX/JZ7V/P99h2LXCiMN2dGrSwr3e7PjSHTcRgspWhzhszkHVt9lu934DvUZ6qPKJC7VY2gVjLhFZik586Z+5z3m0cYPAncwfZA9y8jme5irjddLP1Ly0dopYKaKKeXXSMblc+xGa269ySSBYZjvtfitSWEdiKaWGdJekggCAIAgCAIAgCAIAgCAIAgCAIAgCAIAgCAq/pU0WqqiVtQz9rExmURtBzx7SXODfTvs3bdg2bLqqyLZg1tNk1mHh4HH0V02qKazHnXRDZlces32H7x3G42cFUrXE5tOvtqfDLddHzJzJHQ4szYcsoG/Y2dnePSb4hXJxsR1oWUaqOOfk+a/OqIHpBoxPSHrN1kfCRgJHYHN3gqidDXI59/syS3q3XTxOho7oNNUWfLeGLf/qOHYPRHapwo/8AYv0/s2Md7d308CTVON0WGtMVOwPk4hp4/wCrLz7Np7ApTtjDZF92trp92O76LkiD4xj09W4axxIv1Y2A5b8LM3uPablZZSnY8HLlZdqZY5+S5fnmyRaPaCySWfUXiZvyD967vO5n4nuV0NMucjo0aFR3nv5eBJKjGKaibqoGtLh6LNwPOR/E+JXtuphXst2aZ3whsiL4lictSRnJNz1I2g2vyawbXHxK58rLLnj6GZudrOrhGhZfZ1R1W+rB659tw83uG3tC2U6TG8y6GmS3kdHF9Jaehj1cLA5zdgYywY0/bdw91yrpXwhsiVl8a1hFZO08qhXRTzSHVNfZ0TbiIRu6r+r6RANwTc3CjGxvcw16ubs97kXqDdaTrH6gCAIAgCAIAgCAIAgCAIAgCAIAgCAIAgNDHq76PTTTb9XE+S3MtaSB4heN4WTyTwmyr9Dek6VobHWAyt3a1oGsHtt3P7xY96pVjXM5cPaHC8T5EvxPR2kxJmuge1rz/mM3E8pWbNvfYqbjGaNU6qNVHi5+a5/nkyvcWwieikGsBYQepI0nKTza8bj2GxWWdUobnJu0VtL4o7rquaJJgfSA9gyVTda3g5oGs7MzTYO79nvU4XtfEX0e0pR2s38/E52kOmk9RdrTqYvqtPWcPtv/ANhYd6jO6UtkVXa2y58Mdl5c/wA9DU0f0Xnq7FjdXFxkcNn9Dd7l7ChveRdR7Ok97Nl08fsTqKnocKbdxzTEbzZ0zvZbuY3wHar3KFaOhKynTxxy8vF/nVkbxnS+aouAdVHyB2kfbf8A7Cw71itvlPZGGeqna8LZGXAdHZqizgNXH9dw2kfYZvPebDvSvRuW89jTVpnzkTGCnpqEbNshG0nbK/5R2bAtMrKqFj/6asxgsHGxbGZJQQDkZyB2n2nf7LnW6udmy2RTOxyItWwbFXFmeUSH45Tb1tqkY7Fh5Lt6O8QM+HUzySXBmrdfeTETHc9pyg+9b4PMTs0y4q0yRqRaEAQBAEAQBAEAQBAEAQBAEAQBAEAQBAaeK4lFTRmSd4ZHdrS43sC9waL8hcjbuHFeNpbs8ckllkO0h6PoKka6kLI3uGYBtjBJfbcW82/NuzsUJVp8jFqNFXcsrZkIY2poJrdeGQeDx+l7fFZZKUHk5Eqr9LLPLzXJ/nmTfCdN4Z26mtY1t9hda8TvaG9nftHaFdC9PaR0tP7RjLazbz8PsaWO6AX/AGlE4OadurLrix4sfyUp0xlui67RVXe9HZ+X9G3hmh9PRtE1dI1xG0A/u2nk1u97l6oQrWScKqdNHP1fP89DSx7T57upSt1bN2cgZyPst3MHfc9ypnqG9omG/wBoSltXt5+JGcKw2eskOra6Qk9d7icoPN8h3nxKrjVKe5XRpLLfeey6vxLBwzRemomiWpe17xuLvMaeUcfE+JWlQhUss6sK66Fn6+JhxLS9z+rAMjfrnzz3Dc38+5Y7tY3tDYqlqM7ROZESdpJJO8naSe0rmyeXlkUZnBeEsHOrWqyJCRE8bbsK21Mx3cif9CcxNFK0+hUPA7jHE78y5dCvkdDRPNRYSsNYQBAEAQBAEAQBAEAQBAEAQBAEAQBAEBDel1l8Lm7HQn48Y/3ULPhKdR8tlV6JaT1FH+6f1L7Y3bYz7vRPaLKjiceRw1qrKX7r26Fq4dpHR4kzVTsDXncx+4nnFJs2+B7FbGyMtmdSjW1Xrhez6PxI5pHoLLBd8F5o9+X/ADWj/wC4/FVz0/jEqv8AZ0XvXt5eBw8F0gnpSdU+w9JjgSy/az0T3W7VQpSr2MEbLtPLHLyfL89DBVVc1VKMxfNKdjQNpHY1o2NHgESnYz2Nd2plnn5+C/PImGA6AbNZWuDWgX1YNgB/qP5dgWmFMY7s6lOjrq3lu/obmKaaQwN1VExptsDrWib7IG1/4DtKhZqUtokbtcltDfz8CH1FdJO/PK8vdzO4djRuA7AsFk3J5Zi45TeZM3KZZ5F8TqQFVNl6Mzio5JHOrXK2DK5ERxx+wrdSYrmT3oOb/wCknPOoI8Iov/K6NXJnS0Xyyx1YawgCAIAgCAIAgCAIAgCAIAgCAIAgCAIDiabUJnoKqMC7jC8tHNzRmaP/AHNCjJZTIWLMGjzth79yzM+avid2n3KmRnRLsA0xnp7NcddH9Vx67R9l/wDsb+5ShfKPPdHS0+tsr2e6+v8Askk+G0OKDPG7VzelawkA+230h2i47VqUoWo60bKdRHHPyfM/JMSosMaY4GiSX0rG7r/6knDuFz2KM7ow2RC3VV1Lhju+iIZjWPT1R/au6t9kbdjBy2eke03WKy2U+Zy7b52v3uXTwOc1qqbIJG1A1VyZdFHSpwqZM0ROhEVSy5H256iMnNr5NiugVTkQvG5t66dKME3llwdEtFq8NiJFjI58p7nPIafe1rSt9fwnb08eGtExUy8IAgCAIAgCAIAgCAIAgCAIAgCAIAgCA/CEB5q0hws0dbNBazWvJj7Y3dZlufVIHeCszWHg4Wsq4ZM2qNypmjl8mdOMLOy+JkDSDcEgjcQbEe9R4sFy8jGI15k9wfQYmSSRkaxQbJpG1CxQbLIo34QqZMvRshyrJ5PiSREiDkcXE6iwWuqBmsmROSF9RMyGPa+R7WN7C42uewbz2BdKEdsFVMHOaR6Sw+kbDFHEzY2NjWN9lrQ0fgFtWx9AlhYNhD0IAgCAIAgCAIAgCAIAgCAIAgCAIAgCAICtemXRsyxNrIxd8Iyygb3Q3vm/oJJ7nOPBV2LxMmrq445XgVjh8yzSR85bHDO7TOWaaPYM3WBUs0xPrVKGS1IapecRJRMjY142TSM8bFBsmkbLVWyeT8fIiiRcjSqaqwV8KzPOwjOLVu9bqq8GZttku6GtHS+R1dIOq28cF+LjskeO4XaD2v5LbXHxOvoqeFcTLeVx0AgCAIAgCAIAgCAIAgCAIAgCAIAgCAIAgCA+XtBBBFwdhB3EHmEBQ2nuiTsOm1kYJpZHdQ+qcf8ALceXI8Rs3jbnnDBx9bpce8uRzqKrus84nIw4s7NNMCss4miEjejKoZoizMGqvJcj6DV5k9wfS8PcmOSeyko5Iykc+prVohWZp2HErq9a4VlDlkaKaOSYlUZG3bE0gzSfVb9VvAvPDlv4LTCOdjdpdM5vL5HoOhpGQxsjjaGsY0Na0bgBuWlbHaSwsIzoehAEAQBAEAQBAEAQBAEAQBAEAQBAEAQBAEAQGCuo2TRujlaHseMrmkXBCNZPGs7MpXTHo/moiZacOmp95A2ywj7Q9Jo+sPfuuaJwwcrU6HxiRmjxPtVEoZOW4SiztU2JA8VmnUWRmbra8Kh1F6mfX0/tXnZE+M+H1/avVUeOZz6nEO1XwqKJTORVYh2rTGGCvhcjsaJaF1GIuDzeKnvtlI2vHKFp84/a3DttZXRg2b9Pom93yLywXCIqSJsMDAxjfEni5x3lx5q9JLZHXjFRWEby9JBAEAQBAEAQBAEAQBAEAQBAEAQBAEAQBAEAQBAEAQEO0m6OaSrJe0GCU7S+O1nHm+PzXd4sTzUJQTKLNPCzmV5inRriEBJiDKhvAscGvt2seR4AlVOtnPs9nv8A8SPVFPVRbJaedlvrRPA9xtYqtw8jM9NYvA0zi1jYnby4qPAiPZz6G3BHUS/u4Jn+xG935BeqvyJqix+B3cN6O8RnPWjbA360rhe3Yxt3X7DZWKtl8NBN8ye6OdF1LTkPnJqZBt64tED2Rbb/ANRPuVqrS5m+vSwh5k7aLbBuVhpP1AEAQBAEAQBAEAQBAEAQBAEAQBAEAQBAEAQBAEAQBAEAQBAEAQBAEAQBAEAQBAEAQBAEAQBAEAQBAEAQBAEAQBAEAQBAEAQBAEAQBAEAQBAEAQBAEAQBAEAQBAEAQBAEAQBAEAQBAEAQBAEAQBAEAQBAEAQBAEAQBAEAQBAEAQBAEAQBAEAQBAEAQBAEAQBAaeLYnFTROlmcGMbx4k8ABvJPJeN4ITnGC4pENpNPaiqe5tFQuka3e58gaBf63og9mYqPE3yRkjq5WP8AThkyYnpXiFK3WT0DTGPOcya4bfnYEjvIt2pxNc0ez1FtazKG3qSXR7GxWUzZ42FubMA1xG9pI3i+y43/AIKSeUaKrVZDiRC8Q6UXwSvikogHscWuAqLi45HVbQo8Zis9oOEnFx5ef2OnT6X1r42yswt7mOaHNInbdzSLghuTMbjsTifQtWotceJV/U16DpSgc/JPFJAb2cT1msI2EO3OFj9lFNEY6+DeJJonccgc0OaQ4EAtIOwgi4IPJTNyeVlFeYr0myU0r4ZaMB7DZ1qi42gEEHVbrEH3qHGc+zXuuTi4/X7HRodLq2aNskeGOcxwu0/SWC45gFgKcT6FsdRbJZVf1NPF+kKopba/Dnx33EzDKTyDhGRfsRza5ohZrJ1/FD6/YmtdUyNhL4oxI8AODC/KHbrjPlO21+G3sUmbZNqOUiu4+lwuIAo7kkAATbSTuAGqUOM5q9pNvHB9fsdqt0xrIWGSXC3tYNrnCdrso4khrDYd694n0NEtTbFZlXt6mfRzpCpqp4jIdFI7Y0PtlceTXg2v2G1+C9Ukz2nWV2PHJkqqnuDHGNoe8C7Wl2UOPAF1jbvsVI1PONitZulotcWuo7FpLXDX7iDYj91zVfGcx+0Wnhw+v2O3JpZXNZnOFSZbX2TtLrewGZvwXvE+hoeouSz2f1MOD9J9LM8Mka+AnYHOsY79rhtHeRbtRTRGvX1yeHsTpTNxiqXODHFjQ94BLWl2UOPAF1jbvsUPHnGxW03SyWOc11HZzSWuGv3EGxH7rmFDjOZL2jh4cPr9iw8JrhPBFMBYSMa+172zNBtfs3e5STydKEuKKl1NmQmxygE2NgTYE8ATY277L0kyusT6Tn08r4ZKIB7DZwFRcbgRY6rcQQfeocZzbNe65OLh9fsSbQ3SpmIRucG6t7HWfHmzEA+a4OsLg7eG8FSTyatPqFdHKO/ITY5QCbGwJsCeAJsbd9l6aGQmm02qH1bqQULRM2+a9T1QAAc2bVbrEeIUOJ5wYo6qbs7Pg39fsSLSbFZKWB0zIRMGbXjWZCGcXDqm9uSk3g0XWOuLklkh2F9J0lRKyGKjBe82beosNxJJOq2AAE+5R4zHXr3ZJRUfr9ixgpnRIJivSPq6p1NBTGocHZAWyWzP9INbkO43F78CoOe5hs1uLOCMc/uTSgkkcwGVjY3nexr84b2Z8oue4e8qZsi217ywbCEiqemqodnp479XK99uBdcNue4fmVXPmcr2lJ+6jtdEFXEaMxtI1jZHOkHpHNbK63EWAF/sr2HIv9nyj2WFzJxUQNka5jwC1wLXA7iCLEH3FTNrSawzmaLYJ9Cp2wB+sDS4h2Wx6zi6xFzzXkVhYK6auzhwlJadfzCp+8P5BVPmcPWfOkXdon/A0n/Lw/2mq2PJHco+XH0X8FP9KEbRiMuW20Rl1vrFg/G1j71XLmcfXpK54LR6OM3/AA2nz3vlda/1dY/J7suVTjyOrpM9jHJVHSR/MqnvZ/ZjVb5s5Gt+e/2/guDQf+X0v3TfyVseSOzp/lR9DPpPgba2ndA8luYghwAJaWkG4HdcdxKNZWD26pWR4WdHLZtuQt+C9LPA824F/EQfexfraqF4HzdXzF6npVwvsKvPpTzXi8QiqJms2BksjWEcA2RwbY+4Kg+asXDY8dT0dRSF0bHO3lrSe8gEq8+kjujzhjf7+f72T9blQ/E+bt+Y/U9JxeaO4fkrz6U896axtbX1IbbLrXbt1ztd/wBRKpfM+d1SSulgvTRnN9Dps98+pizX331bb37VauR3qs9nHPRH1pDigpaaWc+g0kDm47GD3uIHvRvCFs1CDl0KPx7AHw0tLUuuTUB7pCeZOaM97mG/uKqxsjiXUuNcZvx5/wDRYvRBiuspHQk9aF2z2H3c3/qzj3BTg9joez7OKvh6E8UzeU1jeBmtxasiabPDM8fIvayKwd2G5F+F7qprMmce2ntdROPl/RHNHcYlw+qD7EFpLJozsLm3s9h5EEe4gLxPBlptlRZn/Z6Aw+tZPGyWN2ZjwHNPYefI8LcCrj6CMlJKSIBhX+Iqn7v/ALUCrXxv86GGH+ZL0/olmmv8BVfcv/SVKXJmrUfKl6FO9HH8ypvaf/akUI80cbRfOiWdp9pG6Fraamu6qn6rA3zmNOwv7DvA7ieClKWNjqam5xXBD4mZdBtDmULMzrPqHDrv4NH1I+Q5nefAD2McHum0ypXmSpSNQQEW0+0U+nxNyENmjuYyfNcDbMx3K9ht4W7Soyjky6rT9tHzRTFdhtTRyDWMkheD1XC42/YkabH3FVvY4sq7KnumiSYH0lVcJAltOzjm2SAdjxv/AKge9eqTRpq19kfi3RbmBYxFVwtmiN2u2EHzmuG9rhwI/wD0bCrE8nXqsjZHiiUXp1/MKn7w/kFW+ZwtZ86RYmDMxf6HBqXUWTUx6u+t1uTVty5rjLmtbsuvVxY2OnX/AMjs1w8PJdSADLHWP/4pHO9+bNIGuaLk8SLdZtt2Vw2buSj47nO2jb+unkvXC6mKSGN8BaYi0ZMosMo2AAcLWtbhayuR3YSjKKceRRvSR/MqnvZ/ZjVL5s4Wu+e/2/gnOjEeK/RINS6iEWrbq8+tz5bbM1ha6kuLGx0KVqOzWOHGPMkOjTMQEkv010RblbqtVbKDd2bgHX83epLPiaKu1y+0x+xIJNx7ipFz5HmjCpMssTrF2V7HWG1zrOBs0cSbKhHzUHiafmWxjnSSYWWFHURyOBya9uRuzjbe61xsHiFZx+R17ddwL4XnzIpoJoe6vfr5XtMQkOsF7ySP2OLSPRBvtPI7OYjGOTJpdM7X2kntkuwK07R5pxr9/P8AeyfrcqGfNXfMl6lv1UeN6s5HUV7bNXnz7uGcZb96s947MlqsbcJXOASU0NUf+IxTOe1/WuQWh97kyx2zP27dhN+RUFjO5zanXGz9ZPJfUErXtDmkOa4BzSDcEEXBB4iyuO6mmsor/pKnNRPS4ewm8jw+W28NuQPACR1vstUJ77GDWPjlGpeJ3NP8IE2HyMaBeJokjAG7VjcB7GZvvXslsX6qtTqaXh/0Vj0Y4rqK5gJs2YGJ3K52sPfmAH9RUIvc5ehs4Lcddi9Vad0rfBv8Q1P3Z/RAq18Zz6/8uXp/Ri6V9Fbg1kQ2gWnAG8bhJ3jYD2WPApJeJDX6fK7SP7nF6MNK/o0v0eV37GQ9UndHIfya7ceRseaReCnQ6ngfBLkyQYV/iKp+7/7UCL43+dDTD/Ml6f0SzTX+AqvuX/pKlLkzVqPlS9CmNA3uFdCWNDnjWFjSbBzhDJYF3C5sLqtczi6TParHn/BmwTSmWCvNVOMznEtnBHWDSQCGg+aW5RYcm2RPDySq1EoXccvHmXxTTtkY17CHNcA5pG4gi4IVx3U01lGRD0IDWnr42SMjc9rXyX1bSdr8ou7KONgvMrkRckmkzNNE17S1zQ5p2EEAg94O9enrSezKj6VNFoaYRzwNDGvdq3sHm5spc1zR6OxrrgbN3aq5LByddp4wSnHY6PQnI7LVN9EGJw5ZiJA78Gt/BewLPZreJL0ITp1/MKn7w/kFF8zDrPnSLu0T/gaT/l4f7TVZHkjuUfLj6L+CuOmiNoqIHDzjE4HuD+r+pyhPmc32klxRZ3+hqVxo5AfNbMQ3suxhIHvN/evYcjR7Ob7L9yA9JH8yqe9n9mNQfNnP1vz3+38FwaD/AMvpfum/krY8js6f5UfQ7E8zWNLnuDWtBLnOIDWgbySdgC95FraSyz8bK17MzCHNc3M1wILXAi4II2EEcUGcrKPN2BfxEH3sX62qheB83V8xepcnSphGvojIB14DrBzybpB3W639Ctmtjs62rjqz4rcgnRXjv0eq1TjaOezOwSDzD77lv9Q5KEXhmDQXcE+F8n/JdqtO2eacb/fz/eyfrcqH4nzVvzH6npOHzR3D8lefSlKdLUbRiBI3uijc72us3b/S1qqlzOJ7QS7X9if9GVQf+GRueeq0yWJ4Ma93HkNvgpw5HQ0b/QTZEtF8MZi9ZV1FQHGIWDACWnabMFxyYzaOblFLieTJTWtTZKcuRLPJrQerf/8AK/8A8qXAjX/wqehUOPULqSrljBIMUl4zxtsdGe/KWlVtYOPbB1WtLwZ6AwLERU08Uw/zGBxHI26zfc649ytTyj6CufHFSXiQXBv8Q1P3Z/RAoL4zFX/ly9P6LGewEEEAg7CDuIO8EKw6BRGn+i5oZ+qDqJLmI/V5xk8xw5i3IqqSwcHV6fsp5XJnT6Lqp8uJZ5HFzjA4EneQ0RtFzxNmjakfiLdDJyuy+hZemv8AAVX3L/0lTlyZ09R8qXoU70cfzKm9p/8AakUI80cbRfOiSTpZ0YyO+mRDquIE4Hov3Nf3Hce23Mr2S8TTr9Pj9SP7nz0WaWatwpJndRx/YOPoPJ8w9jju7e/Yi8bDQ6nH6cv2LbVh1ggID0mQVImo56aJ8hgL3HK0usSY7AtG0ghrhsUJZymYdYrOKM4LODbp+kSHL+1gqYn22tMRO3sPEd4CcaJx1ccbpr9iMaVVdVi7o46ellZCw5s0jcoc4i2Zzj1QACdgJO09y8bcuRlvdmpajCLx5k70Q0fbh9NkvmebvlcAes625o32AAAHH3qaWEbtPSqYYKi0mw6onq55WUtTke8ubeCQEjcDbLsVT33ORqK7J2OSi/8ARPsC0tkhpoYnYfXF8cbI+rCcpyNDb3NiL25Kal4YOhVqHGCThLZdCMYvgmI4pU611OYW2DG6w5RGwEnbfrONyTsbxUWm2ZbKbtRPiawvMs/RjBG0VOyFpzWuXutte87XG3DkByAViWEdOmpVQUUU/pjRT1NbNNFTVJY8tykwSgkNY1t7Ftx5qqe7ycfVVzna5Ri/9Ey0Y0rlp6aKGXD60mNoZdkLiHAbjttY2UlLCxhm6nUSjBRlCW3ka+mGk9RVU7oIKGsZnsHufC6+UEEhoAO+1t+66OWVyI6i+c4OMYPfyJdhU/0fDoC9khLKeJpY1jnSZtW1uXVgXvfZ2cbKSeIo1wfDUs9EUph2DVUcsbzS1JDHscbQyXIa4E26vYq0mcSFVkZqXC+fQ9AxPbNHfKcr27WvaWusRYhzHAEdxVvM+g2kigsT0XqoZpGMgncGPIY9sbyHAHquDgLbrHYqsHz89NZCbUUy59HMZfJRiWeOVkjG2laYn53OaPOYy13B2w7BxI4KxPbLO3VY5V5kmn6FKYhg1VJJI8UtSA973C8MlwHOJF+r2qvBxJ1WSm5cL59C1Y9N5Mgth1cXho2ak5L2+tvt25VPi8jq/wDKePgln0IXJopiGI1Lppo9QHkEufsDGgABrY75iQ0chc7yLqOGzFLTXXz4pLBLdNIX0uHMo6SKWTONWSxjnER75HOLRYF5Nu3M7kpS2WDXqE66VXWn0Nvoswx0FF12OY+SR73Nc0tcLWYLg7RsZf3r2C2J6Ktwq35kwUjWVV0tYDI+oimhikkzsLX5GOdYsOwuyg2uH2/pVc1ucrX0ylJSisnU6K6maKGWCeGZgjvLGXRSC7T57W9XaQdthtOY8l7At0LnGDjNPbyObhdW9uMS1TqaqEMgLA76PLcdVgDi3LexLO/aFFP3skISa1Dm4vD8i01adM5ukODR1kD4ZNx2tdxY8ea4do/EXHFeNZRXbUrIuLK16OMEnpsSc2WN7cscjc2V2rcbtsWvtYgjaFXH4jm6OmddzUkTzTuYiimY2OSR8jHRsbGxzzdw3nKOqO0qcuRv1D/TaSzkqjQ+hnpqyGaSmqQxjjmIglJALHNvbLt85VrZ5OTpq5wtUpRePQu+tpWTRujeLse0tcOwj8CrjtyipJp+JQOJ6K1UUr4xBM8NcQHtieWvHBwIFtosVThnAs01kZNJP/RbGgGNzyx6mqhmZKwbHvje1srd1y4i2ccee/nayLfJnX0ts5RxNNNeXMlykaj5c8DeQEGT81rfrDxCHmUNa3mPEIMoa1vMeIQZQ1reY8QgyhrW8x4hBlDWt5jxCDKGtbzHiEGUNa3mPEIMoa1vMeIQZQ1reY8QgyhrW8x4hBlDWt5jxCDKGtbzHiEGUNa3mPEIMoa1vMeIQZQ1reY8QgyhrW8x4hBlDWt5jxCDKGtbzHiEGUNa3mPEIMoa1vMeIQZQ1reY8QgyhrW8x4hBlDWt5jxCDKGtbzHiEGUNa3mPEIMoa1vMeIQZQ1reY8QgyhrW8x4hBlDWt5jxCDKGtbzHiEGUfokB3EH3oMn0h6RrS7Q+LEDGZHvZqw4DLl25st73B+qFGUFIz36eN2OJ8jgeSSm9dN8P5VHs0Ud319WPJJTeum+H8qdmh3fX1Y8klN66b4fyp2aHd9fVjySU3rpvh/KnZod319WPJJTeum+H8qdmh3fX1Y8klN66b4fyp2aHd9fVjySU3rpvh/KnZod319WPJJTeum+H8qdmh3fX1Y8klN66b4fyp2aHd9fVjySU3rpvh/KnZod319WPJJTeum+H8qdmh3fX1Y8klN66b4fyp2aHd9fVjySU3rpvh/KnZod319WPJJTeum+H8qdmh3fX1Y8klN66b4fyp2aHd9fVjySU3rpvh/KnZod319WPJJTeum+H8qdmh3fX1Y8klN66b4fyp2aHd9fVjySU3rpvh/KnZod319WPJJTeum+H8qdmh3fX1Y8klN66b4fyp2aHd9fVjySU3rpvh/KnZod319WPJJTeum+H8qdmh3fX1Y8klN66b4fyp2aHd9fVjySU3rpvh/KnZod319WPJJTeum+H8qdmh3fX1Y8klN66b4fyp2aHd9fVjySU3rpvh/KnZod319WPJJTeum+H8qdmh3fX1Y8klN66b4fyp2aHd9fVjySU3rpvh/KnZod319WdTRrQCGinE7JJHODXNs7JazhbgAV6oJPJbTpI1S4k2TBTNR//2Q=="/>
          <p:cNvSpPr>
            <a:spLocks noChangeAspect="1" noChangeArrowheads="1"/>
          </p:cNvSpPr>
          <p:nvPr/>
        </p:nvSpPr>
        <p:spPr bwMode="auto">
          <a:xfrm>
            <a:off x="1346807" y="-1421396"/>
            <a:ext cx="4128667" cy="296885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0512" tIns="30256" rIns="60512" bIns="30256" numCol="1" anchor="t" anchorCtr="0" compatLnSpc="1">
            <a:prstTxWarp prst="textNoShape">
              <a:avLst/>
            </a:prstTxWarp>
          </a:bodyPr>
          <a:lstStyle/>
          <a:p>
            <a:endParaRPr lang="en-US"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 name="Title 1"/>
          <p:cNvSpPr>
            <a:spLocks noGrp="1"/>
          </p:cNvSpPr>
          <p:nvPr>
            <p:ph type="title"/>
          </p:nvPr>
        </p:nvSpPr>
        <p:spPr>
          <a:xfrm>
            <a:off x="100552" y="47779"/>
            <a:ext cx="8556560" cy="660400"/>
          </a:xfrm>
          <a:noFill/>
          <a:ln>
            <a:noFill/>
          </a:ln>
        </p:spPr>
        <p:txBody>
          <a:bodyPr vert="horz" wrap="square" lIns="91440" tIns="45720" rIns="91440" bIns="45720" numCol="1" anchor="ctr" anchorCtr="0" compatLnSpc="1">
            <a:prstTxWarp prst="textNoShape">
              <a:avLst/>
            </a:prstTxWarp>
          </a:bodyPr>
          <a:lstStyle/>
          <a:p>
            <a:r>
              <a:rPr lang="en-US" dirty="0">
                <a:latin typeface="Helvetica Neue" panose="02000503000000020004" pitchFamily="2" charset="0"/>
                <a:ea typeface="Helvetica Neue" panose="02000503000000020004" pitchFamily="2" charset="0"/>
                <a:cs typeface="Helvetica Neue" panose="02000503000000020004" pitchFamily="2" charset="0"/>
              </a:rPr>
              <a:t>Accelerate API Developer Productivity </a:t>
            </a:r>
          </a:p>
        </p:txBody>
      </p:sp>
      <p:sp>
        <p:nvSpPr>
          <p:cNvPr id="5" name="Rounded Rectangle 4"/>
          <p:cNvSpPr/>
          <p:nvPr/>
        </p:nvSpPr>
        <p:spPr>
          <a:xfrm>
            <a:off x="100552" y="708179"/>
            <a:ext cx="4779711" cy="4152043"/>
          </a:xfrm>
          <a:prstGeom prst="roundRect">
            <a:avLst>
              <a:gd name="adj" fmla="val 3408"/>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80975" indent="-180975" defTabSz="457200" eaLnBrk="0" fontAlgn="base" hangingPunct="0">
              <a:spcBef>
                <a:spcPts val="600"/>
              </a:spcBef>
              <a:buClr>
                <a:srgbClr val="2776C3"/>
              </a:buClr>
              <a:buSzPct val="100000"/>
              <a:buFont typeface="Arial" charset="0"/>
              <a:buChar char="•"/>
            </a:pPr>
            <a:r>
              <a:rPr lang="en-US" sz="16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Enforce corporate standards </a:t>
            </a:r>
            <a:r>
              <a:rPr lang="en-US" sz="16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through templates for API and API Product definitions</a:t>
            </a:r>
          </a:p>
          <a:p>
            <a:pPr marL="180975" indent="-180975" defTabSz="457200" eaLnBrk="0" fontAlgn="base" hangingPunct="0">
              <a:spcBef>
                <a:spcPts val="600"/>
              </a:spcBef>
              <a:buClr>
                <a:srgbClr val="2776C3"/>
              </a:buClr>
              <a:buSzPct val="100000"/>
              <a:buFont typeface="Arial" charset="0"/>
              <a:buChar char="•"/>
            </a:pPr>
            <a:endParaRPr lang="en-US" sz="16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a:p>
            <a:pPr marL="180975" indent="-180975" defTabSz="457200" eaLnBrk="0" fontAlgn="base" hangingPunct="0">
              <a:spcBef>
                <a:spcPts val="600"/>
              </a:spcBef>
              <a:buClr>
                <a:srgbClr val="2776C3"/>
              </a:buClr>
              <a:buSzPct val="100000"/>
              <a:buFont typeface="Arial" charset="0"/>
              <a:buChar char="•"/>
            </a:pPr>
            <a:r>
              <a:rPr lang="en-US" sz="16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Simplify API categorization &amp; search </a:t>
            </a:r>
            <a:r>
              <a:rPr lang="en-US" sz="16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through customer defined metadata  </a:t>
            </a:r>
          </a:p>
          <a:p>
            <a:pPr marL="180975" indent="-180975" defTabSz="457200" eaLnBrk="0" fontAlgn="base" hangingPunct="0">
              <a:spcBef>
                <a:spcPts val="600"/>
              </a:spcBef>
              <a:buClr>
                <a:srgbClr val="2776C3"/>
              </a:buClr>
              <a:buSzPct val="100000"/>
              <a:buFont typeface="Arial" charset="0"/>
              <a:buChar char="•"/>
            </a:pPr>
            <a:endParaRPr lang="en-US" sz="16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a:p>
            <a:pPr marL="180975" indent="-180975" defTabSz="457200" eaLnBrk="0" fontAlgn="base" hangingPunct="0">
              <a:spcBef>
                <a:spcPts val="600"/>
              </a:spcBef>
              <a:buClr>
                <a:srgbClr val="2776C3"/>
              </a:buClr>
              <a:buSzPct val="100000"/>
              <a:buFont typeface="Arial" charset="0"/>
              <a:buChar char="•"/>
            </a:pPr>
            <a:r>
              <a:rPr lang="en-US" sz="16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API Gateway behavior control </a:t>
            </a:r>
            <a:r>
              <a:rPr lang="en-US" sz="16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based on the additional metadata</a:t>
            </a:r>
          </a:p>
          <a:p>
            <a:pPr marL="180975" indent="-180975" defTabSz="457200" eaLnBrk="0" fontAlgn="base" hangingPunct="0">
              <a:spcBef>
                <a:spcPts val="600"/>
              </a:spcBef>
              <a:buClr>
                <a:srgbClr val="2776C3"/>
              </a:buClr>
              <a:buSzPct val="100000"/>
              <a:buFont typeface="Arial" charset="0"/>
              <a:buChar char="•"/>
            </a:pPr>
            <a:endParaRPr lang="en-US" sz="16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a:p>
            <a:pPr marL="180975" indent="-180975" defTabSz="457200" eaLnBrk="0" fontAlgn="base" hangingPunct="0">
              <a:spcBef>
                <a:spcPts val="600"/>
              </a:spcBef>
              <a:buClr>
                <a:srgbClr val="2776C3"/>
              </a:buClr>
              <a:buSzPct val="100000"/>
              <a:buFont typeface="Arial" charset="0"/>
              <a:buChar char="•"/>
            </a:pPr>
            <a:r>
              <a:rPr lang="en-US" sz="16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Integrated Loopback Experience </a:t>
            </a:r>
            <a:r>
              <a:rPr lang="en-US" sz="16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for Interaction tier</a:t>
            </a:r>
          </a:p>
          <a:p>
            <a:pPr marL="180975" indent="-180975" defTabSz="457200" eaLnBrk="0" fontAlgn="base" hangingPunct="0">
              <a:spcBef>
                <a:spcPts val="600"/>
              </a:spcBef>
              <a:buClr>
                <a:srgbClr val="2776C3"/>
              </a:buClr>
              <a:buSzPct val="100000"/>
              <a:buFont typeface="Arial" charset="0"/>
              <a:buChar char="•"/>
            </a:pPr>
            <a:endParaRPr lang="en-US" sz="16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a:p>
            <a:pPr marL="180975" indent="-180975" defTabSz="457200" eaLnBrk="0" fontAlgn="base" hangingPunct="0">
              <a:spcBef>
                <a:spcPts val="600"/>
              </a:spcBef>
              <a:buClr>
                <a:srgbClr val="2776C3"/>
              </a:buClr>
              <a:buSzPct val="100000"/>
              <a:buFont typeface="Arial" charset="0"/>
              <a:buChar char="•"/>
            </a:pPr>
            <a:r>
              <a:rPr lang="en-US" sz="16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Integrated with API Connect Toolkit </a:t>
            </a:r>
            <a:r>
              <a:rPr lang="en-US" sz="16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for simpler user experience to create APIs</a:t>
            </a:r>
          </a:p>
          <a:p>
            <a:pPr defTabSz="457200" eaLnBrk="0" fontAlgn="base" hangingPunct="0">
              <a:spcBef>
                <a:spcPts val="600"/>
              </a:spcBef>
              <a:buClr>
                <a:srgbClr val="2776C3"/>
              </a:buClr>
              <a:buSzPct val="100000"/>
            </a:pPr>
            <a:endParaRPr lang="en-US" sz="16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p:txBody>
      </p:sp>
      <p:pic>
        <p:nvPicPr>
          <p:cNvPr id="11" name="Picture 10"/>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19733" y="576664"/>
            <a:ext cx="2393031" cy="2809516"/>
          </a:xfrm>
          <a:prstGeom prst="rect">
            <a:avLst/>
          </a:prstGeom>
        </p:spPr>
      </p:pic>
      <p:pic>
        <p:nvPicPr>
          <p:cNvPr id="12" name="Picture 11"/>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688236" y="1556672"/>
            <a:ext cx="2247136" cy="2549942"/>
          </a:xfrm>
          <a:prstGeom prst="rect">
            <a:avLst/>
          </a:prstGeom>
          <a:ln>
            <a:noFill/>
          </a:ln>
          <a:effectLst>
            <a:outerShdw blurRad="292100" dist="139700" dir="2700000" algn="tl" rotWithShape="0">
              <a:srgbClr val="333333">
                <a:alpha val="65000"/>
              </a:srgbClr>
            </a:outerShdw>
          </a:effectLst>
        </p:spPr>
      </p:pic>
      <p:sp>
        <p:nvSpPr>
          <p:cNvPr id="13" name="Rectangle 12"/>
          <p:cNvSpPr/>
          <p:nvPr/>
        </p:nvSpPr>
        <p:spPr>
          <a:xfrm>
            <a:off x="5108494" y="4153173"/>
            <a:ext cx="1531088" cy="361507"/>
          </a:xfrm>
          <a:prstGeom prst="rect">
            <a:avLst/>
          </a:prstGeom>
          <a:solidFill>
            <a:srgbClr val="2875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eaLnBrk="0" fontAlgn="base" hangingPunct="0">
              <a:spcBef>
                <a:spcPct val="0"/>
              </a:spcBef>
              <a:spcAft>
                <a:spcPct val="0"/>
              </a:spcAft>
            </a:pPr>
            <a:r>
              <a:rPr lang="en-US" sz="1800" dirty="0">
                <a:solidFill>
                  <a:prstClr val="white"/>
                </a:solidFill>
                <a:latin typeface="Helvetica Neue" panose="02000503000000020004" pitchFamily="2" charset="0"/>
                <a:ea typeface="Helvetica Neue" panose="02000503000000020004" pitchFamily="2" charset="0"/>
                <a:cs typeface="Helvetica Neue" panose="02000503000000020004" pitchFamily="2" charset="0"/>
              </a:rPr>
              <a:t>LoopBack</a:t>
            </a:r>
          </a:p>
        </p:txBody>
      </p:sp>
      <p:pic>
        <p:nvPicPr>
          <p:cNvPr id="14" name="Picture 13"/>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345174" y="3016638"/>
            <a:ext cx="1057727" cy="1057727"/>
          </a:xfrm>
          <a:prstGeom prst="rect">
            <a:avLst/>
          </a:prstGeom>
        </p:spPr>
      </p:pic>
      <p:sp>
        <p:nvSpPr>
          <p:cNvPr id="3" name="Footer Placeholder 2">
            <a:extLst>
              <a:ext uri="{FF2B5EF4-FFF2-40B4-BE49-F238E27FC236}">
                <a16:creationId xmlns:a16="http://schemas.microsoft.com/office/drawing/2014/main" id="{56D583C9-253D-7244-B1F4-18D4FF3C05BA}"/>
              </a:ext>
            </a:extLst>
          </p:cNvPr>
          <p:cNvSpPr>
            <a:spLocks noGrp="1"/>
          </p:cNvSpPr>
          <p:nvPr>
            <p:ph type="ftr" sz="quarter" idx="3"/>
          </p:nvPr>
        </p:nvSpPr>
        <p:spPr/>
        <p:txBody>
          <a:bodyPr/>
          <a:lstStyle/>
          <a:p>
            <a:r>
              <a:rPr lang="en-US">
                <a:latin typeface="Helvetica Neue" panose="02000503000000020004" pitchFamily="2" charset="0"/>
                <a:ea typeface="Helvetica Neue" panose="02000503000000020004" pitchFamily="2" charset="0"/>
                <a:cs typeface="Helvetica Neue" panose="02000503000000020004" pitchFamily="2" charset="0"/>
              </a:rPr>
              <a:t>IBM Private Cloud Boot-camp / June 2018 / © 2018 IBM Corporation</a:t>
            </a:r>
            <a:endParaRPr lang="en-US"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7" name="Slide Number Placeholder 6">
            <a:extLst>
              <a:ext uri="{FF2B5EF4-FFF2-40B4-BE49-F238E27FC236}">
                <a16:creationId xmlns:a16="http://schemas.microsoft.com/office/drawing/2014/main" id="{D177E436-36CC-D847-8CE9-DAE52D6126CF}"/>
              </a:ext>
            </a:extLst>
          </p:cNvPr>
          <p:cNvSpPr>
            <a:spLocks noGrp="1"/>
          </p:cNvSpPr>
          <p:nvPr>
            <p:ph type="sldNum" sz="quarter" idx="4"/>
          </p:nvPr>
        </p:nvSpPr>
        <p:spPr/>
        <p:txBody>
          <a:bodyPr/>
          <a:lstStyle/>
          <a:p>
            <a:fld id="{3FD999D4-B456-9943-89B7-30D56181CE18}" type="slidenum">
              <a:rPr lang="en-US" smtClean="0"/>
              <a:pPr/>
              <a:t>11</a:t>
            </a:fld>
            <a:endParaRPr lang="en-US" dirty="0"/>
          </a:p>
        </p:txBody>
      </p:sp>
    </p:spTree>
    <p:extLst>
      <p:ext uri="{BB962C8B-B14F-4D97-AF65-F5344CB8AC3E}">
        <p14:creationId xmlns:p14="http://schemas.microsoft.com/office/powerpoint/2010/main" val="40664762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125B664F-757A-AC43-A703-393A5D68CED7}"/>
              </a:ext>
            </a:extLst>
          </p:cNvPr>
          <p:cNvSpPr>
            <a:spLocks noGrp="1"/>
          </p:cNvSpPr>
          <p:nvPr>
            <p:ph type="ftr" sz="quarter" idx="3"/>
          </p:nvPr>
        </p:nvSpPr>
        <p:spPr/>
        <p:txBody>
          <a:bodyPr/>
          <a:lstStyle/>
          <a:p>
            <a:r>
              <a:rPr lang="en-US" dirty="0">
                <a:latin typeface="Helvetica Neue" panose="02000503000000020004" pitchFamily="2" charset="0"/>
                <a:ea typeface="Helvetica Neue" panose="02000503000000020004" pitchFamily="2" charset="0"/>
                <a:cs typeface="Helvetica Neue" panose="02000503000000020004" pitchFamily="2" charset="0"/>
              </a:rPr>
              <a:t>IBM Private Cloud Boot-camp / June 2018 / © 2018 IBM Corporation</a:t>
            </a:r>
          </a:p>
        </p:txBody>
      </p:sp>
      <p:sp>
        <p:nvSpPr>
          <p:cNvPr id="7" name="Title 1">
            <a:extLst>
              <a:ext uri="{FF2B5EF4-FFF2-40B4-BE49-F238E27FC236}">
                <a16:creationId xmlns:a16="http://schemas.microsoft.com/office/drawing/2014/main" id="{184C1BC3-06FA-4E41-AA89-C5B45574F978}"/>
              </a:ext>
            </a:extLst>
          </p:cNvPr>
          <p:cNvSpPr>
            <a:spLocks noGrp="1"/>
          </p:cNvSpPr>
          <p:nvPr>
            <p:ph type="title"/>
          </p:nvPr>
        </p:nvSpPr>
        <p:spPr>
          <a:xfrm>
            <a:off x="228600" y="201167"/>
            <a:ext cx="8915400" cy="481188"/>
          </a:xfrm>
        </p:spPr>
        <p:txBody>
          <a:bodyPr/>
          <a:lstStyle/>
          <a:p>
            <a:r>
              <a:rPr lang="en-US" dirty="0">
                <a:latin typeface="Helvetica Neue" panose="02000503000000020004" pitchFamily="2" charset="0"/>
                <a:ea typeface="Helvetica Neue" panose="02000503000000020004" pitchFamily="2" charset="0"/>
                <a:cs typeface="Helvetica Neue" panose="02000503000000020004" pitchFamily="2" charset="0"/>
              </a:rPr>
              <a:t>And Deploy your API strategy ANYWHERE</a:t>
            </a:r>
            <a:r>
              <a:rPr lang="mr-IN" dirty="0">
                <a:latin typeface="Helvetica Neue" panose="02000503000000020004" pitchFamily="2" charset="0"/>
                <a:ea typeface="Helvetica Neue" panose="02000503000000020004" pitchFamily="2" charset="0"/>
                <a:cs typeface="Helvetica Neue" panose="02000503000000020004" pitchFamily="2" charset="0"/>
              </a:rPr>
              <a:t>…</a:t>
            </a:r>
            <a:endParaRPr lang="en-CA" dirty="0">
              <a:latin typeface="Helvetica Neue" panose="02000503000000020004" pitchFamily="2" charset="0"/>
              <a:ea typeface="Helvetica Neue" panose="02000503000000020004" pitchFamily="2" charset="0"/>
              <a:cs typeface="Helvetica Neue" panose="02000503000000020004" pitchFamily="2" charset="0"/>
            </a:endParaRPr>
          </a:p>
        </p:txBody>
      </p:sp>
      <p:pic>
        <p:nvPicPr>
          <p:cNvPr id="8" name="Picture 7" descr="imgres.png">
            <a:extLst>
              <a:ext uri="{FF2B5EF4-FFF2-40B4-BE49-F238E27FC236}">
                <a16:creationId xmlns:a16="http://schemas.microsoft.com/office/drawing/2014/main" id="{96D94548-3C26-5E4A-847B-AC7E5055C03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287329" y="3125381"/>
            <a:ext cx="1129850" cy="410027"/>
          </a:xfrm>
          <a:prstGeom prst="rect">
            <a:avLst/>
          </a:prstGeom>
        </p:spPr>
      </p:pic>
      <p:pic>
        <p:nvPicPr>
          <p:cNvPr id="9" name="Picture 8" descr="imgres.png">
            <a:extLst>
              <a:ext uri="{FF2B5EF4-FFF2-40B4-BE49-F238E27FC236}">
                <a16:creationId xmlns:a16="http://schemas.microsoft.com/office/drawing/2014/main" id="{8AD5D7B3-9718-CE46-9EA6-BD9D3255D3A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213109" y="3603592"/>
            <a:ext cx="1371405" cy="392766"/>
          </a:xfrm>
          <a:prstGeom prst="rect">
            <a:avLst/>
          </a:prstGeom>
        </p:spPr>
      </p:pic>
      <p:pic>
        <p:nvPicPr>
          <p:cNvPr id="11" name="Picture 10" descr="imgres.png">
            <a:extLst>
              <a:ext uri="{FF2B5EF4-FFF2-40B4-BE49-F238E27FC236}">
                <a16:creationId xmlns:a16="http://schemas.microsoft.com/office/drawing/2014/main" id="{2C928A18-97C2-F846-BB55-D00FBBA2F1F8}"/>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567909" y="4328881"/>
            <a:ext cx="1082954" cy="464123"/>
          </a:xfrm>
          <a:prstGeom prst="rect">
            <a:avLst/>
          </a:prstGeom>
        </p:spPr>
      </p:pic>
      <p:pic>
        <p:nvPicPr>
          <p:cNvPr id="12" name="Picture 11" descr="imgres.jpg">
            <a:extLst>
              <a:ext uri="{FF2B5EF4-FFF2-40B4-BE49-F238E27FC236}">
                <a16:creationId xmlns:a16="http://schemas.microsoft.com/office/drawing/2014/main" id="{A06A07E6-95A7-184B-8A3A-5A55E75848D4}"/>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406253" y="4635905"/>
            <a:ext cx="940606" cy="288060"/>
          </a:xfrm>
          <a:prstGeom prst="rect">
            <a:avLst/>
          </a:prstGeom>
        </p:spPr>
      </p:pic>
      <p:cxnSp>
        <p:nvCxnSpPr>
          <p:cNvPr id="15" name="Straight Connector 14">
            <a:extLst>
              <a:ext uri="{FF2B5EF4-FFF2-40B4-BE49-F238E27FC236}">
                <a16:creationId xmlns:a16="http://schemas.microsoft.com/office/drawing/2014/main" id="{BD1F05EA-CE40-5244-8F76-7A9FB6448DD2}"/>
              </a:ext>
            </a:extLst>
          </p:cNvPr>
          <p:cNvCxnSpPr/>
          <p:nvPr/>
        </p:nvCxnSpPr>
        <p:spPr>
          <a:xfrm>
            <a:off x="5297735" y="2972561"/>
            <a:ext cx="3423083" cy="0"/>
          </a:xfrm>
          <a:prstGeom prst="line">
            <a:avLst/>
          </a:prstGeom>
          <a:ln>
            <a:solidFill>
              <a:schemeClr val="bg2">
                <a:lumMod val="65000"/>
              </a:schemeClr>
            </a:solidFill>
          </a:ln>
        </p:spPr>
        <p:style>
          <a:lnRef idx="1">
            <a:schemeClr val="accent2"/>
          </a:lnRef>
          <a:fillRef idx="0">
            <a:schemeClr val="accent2"/>
          </a:fillRef>
          <a:effectRef idx="0">
            <a:schemeClr val="accent2"/>
          </a:effectRef>
          <a:fontRef idx="minor">
            <a:schemeClr val="tx1"/>
          </a:fontRef>
        </p:style>
      </p:cxnSp>
      <p:pic>
        <p:nvPicPr>
          <p:cNvPr id="16" name="Picture 15">
            <a:extLst>
              <a:ext uri="{FF2B5EF4-FFF2-40B4-BE49-F238E27FC236}">
                <a16:creationId xmlns:a16="http://schemas.microsoft.com/office/drawing/2014/main" id="{A5E3ACFD-CBF7-2C4E-B8AB-E4F943A3BDA1}"/>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405031" y="3898269"/>
            <a:ext cx="987559" cy="610156"/>
          </a:xfrm>
          <a:prstGeom prst="rect">
            <a:avLst/>
          </a:prstGeom>
        </p:spPr>
      </p:pic>
      <p:sp>
        <p:nvSpPr>
          <p:cNvPr id="19" name="Content Placeholder 2">
            <a:extLst>
              <a:ext uri="{FF2B5EF4-FFF2-40B4-BE49-F238E27FC236}">
                <a16:creationId xmlns:a16="http://schemas.microsoft.com/office/drawing/2014/main" id="{827FBEE9-7E4C-BE48-AC60-EE626D83032A}"/>
              </a:ext>
            </a:extLst>
          </p:cNvPr>
          <p:cNvSpPr txBox="1">
            <a:spLocks/>
          </p:cNvSpPr>
          <p:nvPr/>
        </p:nvSpPr>
        <p:spPr bwMode="auto">
          <a:xfrm>
            <a:off x="227563" y="724083"/>
            <a:ext cx="5125139" cy="4008991"/>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180975" indent="-180975" algn="l" defTabSz="457200" rtl="0" eaLnBrk="0" fontAlgn="base" hangingPunct="0">
              <a:spcBef>
                <a:spcPts val="600"/>
              </a:spcBef>
              <a:spcAft>
                <a:spcPct val="0"/>
              </a:spcAft>
              <a:buClr>
                <a:schemeClr val="accent1"/>
              </a:buClr>
              <a:buFont typeface="Arial" charset="0"/>
              <a:buChar char="•"/>
              <a:defRPr sz="2000" kern="1200">
                <a:solidFill>
                  <a:schemeClr val="tx2"/>
                </a:solidFill>
                <a:latin typeface="Helvetica Neue Light"/>
                <a:ea typeface="ＭＳ Ｐゴシック" charset="0"/>
                <a:cs typeface="Helvetica Neue Light"/>
              </a:defRPr>
            </a:lvl1pPr>
            <a:lvl2pPr marL="420688" indent="-180975" algn="l" defTabSz="457200" rtl="0" eaLnBrk="0" fontAlgn="base" hangingPunct="0">
              <a:spcBef>
                <a:spcPts val="600"/>
              </a:spcBef>
              <a:spcAft>
                <a:spcPct val="0"/>
              </a:spcAft>
              <a:buFont typeface="Wingdings" charset="2"/>
              <a:buChar char="§"/>
              <a:defRPr sz="1800" kern="1200">
                <a:solidFill>
                  <a:schemeClr val="tx2"/>
                </a:solidFill>
                <a:latin typeface="Helvetica Neue Light"/>
                <a:ea typeface="ＭＳ Ｐゴシック" charset="0"/>
                <a:cs typeface="Helvetica Neue Light"/>
              </a:defRPr>
            </a:lvl2pPr>
            <a:lvl3pPr marL="593725" indent="-173038" algn="l" defTabSz="457200" rtl="0" eaLnBrk="0" fontAlgn="base" hangingPunct="0">
              <a:spcBef>
                <a:spcPts val="600"/>
              </a:spcBef>
              <a:spcAft>
                <a:spcPct val="0"/>
              </a:spcAft>
              <a:buFont typeface="Arial" charset="0"/>
              <a:buChar char="•"/>
              <a:defRPr sz="1600" kern="1200">
                <a:solidFill>
                  <a:schemeClr val="accent2"/>
                </a:solidFill>
                <a:latin typeface="Helvetica Neue Light"/>
                <a:ea typeface="ＭＳ Ｐゴシック" charset="0"/>
                <a:cs typeface="Helvetica Neue Light"/>
              </a:defRPr>
            </a:lvl3pPr>
            <a:lvl4pPr marL="893763" indent="-300038" algn="l" defTabSz="457200" rtl="0" eaLnBrk="0" fontAlgn="base" hangingPunct="0">
              <a:spcBef>
                <a:spcPts val="600"/>
              </a:spcBef>
              <a:spcAft>
                <a:spcPct val="0"/>
              </a:spcAft>
              <a:buFont typeface="Arial" charset="0"/>
              <a:buChar char="–"/>
              <a:defRPr sz="1400" kern="1200">
                <a:solidFill>
                  <a:schemeClr val="accent2"/>
                </a:solidFill>
                <a:latin typeface="Helvetica Neue Light"/>
                <a:ea typeface="ＭＳ Ｐゴシック" charset="0"/>
                <a:cs typeface="Helvetica Neue Light"/>
              </a:defRPr>
            </a:lvl4pPr>
            <a:lvl5pPr marL="1074738" indent="-180975" algn="l" defTabSz="457200" rtl="0" eaLnBrk="0" fontAlgn="base" hangingPunct="0">
              <a:spcBef>
                <a:spcPts val="600"/>
              </a:spcBef>
              <a:spcAft>
                <a:spcPct val="0"/>
              </a:spcAft>
              <a:buFont typeface="Arial" charset="0"/>
              <a:buChar char="»"/>
              <a:defRPr sz="1400" kern="1200">
                <a:solidFill>
                  <a:schemeClr val="accent2"/>
                </a:solidFill>
                <a:latin typeface="Helvetica Neue Light"/>
                <a:ea typeface="ＭＳ Ｐゴシック" charset="0"/>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0"/>
              </a:spcBef>
              <a:spcAft>
                <a:spcPts val="0"/>
              </a:spcAft>
              <a:buClr>
                <a:srgbClr val="2776C3"/>
              </a:buClr>
              <a:defRPr/>
            </a:pPr>
            <a:r>
              <a:rPr lang="en-US" sz="16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Multi-cloud API Gateway</a:t>
            </a:r>
            <a:r>
              <a:rPr lang="en-US" sz="16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cluster support co-located with provider backends on virtually any cloud, managed within a single API Connect deployment</a:t>
            </a:r>
          </a:p>
          <a:p>
            <a:pPr lvl="0">
              <a:spcBef>
                <a:spcPts val="0"/>
              </a:spcBef>
              <a:spcAft>
                <a:spcPts val="0"/>
              </a:spcAft>
              <a:buClr>
                <a:srgbClr val="2776C3"/>
              </a:buClr>
              <a:defRPr/>
            </a:pPr>
            <a:endParaRPr lang="en-US" sz="16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a:p>
            <a:pPr lvl="0">
              <a:spcBef>
                <a:spcPts val="0"/>
              </a:spcBef>
              <a:spcAft>
                <a:spcPts val="0"/>
              </a:spcAft>
              <a:buClr>
                <a:srgbClr val="2776C3"/>
              </a:buClr>
              <a:defRPr/>
            </a:pPr>
            <a:r>
              <a:rPr lang="en-US" sz="16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Container/Kubernetes &amp; VMware support </a:t>
            </a:r>
            <a:r>
              <a:rPr lang="en-US" sz="16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for API Connect components to run virtually anywhere </a:t>
            </a:r>
          </a:p>
          <a:p>
            <a:pPr marL="0" lvl="0" indent="0">
              <a:spcBef>
                <a:spcPts val="0"/>
              </a:spcBef>
              <a:spcAft>
                <a:spcPts val="0"/>
              </a:spcAft>
              <a:buClr>
                <a:srgbClr val="2776C3"/>
              </a:buClr>
              <a:buNone/>
              <a:defRPr/>
            </a:pPr>
            <a:endParaRPr lang="en-US" sz="16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a:p>
            <a:pPr lvl="0">
              <a:spcBef>
                <a:spcPts val="0"/>
              </a:spcBef>
              <a:spcAft>
                <a:spcPts val="0"/>
              </a:spcAft>
              <a:buClr>
                <a:srgbClr val="2776C3"/>
              </a:buClr>
              <a:defRPr/>
            </a:pPr>
            <a:r>
              <a:rPr lang="en-US" sz="16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Unmatched scalability and performance </a:t>
            </a:r>
            <a:r>
              <a:rPr lang="en-US" sz="16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through new container and microservices based design</a:t>
            </a:r>
          </a:p>
          <a:p>
            <a:pPr lvl="0">
              <a:spcBef>
                <a:spcPts val="0"/>
              </a:spcBef>
              <a:spcAft>
                <a:spcPts val="0"/>
              </a:spcAft>
              <a:buClr>
                <a:srgbClr val="2776C3"/>
              </a:buClr>
              <a:defRPr/>
            </a:pPr>
            <a:endParaRPr lang="en-US" sz="16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a:p>
            <a:pPr lvl="0">
              <a:spcBef>
                <a:spcPts val="0"/>
              </a:spcBef>
              <a:spcAft>
                <a:spcPts val="0"/>
              </a:spcAft>
              <a:buClr>
                <a:srgbClr val="2776C3"/>
              </a:buClr>
              <a:defRPr/>
            </a:pPr>
            <a:r>
              <a:rPr lang="en-US" sz="16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Independently scale API Connect components </a:t>
            </a:r>
            <a:r>
              <a:rPr lang="en-US" sz="16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leveraging container orchestration tools</a:t>
            </a:r>
          </a:p>
          <a:p>
            <a:pPr lvl="0">
              <a:spcBef>
                <a:spcPts val="0"/>
              </a:spcBef>
              <a:spcAft>
                <a:spcPts val="0"/>
              </a:spcAft>
              <a:buClr>
                <a:srgbClr val="2776C3"/>
              </a:buClr>
              <a:defRPr/>
            </a:pPr>
            <a:endParaRPr lang="en-US" sz="16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p:txBody>
      </p:sp>
      <p:pic>
        <p:nvPicPr>
          <p:cNvPr id="22" name="Picture 21">
            <a:extLst>
              <a:ext uri="{FF2B5EF4-FFF2-40B4-BE49-F238E27FC236}">
                <a16:creationId xmlns:a16="http://schemas.microsoft.com/office/drawing/2014/main" id="{FBD326AE-DB16-4240-8DE8-B0892AD89707}"/>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499712" y="3603592"/>
            <a:ext cx="680709" cy="568299"/>
          </a:xfrm>
          <a:prstGeom prst="rect">
            <a:avLst/>
          </a:prstGeom>
        </p:spPr>
      </p:pic>
      <p:pic>
        <p:nvPicPr>
          <p:cNvPr id="23" name="Picture 22">
            <a:extLst>
              <a:ext uri="{FF2B5EF4-FFF2-40B4-BE49-F238E27FC236}">
                <a16:creationId xmlns:a16="http://schemas.microsoft.com/office/drawing/2014/main" id="{5F5197BD-1996-C34D-A21E-BE40513C98C5}"/>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5499713" y="3036662"/>
            <a:ext cx="680708" cy="532190"/>
          </a:xfrm>
          <a:prstGeom prst="rect">
            <a:avLst/>
          </a:prstGeom>
        </p:spPr>
      </p:pic>
      <p:pic>
        <p:nvPicPr>
          <p:cNvPr id="24" name="Picture 2" descr="Image result for vmware">
            <a:extLst>
              <a:ext uri="{FF2B5EF4-FFF2-40B4-BE49-F238E27FC236}">
                <a16:creationId xmlns:a16="http://schemas.microsoft.com/office/drawing/2014/main" id="{CBBC4187-FE44-F340-8ACE-B4F0BAB6A03A}"/>
              </a:ext>
            </a:extLst>
          </p:cNvPr>
          <p:cNvPicPr>
            <a:picLocks noChangeAspect="1" noChangeArrowheads="1"/>
          </p:cNvPicPr>
          <p:nvPr/>
        </p:nvPicPr>
        <p:blipFill>
          <a:blip r:embed="rId9" cstate="print">
            <a:extLst>
              <a:ext uri="{28A0092B-C50C-407E-A947-70E740481C1C}">
                <a14:useLocalDpi xmlns:a14="http://schemas.microsoft.com/office/drawing/2010/main"/>
              </a:ext>
            </a:extLst>
          </a:blip>
          <a:srcRect/>
          <a:stretch>
            <a:fillRect/>
          </a:stretch>
        </p:blipFill>
        <p:spPr bwMode="auto">
          <a:xfrm>
            <a:off x="5501049" y="4274178"/>
            <a:ext cx="678033" cy="448952"/>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a:extLst>
              <a:ext uri="{FF2B5EF4-FFF2-40B4-BE49-F238E27FC236}">
                <a16:creationId xmlns:a16="http://schemas.microsoft.com/office/drawing/2014/main" id="{E704A445-E222-3447-B834-1C2C3A68644C}"/>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7497954" y="3282319"/>
            <a:ext cx="1222864" cy="161890"/>
          </a:xfrm>
          <a:prstGeom prst="rect">
            <a:avLst/>
          </a:prstGeom>
        </p:spPr>
      </p:pic>
      <p:pic>
        <p:nvPicPr>
          <p:cNvPr id="27" name="Picture 26">
            <a:extLst>
              <a:ext uri="{FF2B5EF4-FFF2-40B4-BE49-F238E27FC236}">
                <a16:creationId xmlns:a16="http://schemas.microsoft.com/office/drawing/2014/main" id="{FAEE8E9A-FB7C-6243-9011-15968A61F38B}"/>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7782347" y="3566673"/>
            <a:ext cx="582514" cy="621834"/>
          </a:xfrm>
          <a:prstGeom prst="rect">
            <a:avLst/>
          </a:prstGeom>
        </p:spPr>
      </p:pic>
      <p:pic>
        <p:nvPicPr>
          <p:cNvPr id="10" name="Picture 9">
            <a:extLst>
              <a:ext uri="{FF2B5EF4-FFF2-40B4-BE49-F238E27FC236}">
                <a16:creationId xmlns:a16="http://schemas.microsoft.com/office/drawing/2014/main" id="{FC41602C-DACC-8E47-8944-23EDBFC52E81}"/>
              </a:ext>
            </a:extLst>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5568530" y="819493"/>
            <a:ext cx="2881492" cy="2121538"/>
          </a:xfrm>
          <a:prstGeom prst="rect">
            <a:avLst/>
          </a:prstGeom>
        </p:spPr>
      </p:pic>
      <p:sp>
        <p:nvSpPr>
          <p:cNvPr id="4" name="Slide Number Placeholder 3">
            <a:extLst>
              <a:ext uri="{FF2B5EF4-FFF2-40B4-BE49-F238E27FC236}">
                <a16:creationId xmlns:a16="http://schemas.microsoft.com/office/drawing/2014/main" id="{D79870AD-2C17-E649-B222-CCBAF3B2B624}"/>
              </a:ext>
            </a:extLst>
          </p:cNvPr>
          <p:cNvSpPr>
            <a:spLocks noGrp="1"/>
          </p:cNvSpPr>
          <p:nvPr>
            <p:ph type="sldNum" sz="quarter" idx="4"/>
          </p:nvPr>
        </p:nvSpPr>
        <p:spPr/>
        <p:txBody>
          <a:bodyPr/>
          <a:lstStyle/>
          <a:p>
            <a:fld id="{3FD999D4-B456-9943-89B7-30D56181CE18}" type="slidenum">
              <a:rPr lang="en-US" smtClean="0"/>
              <a:pPr/>
              <a:t>12</a:t>
            </a:fld>
            <a:endParaRPr lang="en-US" dirty="0"/>
          </a:p>
        </p:txBody>
      </p:sp>
    </p:spTree>
    <p:extLst>
      <p:ext uri="{BB962C8B-B14F-4D97-AF65-F5344CB8AC3E}">
        <p14:creationId xmlns:p14="http://schemas.microsoft.com/office/powerpoint/2010/main" val="1554174690"/>
      </p:ext>
    </p:extLst>
  </p:cSld>
  <p:clrMapOvr>
    <a:masterClrMapping/>
  </p:clrMapOvr>
  <p:transition spd="med">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val 10"/>
          <p:cNvSpPr/>
          <p:nvPr/>
        </p:nvSpPr>
        <p:spPr>
          <a:xfrm>
            <a:off x="3496018" y="1809518"/>
            <a:ext cx="2167932" cy="197426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9" eaLnBrk="0" fontAlgn="base" hangingPunct="0">
              <a:spcBef>
                <a:spcPct val="0"/>
              </a:spcBef>
              <a:spcAft>
                <a:spcPct val="0"/>
              </a:spcAft>
            </a:pPr>
            <a:endParaRPr lang="en-US" sz="1800">
              <a:solidFill>
                <a:prstClr val="white"/>
              </a:solidFill>
            </a:endParaRPr>
          </a:p>
        </p:txBody>
      </p:sp>
      <p:pic>
        <p:nvPicPr>
          <p:cNvPr id="3" name="Picture 7"/>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240179" y="762863"/>
            <a:ext cx="904271" cy="855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2"/>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bwMode="auto">
          <a:xfrm>
            <a:off x="8046993" y="750201"/>
            <a:ext cx="917510" cy="686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25"/>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6517815" y="555248"/>
            <a:ext cx="1022862" cy="10538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2" descr="Blue Cross and Blue Shield of Minnesota"/>
          <p:cNvPicPr>
            <a:picLocks noChangeAspect="1" noChangeArrowheads="1"/>
          </p:cNvPicPr>
          <p:nvPr/>
        </p:nvPicPr>
        <p:blipFill>
          <a:blip r:embed="rId6" cstate="email"/>
          <a:srcRect/>
          <a:stretch>
            <a:fillRect/>
          </a:stretch>
        </p:blipFill>
        <p:spPr bwMode="auto">
          <a:xfrm>
            <a:off x="150208" y="3420351"/>
            <a:ext cx="1791566" cy="618613"/>
          </a:xfrm>
          <a:prstGeom prst="rect">
            <a:avLst/>
          </a:prstGeom>
          <a:noFill/>
        </p:spPr>
      </p:pic>
      <p:pic>
        <p:nvPicPr>
          <p:cNvPr id="9" name="Picture 8"/>
          <p:cNvPicPr>
            <a:picLocks noChangeAspect="1"/>
          </p:cNvPicPr>
          <p:nvPr/>
        </p:nvPicPr>
        <p:blipFill>
          <a:blip r:embed="rId7" cstate="email"/>
          <a:stretch>
            <a:fillRect/>
          </a:stretch>
        </p:blipFill>
        <p:spPr>
          <a:xfrm>
            <a:off x="3227789" y="3960749"/>
            <a:ext cx="2353689" cy="636351"/>
          </a:xfrm>
          <a:prstGeom prst="rect">
            <a:avLst/>
          </a:prstGeom>
        </p:spPr>
      </p:pic>
      <p:pic>
        <p:nvPicPr>
          <p:cNvPr id="1030" name="Picture 6" descr="https://www.walmartbrandcenter.com/uploadedImages/BrandCenter/Content/downloads/Logos/specifications/specifications-logo3.jpg?n=2187"/>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2352914" y="733721"/>
            <a:ext cx="1612338" cy="515948"/>
          </a:xfrm>
          <a:prstGeom prst="rect">
            <a:avLst/>
          </a:prstGeom>
          <a:noFill/>
          <a:extLst>
            <a:ext uri="{909E8E84-426E-40DD-AFC4-6F175D3DCCD1}">
              <a14:hiddenFill xmlns:a14="http://schemas.microsoft.com/office/drawing/2010/main">
                <a:solidFill>
                  <a:srgbClr val="FFFFFF"/>
                </a:solidFill>
              </a14:hiddenFill>
            </a:ext>
          </a:extLst>
        </p:spPr>
      </p:pic>
      <p:pic>
        <p:nvPicPr>
          <p:cNvPr id="1031" name="Picture 7"/>
          <p:cNvPicPr>
            <a:picLocks noChangeAspect="1" noChangeArrowheads="1"/>
          </p:cNvPicPr>
          <p:nvPr/>
        </p:nvPicPr>
        <p:blipFill>
          <a:blip r:embed="rId9">
            <a:extLst>
              <a:ext uri="{28A0092B-C50C-407E-A947-70E740481C1C}">
                <a14:useLocalDpi xmlns:a14="http://schemas.microsoft.com/office/drawing/2010/main"/>
              </a:ext>
            </a:extLst>
          </a:blip>
          <a:srcRect/>
          <a:stretch>
            <a:fillRect/>
          </a:stretch>
        </p:blipFill>
        <p:spPr bwMode="auto">
          <a:xfrm>
            <a:off x="1259318" y="4123861"/>
            <a:ext cx="1631030" cy="6078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8" name="AutoShape 9" descr="data:image/jpeg;base64,/9j/4AAQSkZJRgABAQAAAQABAAD/2wCEAAkGBxQSEhUUExQVFRUXFxgVFBgYFxcdFBQWGBUWGBcYFRQeHCggGBomGxYVITchJSksMS4uGB8zODMsNygtLisBCgoKDg0OGhAQGywmICQsLCw0NC8sLzQsLCwsLCwsLCwsLCw3LCwvLCwsLCwsLCwsLywsLCwsLCwsLCwsLCwsLP/AABEIAL4BCQMBEQACEQEDEQH/xAAcAAEAAgMBAQEAAAAAAAAAAAAABgcDBAUIAgH/xABJEAABAwICBgUIBwYEBQUAAAABAAIDBBEFEgYTITFBUQciYXGRFzJCU3KBo9IUUmJzobGyIzM0NYKzNkNjwRV0osPRJJKTwuH/xAAaAQEAAwEBAQAAAAAAAAAAAAAAAgMEBQEG/8QANBEAAgIBAgMFBwQCAgMAAAAAAAECAxEEIRIxURMVQWFxBSIyM6Hh8COBsdE0kRTBQlLx/9oADAMBAAIRAxEAPwC8UAQBAEAQBAEAQBAEAQBAEAQBAEAQBAEBgpquOS+rex+UlrsrgcrhvBsdh7EPE0+RnQ9CAIAgCAIAgCAIAgCAIAgCAIAgCAIAgCAIAgCAIAgCAIAgCAIAgONpBpNT0bf2r7vtdsbdsjvdwHabBRlNR5lF2prpXvP+yp9KdNamsuxpMMR2ZGE5ng8Hv3nuFht4qiVjkcm3XWWvEdv5N3QTo8qhI2odLJSNFjZhtNIORadjW9jge7ipwg+Zu01Fi96bwWfiekVLTSMimnYx8hs1pO3buLvqDZvdYX2K1ySNrnFPDZ1V6SCAIAgCAIAgCAIAgCAIAgCAIAgCAIAgCAIAgCAICL4hp5SQVX0aR5DgBneBeNjjuY8jaDax3WHEhQc0ngonqK4S4ZMksMrXtDmkOaRcEEEEcwRvCmXJprKPtD0IDVxHEYoGF8r2sbzPE8gN7j2BeOSXMrsthXHim8IrrSLpBkkuylBjbu1htrD7I3N/E9yzTv6HH1HtKUtqtl18SOYNo7UVryWAkE9eV5OW/G7t73dgv7lGFcpbldGisufFLZdXzLFwvR2jw1mtlcDIP8x++/KJnD3XPatGI1rLOtCqnTRz9Xz/ADyRHdJdPpZAWUoMTd2sNtYfZG5n4nuVE9Rn4THdrpS2r2XXxIlg+g9TiDy/a1jjd80lzm5lt9sh/DtXsIORCjTW2PilsvMuLDo4cOp4oZKgloIjY6Z7cznE7Ggm3OwHADsWhe6sHXWIpLJ2lIkEAQBAEAQBAEAQBAEAQBAEAQBAEAQBAEAQBAatZiUUTmNkkYx0hLYw5wBeRvDb7zu8QvMpHjklzK50q6Mus6akJJcS58Tjckk3JY87ze+x3jwVcq+hz9Voe096D3I1geN1NC8tYS2x68Twct+N2Ha09osVTxSgzkwu1GlnwvbyfL880WbgGm9PUCzyIZOLXnqn2ZNx7jYq6FsXzOzp9fXbs9n5/wBnN0h6QmMuylAkdu1jr6seyN7/AMB3qE70vhKNR7SjHard9fD7kBllnrJtpfNKdw32HYNzG+AVKUrGc+FV+qlnn5vkvzoib4DoCyMa2tc0226sG0bfvH+l+A71ojVGO7OvRoaqVxS3fV8jZxjTiOMaqka11tgda0TfYbszfgO9V2alLaJC7XpbV7+fh9yHhs9ZL6c0h8Gjt9FjfALMoztZlhXbe8vfz/P+ia4LoRFCNZVFryNuX/JZ7V/P99h2LXCiMN2dGrSwr3e7PjSHTcRgspWhzhszkHVt9lu934DvUZ6qPKJC7VY2gVjLhFZik586Z+5z3m0cYPAncwfZA9y8jme5irjddLP1Ly0dopYKaKKeXXSMblc+xGa269ySSBYZjvtfitSWEdiKaWGdJekggCAIAgCAIAgCAIAgCAIAgCAIAgCAIAgCAq/pU0WqqiVtQz9rExmURtBzx7SXODfTvs3bdg2bLqqyLZg1tNk1mHh4HH0V02qKazHnXRDZlces32H7x3G42cFUrXE5tOvtqfDLddHzJzJHQ4szYcsoG/Y2dnePSb4hXJxsR1oWUaqOOfk+a/OqIHpBoxPSHrN1kfCRgJHYHN3gqidDXI59/syS3q3XTxOho7oNNUWfLeGLf/qOHYPRHapwo/8AYv0/s2Md7d308CTVON0WGtMVOwPk4hp4/wCrLz7Np7ApTtjDZF92trp92O76LkiD4xj09W4axxIv1Y2A5b8LM3uPablZZSnY8HLlZdqZY5+S5fnmyRaPaCySWfUXiZvyD967vO5n4nuV0NMucjo0aFR3nv5eBJKjGKaibqoGtLh6LNwPOR/E+JXtuphXst2aZ3whsiL4lictSRnJNz1I2g2vyawbXHxK58rLLnj6GZudrOrhGhZfZ1R1W+rB659tw83uG3tC2U6TG8y6GmS3kdHF9Jaehj1cLA5zdgYywY0/bdw91yrpXwhsiVl8a1hFZO08qhXRTzSHVNfZ0TbiIRu6r+r6RANwTc3CjGxvcw16ubs97kXqDdaTrH6gCAIAgCAIAgCAIAgCAIAgCAIAgCAIAgNDHq76PTTTb9XE+S3MtaSB4heN4WTyTwmyr9Dek6VobHWAyt3a1oGsHtt3P7xY96pVjXM5cPaHC8T5EvxPR2kxJmuge1rz/mM3E8pWbNvfYqbjGaNU6qNVHi5+a5/nkyvcWwieikGsBYQepI0nKTza8bj2GxWWdUobnJu0VtL4o7rquaJJgfSA9gyVTda3g5oGs7MzTYO79nvU4XtfEX0e0pR2s38/E52kOmk9RdrTqYvqtPWcPtv/ANhYd6jO6UtkVXa2y58Mdl5c/wA9DU0f0Xnq7FjdXFxkcNn9Dd7l7ChveRdR7Ok97Nl08fsTqKnocKbdxzTEbzZ0zvZbuY3wHar3KFaOhKynTxxy8vF/nVkbxnS+aouAdVHyB2kfbf8A7Cw71itvlPZGGeqna8LZGXAdHZqizgNXH9dw2kfYZvPebDvSvRuW89jTVpnzkTGCnpqEbNshG0nbK/5R2bAtMrKqFj/6asxgsHGxbGZJQQDkZyB2n2nf7LnW6udmy2RTOxyItWwbFXFmeUSH45Tb1tqkY7Fh5Lt6O8QM+HUzySXBmrdfeTETHc9pyg+9b4PMTs0y4q0yRqRaEAQBAEAQBAEAQBAEAQBAEAQBAEAQBAaeK4lFTRmSd4ZHdrS43sC9waL8hcjbuHFeNpbs8ckllkO0h6PoKka6kLI3uGYBtjBJfbcW82/NuzsUJVp8jFqNFXcsrZkIY2poJrdeGQeDx+l7fFZZKUHk5Eqr9LLPLzXJ/nmTfCdN4Z26mtY1t9hda8TvaG9nftHaFdC9PaR0tP7RjLazbz8PsaWO6AX/AGlE4OadurLrix4sfyUp0xlui67RVXe9HZ+X9G3hmh9PRtE1dI1xG0A/u2nk1u97l6oQrWScKqdNHP1fP89DSx7T57upSt1bN2cgZyPst3MHfc9ypnqG9omG/wBoSltXt5+JGcKw2eskOra6Qk9d7icoPN8h3nxKrjVKe5XRpLLfeey6vxLBwzRemomiWpe17xuLvMaeUcfE+JWlQhUss6sK66Fn6+JhxLS9z+rAMjfrnzz3Dc38+5Y7tY3tDYqlqM7ROZESdpJJO8naSe0rmyeXlkUZnBeEsHOrWqyJCRE8bbsK21Mx3cif9CcxNFK0+hUPA7jHE78y5dCvkdDRPNRYSsNYQBAEAQBAEAQBAEAQBAEAQBAEAQBAEBDel1l8Lm7HQn48Y/3ULPhKdR8tlV6JaT1FH+6f1L7Y3bYz7vRPaLKjiceRw1qrKX7r26Fq4dpHR4kzVTsDXncx+4nnFJs2+B7FbGyMtmdSjW1Xrhez6PxI5pHoLLBd8F5o9+X/ADWj/wC4/FVz0/jEqv8AZ0XvXt5eBw8F0gnpSdU+w9JjgSy/az0T3W7VQpSr2MEbLtPLHLyfL89DBVVc1VKMxfNKdjQNpHY1o2NHgESnYz2Nd2plnn5+C/PImGA6AbNZWuDWgX1YNgB/qP5dgWmFMY7s6lOjrq3lu/obmKaaQwN1VExptsDrWib7IG1/4DtKhZqUtokbtcltDfz8CH1FdJO/PK8vdzO4djRuA7AsFk3J5Zi45TeZM3KZZ5F8TqQFVNl6Mzio5JHOrXK2DK5ERxx+wrdSYrmT3oOb/wCknPOoI8Iov/K6NXJnS0Xyyx1YawgCAIAgCAIAgCAIAgCAIAgCAIAgCAIDiabUJnoKqMC7jC8tHNzRmaP/AHNCjJZTIWLMGjzth79yzM+avid2n3KmRnRLsA0xnp7NcddH9Vx67R9l/wDsb+5ShfKPPdHS0+tsr2e6+v8Askk+G0OKDPG7VzelawkA+230h2i47VqUoWo60bKdRHHPyfM/JMSosMaY4GiSX0rG7r/6knDuFz2KM7ow2RC3VV1Lhju+iIZjWPT1R/au6t9kbdjBy2eke03WKy2U+Zy7b52v3uXTwOc1qqbIJG1A1VyZdFHSpwqZM0ROhEVSy5H256iMnNr5NiugVTkQvG5t66dKME3llwdEtFq8NiJFjI58p7nPIafe1rSt9fwnb08eGtExUy8IAgCAIAgCAIAgCAIAgCAIAgCAIAgCA/CEB5q0hws0dbNBazWvJj7Y3dZlufVIHeCszWHg4Wsq4ZM2qNypmjl8mdOMLOy+JkDSDcEgjcQbEe9R4sFy8jGI15k9wfQYmSSRkaxQbJpG1CxQbLIo34QqZMvRshyrJ5PiSREiDkcXE6iwWuqBmsmROSF9RMyGPa+R7WN7C42uewbz2BdKEdsFVMHOaR6Sw+kbDFHEzY2NjWN9lrQ0fgFtWx9AlhYNhD0IAgCAIAgCAIAgCAIAgCAIAgCAIAgCAICtemXRsyxNrIxd8Iyygb3Q3vm/oJJ7nOPBV2LxMmrq445XgVjh8yzSR85bHDO7TOWaaPYM3WBUs0xPrVKGS1IapecRJRMjY142TSM8bFBsmkbLVWyeT8fIiiRcjSqaqwV8KzPOwjOLVu9bqq8GZttku6GtHS+R1dIOq28cF+LjskeO4XaD2v5LbXHxOvoqeFcTLeVx0AgCAIAgCAIAgCAIAgCAIAgCAIAgCAIAgCA+XtBBBFwdhB3EHmEBQ2nuiTsOm1kYJpZHdQ+qcf8ALceXI8Rs3jbnnDBx9bpce8uRzqKrus84nIw4s7NNMCss4miEjejKoZoizMGqvJcj6DV5k9wfS8PcmOSeyko5Iykc+prVohWZp2HErq9a4VlDlkaKaOSYlUZG3bE0gzSfVb9VvAvPDlv4LTCOdjdpdM5vL5HoOhpGQxsjjaGsY0Na0bgBuWlbHaSwsIzoehAEAQBAEAQBAEAQBAEAQBAEAQBAEAQBAEAQGCuo2TRujlaHseMrmkXBCNZPGs7MpXTHo/moiZacOmp95A2ywj7Q9Jo+sPfuuaJwwcrU6HxiRmjxPtVEoZOW4SiztU2JA8VmnUWRmbra8Kh1F6mfX0/tXnZE+M+H1/avVUeOZz6nEO1XwqKJTORVYh2rTGGCvhcjsaJaF1GIuDzeKnvtlI2vHKFp84/a3DttZXRg2b9Pom93yLywXCIqSJsMDAxjfEni5x3lx5q9JLZHXjFRWEby9JBAEAQBAEAQBAEAQBAEAQBAEAQBAEAQBAEAQBAEAQEO0m6OaSrJe0GCU7S+O1nHm+PzXd4sTzUJQTKLNPCzmV5inRriEBJiDKhvAscGvt2seR4AlVOtnPs9nv8A8SPVFPVRbJaedlvrRPA9xtYqtw8jM9NYvA0zi1jYnby4qPAiPZz6G3BHUS/u4Jn+xG935BeqvyJqix+B3cN6O8RnPWjbA360rhe3Yxt3X7DZWKtl8NBN8ye6OdF1LTkPnJqZBt64tED2Rbb/ANRPuVqrS5m+vSwh5k7aLbBuVhpP1AEAQBAEAQBAEAQBAEAQBAEAQBAEAQBAEAQBAEAQBAEAQBAEAQBAEAQBAEAQBAEAQBAEAQBAEAQBAEAQBAEAQBAEAQBAEAQBAEAQBAEAQBAEAQBAEAQBAEAQBAEAQBAEAQBAEAQBAEAQBAEAQBAEAQBAEAQBAEAQBAEAQBAEAQBAEAQBAEAQBAEAQBAEAQBAaeLYnFTROlmcGMbx4k8ABvJPJeN4ITnGC4pENpNPaiqe5tFQuka3e58gaBf63og9mYqPE3yRkjq5WP8AThkyYnpXiFK3WT0DTGPOcya4bfnYEjvIt2pxNc0ez1FtazKG3qSXR7GxWUzZ42FubMA1xG9pI3i+y43/AIKSeUaKrVZDiRC8Q6UXwSvikogHscWuAqLi45HVbQo8Zis9oOEnFx5ef2OnT6X1r42yswt7mOaHNInbdzSLghuTMbjsTifQtWotceJV/U16DpSgc/JPFJAb2cT1msI2EO3OFj9lFNEY6+DeJJonccgc0OaQ4EAtIOwgi4IPJTNyeVlFeYr0myU0r4ZaMB7DZ1qi42gEEHVbrEH3qHGc+zXuuTi4/X7HRodLq2aNskeGOcxwu0/SWC45gFgKcT6FsdRbJZVf1NPF+kKopba/Dnx33EzDKTyDhGRfsRza5ohZrJ1/FD6/YmtdUyNhL4oxI8AODC/KHbrjPlO21+G3sUmbZNqOUiu4+lwuIAo7kkAATbSTuAGqUOM5q9pNvHB9fsdqt0xrIWGSXC3tYNrnCdrso4khrDYd694n0NEtTbFZlXt6mfRzpCpqp4jIdFI7Y0PtlceTXg2v2G1+C9Ukz2nWV2PHJkqqnuDHGNoe8C7Wl2UOPAF1jbvsVI1PONitZulotcWuo7FpLXDX7iDYj91zVfGcx+0Wnhw+v2O3JpZXNZnOFSZbX2TtLrewGZvwXvE+hoeouSz2f1MOD9J9LM8Mka+AnYHOsY79rhtHeRbtRTRGvX1yeHsTpTNxiqXODHFjQ94BLWl2UOPAF1jbvsUPHnGxW03SyWOc11HZzSWuGv3EGxH7rmFDjOZL2jh4cPr9iw8JrhPBFMBYSMa+172zNBtfs3e5STydKEuKKl1NmQmxygE2NgTYE8ATY277L0kyusT6Tn08r4ZKIB7DZwFRcbgRY6rcQQfeocZzbNe65OLh9fsSbQ3SpmIRucG6t7HWfHmzEA+a4OsLg7eG8FSTyatPqFdHKO/ITY5QCbGwJsCeAJsbd9l6aGQmm02qH1bqQULRM2+a9T1QAAc2bVbrEeIUOJ5wYo6qbs7Pg39fsSLSbFZKWB0zIRMGbXjWZCGcXDqm9uSk3g0XWOuLklkh2F9J0lRKyGKjBe82beosNxJJOq2AAE+5R4zHXr3ZJRUfr9ixgpnRIJivSPq6p1NBTGocHZAWyWzP9INbkO43F78CoOe5hs1uLOCMc/uTSgkkcwGVjY3nexr84b2Z8oue4e8qZsi217ywbCEiqemqodnp479XK99uBdcNue4fmVXPmcr2lJ+6jtdEFXEaMxtI1jZHOkHpHNbK63EWAF/sr2HIv9nyj2WFzJxUQNka5jwC1wLXA7iCLEH3FTNrSawzmaLYJ9Cp2wB+sDS4h2Wx6zi6xFzzXkVhYK6auzhwlJadfzCp+8P5BVPmcPWfOkXdon/A0n/Lw/2mq2PJHco+XH0X8FP9KEbRiMuW20Rl1vrFg/G1j71XLmcfXpK54LR6OM3/AA2nz3vlda/1dY/J7suVTjyOrpM9jHJVHSR/MqnvZ/ZjVb5s5Gt+e/2/guDQf+X0v3TfyVseSOzp/lR9DPpPgba2ndA8luYghwAJaWkG4HdcdxKNZWD26pWR4WdHLZtuQt+C9LPA824F/EQfexfraqF4HzdXzF6npVwvsKvPpTzXi8QiqJms2BksjWEcA2RwbY+4Kg+asXDY8dT0dRSF0bHO3lrSe8gEq8+kjujzhjf7+f72T9blQ/E+bt+Y/U9JxeaO4fkrz6U896axtbX1IbbLrXbt1ztd/wBRKpfM+d1SSulgvTRnN9Dps98+pizX331bb37VauR3qs9nHPRH1pDigpaaWc+g0kDm47GD3uIHvRvCFs1CDl0KPx7AHw0tLUuuTUB7pCeZOaM97mG/uKqxsjiXUuNcZvx5/wDRYvRBiuspHQk9aF2z2H3c3/qzj3BTg9joez7OKvh6E8UzeU1jeBmtxasiabPDM8fIvayKwd2G5F+F7qprMmce2ntdROPl/RHNHcYlw+qD7EFpLJozsLm3s9h5EEe4gLxPBlptlRZn/Z6Aw+tZPGyWN2ZjwHNPYefI8LcCrj6CMlJKSIBhX+Iqn7v/ALUCrXxv86GGH+ZL0/olmmv8BVfcv/SVKXJmrUfKl6FO9HH8ypvaf/akUI80cbRfOiWdp9pG6Fraamu6qn6rA3zmNOwv7DvA7ieClKWNjqam5xXBD4mZdBtDmULMzrPqHDrv4NH1I+Q5nefAD2McHum0ypXmSpSNQQEW0+0U+nxNyENmjuYyfNcDbMx3K9ht4W7Soyjky6rT9tHzRTFdhtTRyDWMkheD1XC42/YkabH3FVvY4sq7KnumiSYH0lVcJAltOzjm2SAdjxv/AKge9eqTRpq19kfi3RbmBYxFVwtmiN2u2EHzmuG9rhwI/wD0bCrE8nXqsjZHiiUXp1/MKn7w/kFW+ZwtZ86RYmDMxf6HBqXUWTUx6u+t1uTVty5rjLmtbsuvVxY2OnX/AMjs1w8PJdSADLHWP/4pHO9+bNIGuaLk8SLdZtt2Vw2buSj47nO2jb+unkvXC6mKSGN8BaYi0ZMosMo2AAcLWtbhayuR3YSjKKceRRvSR/MqnvZ/ZjVL5s4Wu+e/2/gnOjEeK/RINS6iEWrbq8+tz5bbM1ha6kuLGx0KVqOzWOHGPMkOjTMQEkv010RblbqtVbKDd2bgHX83epLPiaKu1y+0x+xIJNx7ipFz5HmjCpMssTrF2V7HWG1zrOBs0cSbKhHzUHiafmWxjnSSYWWFHURyOBya9uRuzjbe61xsHiFZx+R17ddwL4XnzIpoJoe6vfr5XtMQkOsF7ySP2OLSPRBvtPI7OYjGOTJpdM7X2kntkuwK07R5pxr9/P8AeyfrcqGfNXfMl6lv1UeN6s5HUV7bNXnz7uGcZb96s947MlqsbcJXOASU0NUf+IxTOe1/WuQWh97kyx2zP27dhN+RUFjO5zanXGz9ZPJfUErXtDmkOa4BzSDcEEXBB4iyuO6mmsor/pKnNRPS4ewm8jw+W28NuQPACR1vstUJ77GDWPjlGpeJ3NP8IE2HyMaBeJokjAG7VjcB7GZvvXslsX6qtTqaXh/0Vj0Y4rqK5gJs2YGJ3K52sPfmAH9RUIvc5ehs4Lcddi9Vad0rfBv8Q1P3Z/RAq18Zz6/8uXp/Ri6V9Fbg1kQ2gWnAG8bhJ3jYD2WPApJeJDX6fK7SP7nF6MNK/o0v0eV37GQ9UndHIfya7ceRseaReCnQ6ngfBLkyQYV/iKp+7/7UCL43+dDTD/Ml6f0SzTX+AqvuX/pKlLkzVqPlS9CmNA3uFdCWNDnjWFjSbBzhDJYF3C5sLqtczi6TParHn/BmwTSmWCvNVOMznEtnBHWDSQCGg+aW5RYcm2RPDySq1EoXccvHmXxTTtkY17CHNcA5pG4gi4IVx3U01lGRD0IDWnr42SMjc9rXyX1bSdr8ou7KONgvMrkRckmkzNNE17S1zQ5p2EEAg94O9enrSezKj6VNFoaYRzwNDGvdq3sHm5spc1zR6OxrrgbN3aq5LByddp4wSnHY6PQnI7LVN9EGJw5ZiJA78Gt/BewLPZreJL0ITp1/MKn7w/kFF8zDrPnSLu0T/gaT/l4f7TVZHkjuUfLj6L+CuOmiNoqIHDzjE4HuD+r+pyhPmc32klxRZ3+hqVxo5AfNbMQ3suxhIHvN/evYcjR7Ob7L9yA9JH8yqe9n9mNQfNnP1vz3+38FwaD/AMvpfum/krY8js6f5UfQ7E8zWNLnuDWtBLnOIDWgbySdgC95FraSyz8bK17MzCHNc3M1wILXAi4II2EEcUGcrKPN2BfxEH3sX62qheB83V8xepcnSphGvojIB14DrBzybpB3W639Ctmtjs62rjqz4rcgnRXjv0eq1TjaOezOwSDzD77lv9Q5KEXhmDQXcE+F8n/JdqtO2eacb/fz/eyfrcqH4nzVvzH6npOHzR3D8lefSlKdLUbRiBI3uijc72us3b/S1qqlzOJ7QS7X9if9GVQf+GRueeq0yWJ4Ma93HkNvgpw5HQ0b/QTZEtF8MZi9ZV1FQHGIWDACWnabMFxyYzaOblFLieTJTWtTZKcuRLPJrQerf/8AK/8A8qXAjX/wqehUOPULqSrljBIMUl4zxtsdGe/KWlVtYOPbB1WtLwZ6AwLERU08Uw/zGBxHI26zfc649ytTyj6CufHFSXiQXBv8Q1P3Z/RAoL4zFX/ly9P6LGewEEEAg7CDuIO8EKw6BRGn+i5oZ+qDqJLmI/V5xk8xw5i3IqqSwcHV6fsp5XJnT6Lqp8uJZ5HFzjA4EneQ0RtFzxNmjakfiLdDJyuy+hZemv8AAVX3L/0lTlyZ09R8qXoU70cfzKm9p/8AakUI80cbRfOiSTpZ0YyO+mRDquIE4Hov3Nf3Hce23Mr2S8TTr9Pj9SP7nz0WaWatwpJndRx/YOPoPJ8w9jju7e/Yi8bDQ6nH6cv2LbVh1ggID0mQVImo56aJ8hgL3HK0usSY7AtG0ghrhsUJZymYdYrOKM4LODbp+kSHL+1gqYn22tMRO3sPEd4CcaJx1ccbpr9iMaVVdVi7o46ellZCw5s0jcoc4i2Zzj1QACdgJO09y8bcuRlvdmpajCLx5k70Q0fbh9NkvmebvlcAes625o32AAAHH3qaWEbtPSqYYKi0mw6onq55WUtTke8ubeCQEjcDbLsVT33ORqK7J2OSi/8ARPsC0tkhpoYnYfXF8cbI+rCcpyNDb3NiL25Kal4YOhVqHGCThLZdCMYvgmI4pU611OYW2DG6w5RGwEnbfrONyTsbxUWm2ZbKbtRPiawvMs/RjBG0VOyFpzWuXutte87XG3DkByAViWEdOmpVQUUU/pjRT1NbNNFTVJY8tykwSgkNY1t7Ftx5qqe7ycfVVzna5Ri/9Ey0Y0rlp6aKGXD60mNoZdkLiHAbjttY2UlLCxhm6nUSjBRlCW3ka+mGk9RVU7oIKGsZnsHufC6+UEEhoAO+1t+66OWVyI6i+c4OMYPfyJdhU/0fDoC9khLKeJpY1jnSZtW1uXVgXvfZ2cbKSeIo1wfDUs9EUph2DVUcsbzS1JDHscbQyXIa4E26vYq0mcSFVkZqXC+fQ9AxPbNHfKcr27WvaWusRYhzHAEdxVvM+g2kigsT0XqoZpGMgncGPIY9sbyHAHquDgLbrHYqsHz89NZCbUUy59HMZfJRiWeOVkjG2laYn53OaPOYy13B2w7BxI4KxPbLO3VY5V5kmn6FKYhg1VJJI8UtSA973C8MlwHOJF+r2qvBxJ1WSm5cL59C1Y9N5Mgth1cXho2ak5L2+tvt25VPi8jq/wDKePgln0IXJopiGI1Lppo9QHkEufsDGgABrY75iQ0chc7yLqOGzFLTXXz4pLBLdNIX0uHMo6SKWTONWSxjnER75HOLRYF5Nu3M7kpS2WDXqE66VXWn0Nvoswx0FF12OY+SR73Nc0tcLWYLg7RsZf3r2C2J6Ktwq35kwUjWVV0tYDI+oimhikkzsLX5GOdYsOwuyg2uH2/pVc1ucrX0ylJSisnU6K6maKGWCeGZgjvLGXRSC7T57W9XaQdthtOY8l7At0LnGDjNPbyObhdW9uMS1TqaqEMgLA76PLcdVgDi3LexLO/aFFP3skISa1Dm4vD8i01adM5ukODR1kD4ZNx2tdxY8ea4do/EXHFeNZRXbUrIuLK16OMEnpsSc2WN7cscjc2V2rcbtsWvtYgjaFXH4jm6OmddzUkTzTuYiimY2OSR8jHRsbGxzzdw3nKOqO0qcuRv1D/TaSzkqjQ+hnpqyGaSmqQxjjmIglJALHNvbLt85VrZ5OTpq5wtUpRePQu+tpWTRujeLse0tcOwj8CrjtyipJp+JQOJ6K1UUr4xBM8NcQHtieWvHBwIFtosVThnAs01kZNJP/RbGgGNzyx6mqhmZKwbHvje1srd1y4i2ccee/nayLfJnX0ts5RxNNNeXMlykaj5c8DeQEGT81rfrDxCHmUNa3mPEIMoa1vMeIQZQ1reY8QgyhrW8x4hBlDWt5jxCDKGtbzHiEGUNa3mPEIMoa1vMeIQZQ1reY8QgyhrW8x4hBlDWt5jxCDKGtbzHiEGUNa3mPEIMoa1vMeIQZQ1reY8QgyhrW8x4hBlDWt5jxCDKGtbzHiEGUNa3mPEIMoa1vMeIQZQ1reY8QgyhrW8x4hBlDWt5jxCDKGtbzHiEGUNa3mPEIMoa1vMeIQZQ1reY8QgyhrW8x4hBlDWt5jxCDKGtbzHiEGUfokB3EH3oMn0h6RrS7Q+LEDGZHvZqw4DLl25st73B+qFGUFIz36eN2OJ8jgeSSm9dN8P5VHs0Ud319WPJJTeum+H8qdmh3fX1Y8klN66b4fyp2aHd9fVjySU3rpvh/KnZod319WPJJTeum+H8qdmh3fX1Y8klN66b4fyp2aHd9fVjySU3rpvh/KnZod319WPJJTeum+H8qdmh3fX1Y8klN66b4fyp2aHd9fVjySU3rpvh/KnZod319WPJJTeum+H8qdmh3fX1Y8klN66b4fyp2aHd9fVjySU3rpvh/KnZod319WPJJTeum+H8qdmh3fX1Y8klN66b4fyp2aHd9fVjySU3rpvh/KnZod319WPJJTeum+H8qdmh3fX1Y8klN66b4fyp2aHd9fVjySU3rpvh/KnZod319WPJJTeum+H8qdmh3fX1Y8klN66b4fyp2aHd9fVjySU3rpvh/KnZod319WPJJTeum+H8qdmh3fX1Y8klN66b4fyp2aHd9fVjySU3rpvh/KnZod319WPJJTeum+H8qdmh3fX1Y8klN66b4fyp2aHd9fVjySU3rpvh/KnZod319WPJJTeum+H8qdmh3fX1Y8klN66b4fyp2aHd9fVjySU3rpvh/KnZod319WdTRrQCGinE7JJHODXNs7JazhbgAV6oJPJbTpI1S4k2TBTNR//2Q=="/>
          <p:cNvSpPr>
            <a:spLocks noChangeAspect="1" noChangeArrowheads="1"/>
          </p:cNvSpPr>
          <p:nvPr/>
        </p:nvSpPr>
        <p:spPr bwMode="auto">
          <a:xfrm>
            <a:off x="1346808" y="-1421395"/>
            <a:ext cx="4128667" cy="296885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0513" tIns="30256" rIns="60513" bIns="30256" numCol="1" anchor="t" anchorCtr="0" compatLnSpc="1">
            <a:prstTxWarp prst="textNoShape">
              <a:avLst/>
            </a:prstTxWarp>
          </a:bodyPr>
          <a:lstStyle/>
          <a:p>
            <a:pPr defTabSz="457189" eaLnBrk="0" fontAlgn="base" hangingPunct="0">
              <a:spcBef>
                <a:spcPct val="0"/>
              </a:spcBef>
              <a:spcAft>
                <a:spcPct val="0"/>
              </a:spcAft>
            </a:pPr>
            <a:endParaRPr lang="en-US" sz="1800">
              <a:solidFill>
                <a:prstClr val="black"/>
              </a:solidFill>
              <a:ea typeface="ＭＳ Ｐゴシック" charset="0"/>
              <a:cs typeface="ＭＳ Ｐゴシック" charset="0"/>
            </a:endParaRPr>
          </a:p>
        </p:txBody>
      </p:sp>
      <p:pic>
        <p:nvPicPr>
          <p:cNvPr id="1036" name="Picture 12"/>
          <p:cNvPicPr>
            <a:picLocks noChangeAspect="1" noChangeArrowheads="1"/>
          </p:cNvPicPr>
          <p:nvPr/>
        </p:nvPicPr>
        <p:blipFill>
          <a:blip r:embed="rId10">
            <a:extLst>
              <a:ext uri="{28A0092B-C50C-407E-A947-70E740481C1C}">
                <a14:useLocalDpi xmlns:a14="http://schemas.microsoft.com/office/drawing/2010/main"/>
              </a:ext>
            </a:extLst>
          </a:blip>
          <a:srcRect/>
          <a:stretch>
            <a:fillRect/>
          </a:stretch>
        </p:blipFill>
        <p:spPr bwMode="auto">
          <a:xfrm>
            <a:off x="1525570" y="1826765"/>
            <a:ext cx="1298394" cy="9309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8" name="Picture 14" descr="http://www.kaiserpermanentehistory.org/wp-content/uploads/2012/02/Current-2008-KPcen_307.jpg"/>
          <p:cNvPicPr>
            <a:picLocks noChangeAspect="1" noChangeArrowheads="1"/>
          </p:cNvPicPr>
          <p:nvPr/>
        </p:nvPicPr>
        <p:blipFill>
          <a:blip r:embed="rId11">
            <a:extLst>
              <a:ext uri="{28A0092B-C50C-407E-A947-70E740481C1C}">
                <a14:useLocalDpi xmlns:a14="http://schemas.microsoft.com/office/drawing/2010/main"/>
              </a:ext>
            </a:extLst>
          </a:blip>
          <a:srcRect/>
          <a:stretch>
            <a:fillRect/>
          </a:stretch>
        </p:blipFill>
        <p:spPr bwMode="auto">
          <a:xfrm>
            <a:off x="6968664" y="3680247"/>
            <a:ext cx="1636882" cy="638019"/>
          </a:xfrm>
          <a:prstGeom prst="rect">
            <a:avLst/>
          </a:prstGeom>
          <a:noFill/>
          <a:extLst>
            <a:ext uri="{909E8E84-426E-40DD-AFC4-6F175D3DCCD1}">
              <a14:hiddenFill xmlns:a14="http://schemas.microsoft.com/office/drawing/2010/main">
                <a:solidFill>
                  <a:srgbClr val="FFFFFF"/>
                </a:solidFill>
              </a14:hiddenFill>
            </a:ext>
          </a:extLst>
        </p:spPr>
      </p:pic>
      <p:pic>
        <p:nvPicPr>
          <p:cNvPr id="1041" name="Picture 17"/>
          <p:cNvPicPr>
            <a:picLocks noChangeAspect="1" noChangeArrowheads="1"/>
          </p:cNvPicPr>
          <p:nvPr/>
        </p:nvPicPr>
        <p:blipFill>
          <a:blip r:embed="rId12">
            <a:extLst>
              <a:ext uri="{28A0092B-C50C-407E-A947-70E740481C1C}">
                <a14:useLocalDpi xmlns:a14="http://schemas.microsoft.com/office/drawing/2010/main"/>
              </a:ext>
            </a:extLst>
          </a:blip>
          <a:srcRect/>
          <a:stretch>
            <a:fillRect/>
          </a:stretch>
        </p:blipFill>
        <p:spPr bwMode="auto">
          <a:xfrm>
            <a:off x="5769903" y="2322875"/>
            <a:ext cx="1442036" cy="10170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42" name="Picture 18"/>
          <p:cNvPicPr>
            <a:picLocks noChangeAspect="1" noChangeArrowheads="1"/>
          </p:cNvPicPr>
          <p:nvPr/>
        </p:nvPicPr>
        <p:blipFill>
          <a:blip r:embed="rId13">
            <a:extLst>
              <a:ext uri="{28A0092B-C50C-407E-A947-70E740481C1C}">
                <a14:useLocalDpi xmlns:a14="http://schemas.microsoft.com/office/drawing/2010/main"/>
              </a:ext>
            </a:extLst>
          </a:blip>
          <a:srcRect/>
          <a:stretch>
            <a:fillRect/>
          </a:stretch>
        </p:blipFill>
        <p:spPr bwMode="auto">
          <a:xfrm>
            <a:off x="256113" y="2758046"/>
            <a:ext cx="1105450" cy="3490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43" name="Picture 19"/>
          <p:cNvPicPr>
            <a:picLocks noChangeAspect="1" noChangeArrowheads="1"/>
          </p:cNvPicPr>
          <p:nvPr/>
        </p:nvPicPr>
        <p:blipFill>
          <a:blip r:embed="rId14">
            <a:extLst>
              <a:ext uri="{28A0092B-C50C-407E-A947-70E740481C1C}">
                <a14:useLocalDpi xmlns:a14="http://schemas.microsoft.com/office/drawing/2010/main"/>
              </a:ext>
            </a:extLst>
          </a:blip>
          <a:srcRect/>
          <a:stretch>
            <a:fillRect/>
          </a:stretch>
        </p:blipFill>
        <p:spPr bwMode="auto">
          <a:xfrm>
            <a:off x="4757766" y="820168"/>
            <a:ext cx="1523060" cy="66922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45" name="Picture 21" descr="https://encrypted-tbn3.gstatic.com/images?q=tbn:ANd9GcRsAgSVFeyZaDSUPN3tWNsCz6euw_lt7HqxlWCGeNtpha2DxccVGV_vrHc"/>
          <p:cNvPicPr>
            <a:picLocks noChangeAspect="1" noChangeArrowheads="1"/>
          </p:cNvPicPr>
          <p:nvPr/>
        </p:nvPicPr>
        <p:blipFill>
          <a:blip r:embed="rId15">
            <a:extLst>
              <a:ext uri="{28A0092B-C50C-407E-A947-70E740481C1C}">
                <a14:useLocalDpi xmlns:a14="http://schemas.microsoft.com/office/drawing/2010/main"/>
              </a:ext>
            </a:extLst>
          </a:blip>
          <a:srcRect/>
          <a:stretch>
            <a:fillRect/>
          </a:stretch>
        </p:blipFill>
        <p:spPr bwMode="auto">
          <a:xfrm>
            <a:off x="8192783" y="2177298"/>
            <a:ext cx="951218" cy="1106418"/>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p:cNvPicPr>
            <a:picLocks noChangeAspect="1" noChangeArrowheads="1"/>
          </p:cNvPicPr>
          <p:nvPr/>
        </p:nvPicPr>
        <p:blipFill rotWithShape="1">
          <a:blip r:embed="rId16" cstate="hqprint">
            <a:extLst>
              <a:ext uri="{28A0092B-C50C-407E-A947-70E740481C1C}">
                <a14:useLocalDpi xmlns:a14="http://schemas.microsoft.com/office/drawing/2010/main"/>
              </a:ext>
            </a:extLst>
          </a:blip>
          <a:srcRect t="18655" b="27402"/>
          <a:stretch/>
        </p:blipFill>
        <p:spPr bwMode="auto">
          <a:xfrm>
            <a:off x="1990922" y="3003396"/>
            <a:ext cx="1489068" cy="6278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0" name="AutoShape 24" descr="data:image/png;base64,iVBORw0KGgoAAAANSUhEUgAAAcEAAABwCAMAAABRhDu+AAAAn1BMVEX1hCb////1hSj1gyP1gRz//v/1fxj5sH/1fA71giD2gyb1egD95dX///31iDH5omX/9/L8zK74p3H3lk/92cP94c75pWr6rHH/9u797OP2jDj//fj2ii78yqj1eAD96dr6vZD949H81rn7wJf5rnn3m1j6uIn/8+f+3MT3kUP2kED3nVv6w5v80rbzbwD5s377xZn4oV33n1f5q3r3jkQ5BBQIAAAQxElEQVR4nO1dC2OiuBYmJKYBjI9SlYrvt1a3t3P3//+2mwTyQuzYCt3NHb7ZnakCSciXc3JeUM/3GrgM32sYdBsNg66jYdB1NAy6joZB19Ew6DoaBl1Hw6DraBh0HQ2DrqNh0HU0DLqOhkHX0TDoOhoGXUfDoOtoGHQdDYOuo2HQdTQMuo6GQdfRMOg6GgZdR8Og62gYdB0NgzbCf3oAX0bDoIV8MkKHmGwYtBB6ECEE/+lhfAUPMRjge4GQ58S0hPj0vHke4woHC++YHuh9n4ZHGAzenu7GMPh2Nz+IwL+kAIC0H1RGYTC+Y3Y66PsdPMIg6YO7sYy+P8YfApsIPM+HO2diUclWCL3kjtlJjt9f4A8xOL2fwcG/n0HPjy6AUkAB+68fVcIgDD54a/STmRE9Hsj3R90wqAAnxrR2gioY9CHci/Y+pZCCecNgFUAbQy6GFVmk0H8apJ9R2OK9rfG3O2gY1MA7xWAL7L4/p8VmyXGafjI1jNzXByynhkENLoOU5pM6RBU59ayZgIyniq0SAkH3geXSMKgBfT3etFOp+wPJacBWR6tVKoPT7++CDYMW+A3RTCwemtQr+DCEswW9IYN7CMPvs1CLP1hiPjvgD7J5Rst8/O1KCcxAuqWuITOaHtpyH2EQxsMCenJQYNe1j7wFLsRfAyhsjt40qD6EBEMcJ1dLm+27L48t7sfiosgExn5PrasusY4hB4Jq3HIJyaT71PUJrHy98Qbx9orAFkgf7KrK3ATsGAwWIn3OZGsgwrXlJkKyKTJIwQY/NjfVMQh9zSD4MQarW39shL6YjdvJwTtvQo3p+vzZoWjNPBBPk73VIYM2g9DL7yr8fMbzqQv93+iwr6yGf3T3vR5oMC749ukDMe0MP8EgQ8iUE2FAgW/eVuiV3iYmUcTOhV7pYR4vZrtuAHlT5QqPrQUGRKLZbMaaQpC34lsnGG2HrEEGpkR0D2W9QnYLUcSUrF+SuOBXBGaHYelCIxdbBhfkUfX0IwwySvzhesqwiwkJ+K3mYHsA9LD+BNkh/Gt9Wa366w/MTy0OD7Jr/V+j0fPHmJHMBFa3ZU07a2d7Xi338+VhOprYB81L2B9E8PjXNp6wscgDBDKakDotoy9e9Fery3kYREHZuiPoY7pq7+eD1Xnk8/Xnl3ATxNT06uePO1l1M8i2FkjG67k6kF6OBA2XgwztY+CTS/5pOUUQj6eqkXR1LBqFIcJvl31+PFl1MULbvKnBoZOxxOYtDEh80YMBoP0+IUpwgq7s/jBh6weOBkK1LXDwIQ8sPwKIF3JcfeRhf629ucGWFIUUkXhlKsjlJsBl+jFEaip4Wun0uI1eK4Mh10vY5z4WVQFHQKfkv+q8OICRuqcBITs+DS1xGr/DM7bEEJJhWxzPIydgGUdDRfgYZnfE+jytQAHJAqO8IfSsLukE5FkuCHbCSJ0+wr4OWMwx2SSyW8Bl6OJbUw9JfDA746fs30kZPbpV1tiaPD79tTLIVn1Iuns7SMPoOTxnJLFv48CbKQZfZpfs21a2RNk/B2is9sB/EdkYNQMUpN23fHFIBrnR/t4rCWC1T3nsgzGYL4G0IyKDWQM7jEf5ZS0wQlDPdXu2zrtTPc8nBj2QLNI8VSvP4D8NJiXFE0YCRFQCPIx6ZdDzoneaD1ffPhu6ij8yBrUMrqaF89hUKmsbeui4B7QYG07fU3FJSzMYlcZrKUjijEIpg4xBZJxqMMhTE4a0DHaZAMpbEQkhkpk7kBO4AkrLSPAlmpzQ1YaJurIRAN4eKI9RqHcf9MkOFGHLhskg7VFamAfArbVshBCd0mvBojS1ZdAPoz6wloEUWQp6R0GhZjAZAd2fYLCVfxyZDCbX3QLQnwlLhW0U5KAFVFZpZOck46IiDYOj2i77lcSK62UQPwNgUXIVnrcYzIWpgNzIDzplgWGjtVwGozWQOrqVd6hOehUiofZB2ktvMWjJYDaqIo1xLkFsxcirjI6z3Hv7Sk/CsZykfTUZyFoZDDopaLUsBlsFhiwGW9ZeIpEnevAAXMknMHefjEE8BLkgi/9T/mP2kf/V50akZpBK6yRjEN1gMFfoBazycW3sdWQMMrNVCpOUBY95DhlXMvW1MhgdzM2f3V0qps2cC1sGxXzS7DT15Z5w3YgNfUxFW8q4lXPHGQxhFv8XJC5327//jp8OkkRuOTH3RNuiSvfxvxYmg5YWzcXYGhcAPeG9yJsWpwyeYtbh+0D116J+QQgzGWRHL1FYSRV0fQz6fNPWxhmY7+LTKd4MgAWLQX72/Ol4OnUvJoXsnBD6Woe2QHJ+O52Om4M1o4JBcs4ljlk2zwTzWAtzxfdKfFczz2ZQb7yLT2Vwz4f/NqVKFnlM2hPegVwFvQ+Coehwq0P8xVQxPGX7YFpVAqtOGSRLPb/piIejYIBnbDoNIbRsUZ5XnLFJgGh2MvzxHVM3eKF1KD1HJOBtRce5QSFnkA+hlXsKRyL3GUz2uXFBuUyYDPLv08P5/eN9OkI39kEq6kcJ6xHNJq/6wikP6RyVebUfq0wtQvl6a9GUQEvUgl9UbJejqiqpamQwiLVVlpzy+F/ooYkO0BS1KDjP8rbwUXNziUQ1tSJwE8EwMwMRaeumUmb4MV0r9eXQWPzoqOjfYZtBkJ5hhDETHLZwyrUozYYgxo+EPZUtwTZbIlzm87XxprNSPv5Q1z4jq4QC/Vc0eLiK6nwXNTKIz/IuqFWMhcaJdp4sGQT7KI+i+b4xf8wlDOJ8/2TXLYxyauj1lIvIZBASpaQPkWnpRQf9vc1gso1UKOemFk21SUkWaim9MmMSKS2wijwjEsr0T45LZMVHM2XSO1WWg6yPwRBr+ZhGntrR2bo1jBJbBo0iTfSmjMwl4fedLXxR3qwyCzAUQtdSDGqPY4ShAaxSq0lBBt+wbIxZS+UMtgzPzVdqk22NbJRMz+SL8YNtEkxhZuBE55gTy2nInMfqqlHrlEE1m9ROgoWQ24slMkjBUcbQmJnWSWTcZkAgt2rzK96tnLa0PTMGg64SmwkK+B8G/g+O1cjG0GRwanrVNzx6XsDtqVwU3kupSyYBegLSzsZI9JYBYTWSpGOKG49sU7Ymq8t418cg2qoPxcqvaKWMGUuLJhMjQwdlxBkMsBE7BQXznKwMBvXKZ6a/DWXw/EImg1ZrNz16M4UQKVuGDZdcFMvFDtVais0u4N9pNSkJhfoY1IqLWdT2rBu+3V0MMhlUH/bmagg9n0j9yi0ZNaHXUAxusPboQdsKbN2KqtHxDQZDUnCOyjremnSJJP2Vm/8IamRQ07QrRB8MR9FmsHNLBona3+YzsyXmZjzJWWcyOHv57YSCJ8UgLXprt2SQjo0VaMmgsdffxLO156HhoOJq4p9g8Kmwb6M3deg+BsObDPr4SR7hWnT5+wk1GCw+3/JlBgMyB7/FyIqNhgGp8hnvf4jB4MsMRorBfeHRTL31pWMv0krtKoYqTdsnU4uObjE4ulMGzYz7LQbtHBKsuPrqh7SofSIaflWLzrS9OrmyZLQWjb6kRT9j8D4ZDMkdWvTDZLD6qssabVFt8RUVvxEiu5dBWTXRYt6E1Sd/Tl0xqC2Z3uXFxOFwkD/FgTGyBxk0IgjJi90h71L0eXi4nvBz1MdgcNubmB1ueBM3tSiWupKK8i59GtYlN4xBdRro/RWRSIOoDyQwMryPatHQqKX5KypHabVMhaiPQThWexe1liHrMv2iDIY6qsbUYCSiVyEfOUQ6ZcE9er3BHk1l64c+JipsWaEMog3IHwpMC35qiIgqsaj1VTo1xmSMPaJvBSlna73v36lFPfwKZIiGdrl7mcWZDdMli6qpEUztEgY0OjxPCA54lLk6BnVUjfLaXb3N8XDfy5B3WPuLkGqUQR3ZZl4t1nFRdDQyR3fKoIfXRp3Rgq1vkYc7tgv5Qe1O9Oy4B19O6WAXI5LVfvyOwTttUZ/nTDIGE8vEgsGr6PCIq4uAlqPm7FKeq7NyZzezS5/JoAyTZk7B/Nw9juPNi/WSCMZgiJ4U0e3AeJ9IlG+QdL7GVWpRnoCRIzATRlDWy6XzRc0U1prhNSpbkm6EeegeRdu9WRpxF4NcP/EkhME8MCKdmkFRDiUThMsJgRmHcLaRmQ1e3VIlg0bpGTggnM8mnIkVI3Jo1UZgrlEng3hoishy04FBZ3iwnd97ZdDMuIHcpqF29RFnMCRSdbNDvR2OMMYkmqxUqpl3eA+Dd2pR41EW9neywTPCH48Zv8h1RMGpovd73ULdlU7WpPcSAGxJup9Bq1JGRlisyjZRJwODvXEkPax3u+lSLRoKBrMqLRmeouzkQihs5YR1uJjOgV4xq6hW/n6g2vDWS8W+5tFnJdvX79WhVJcbqmrD4ipRnLP/WH/VyqCH33Uf1y8bSSd1G6M1V/xuisXoxmx+jUFhxM5BIQBJwevUyA/y08i6qF7luZTXo8FK/UHxxaV8yQg81bwL1v70GVmXh3zL62Q+Z5DJtNcHxpMTvIm9f7YZ9GH2hsJSAi8izVUxg/yxifK4dpa9clmL8unM4tst87Yo+E9LVeDea4tmX5LYSqnSM4nOwNKiXv7kizIvDLpXmb2vGGxdMwjKtCgoY1B7gFBIITVvs5XpgWqejPgctT/DG/H34FDz+RNmYE+Ucf8Jg6/SGtAM+my2xutlwv3ANGmvmb+g38PUk1eH0SjJJtEikJ6zqjTx9Fn+5X0MfiaDovA62qXCkqG6O3aj6S7yqn+tSRH1P4WN/X6qxIH/lezIWJ1nPT94o8piqRgMMPYgjuDxbfsW+8zDDENZJ8N2RCPe3bmk1o7JflpuZTOmFjUyP6FgUB/4jQyaww3JaUWNvUEs0ENcKPatB9UyOGjnmBvFIez2jKewk+kYw9NcnscYJCt51cAq6zrIry+Ih+T4iw3GmzNvF0Jef5ZtQjKsBay3rDJ1O1UrAHC3YogVWcFQdd+1Qm/IOoDX6pNZJ4Nf5LgOxoJDJO6bHfb4E+JVTeynqJBBH+oXCdilTQHBx9H05XC4LLYez7boE3moGZdeBY0XJHghjqKP8zy9KlWTjyEwKVtZmw4iQbx4ae/3+/mhP+wQ8zU/ge7evgX7gB6X9UoxPS4r/REQuF2zDhPW4bQ7IT/DX02/b+JKeTByEeZZOoxk8X1uoZn1zNC228w386DFMldQhTovZuxKBq1KAH6peKtJpF9sYo2wHGHh3/yDNUfw6geJAEe3OqwPVcqg+cqCq2OPbOkwjPjz18Iy6fnImNGgo738G7lwWDKcHN+18++4zkkGP8HDLhF/xiu3E5aB1k9IVvvRslezWLPozIvdvgonfmsPFNVtNLfy5sdIvDOJGaXxXPt9i2qL+JyBEwzyp2Xm0mlgXtfqY4KwNx6pJ0CZgk3/UAIdYZC5EkOVXxBPau/3vZzP7Duwqz0A+S+FIwxmebi81MlOd2QBmfaDb+l0F84w6MGbBe7cQmWGaKNF/92Agf96I+fAZPKRX9jgOJxhkL9UdHlDApOYlL0J8s+AOwzynMM5e0siVZuhEMqD9+dKoFsMepAcxW94BLLSSXj4w+gP3QEzOMUgj1ef1m1jM5xPtxi5dQtVwzEGRbi68+v93L9Mp+9vY/RjKYB/LZxj0OM2DcaE8N/PDP9Y+0XDRQYFOHfQqV8cXxOcZfD/ONvwNTjMYAOBhkHX0TDoOhoGXUfDoOtoGHQdDYOuo2HQdTQMuo6GQdfRMOg6/P8BkV81TYijii4AAAAASUVORK5CYII="/>
          <p:cNvSpPr>
            <a:spLocks noChangeAspect="1" noChangeArrowheads="1"/>
          </p:cNvSpPr>
          <p:nvPr/>
        </p:nvSpPr>
        <p:spPr bwMode="auto">
          <a:xfrm>
            <a:off x="1346807" y="-705970"/>
            <a:ext cx="5893594" cy="1474974"/>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0513" tIns="30256" rIns="60513" bIns="30256" numCol="1" anchor="t" anchorCtr="0" compatLnSpc="1">
            <a:prstTxWarp prst="textNoShape">
              <a:avLst/>
            </a:prstTxWarp>
          </a:bodyPr>
          <a:lstStyle/>
          <a:p>
            <a:pPr defTabSz="457189" eaLnBrk="0" fontAlgn="base" hangingPunct="0">
              <a:spcBef>
                <a:spcPct val="0"/>
              </a:spcBef>
              <a:spcAft>
                <a:spcPct val="0"/>
              </a:spcAft>
            </a:pPr>
            <a:endParaRPr lang="en-US" sz="1800">
              <a:solidFill>
                <a:prstClr val="black"/>
              </a:solidFill>
              <a:ea typeface="ＭＳ Ｐゴシック" charset="0"/>
              <a:cs typeface="ＭＳ Ｐゴシック" charset="0"/>
            </a:endParaRPr>
          </a:p>
        </p:txBody>
      </p:sp>
      <p:sp>
        <p:nvSpPr>
          <p:cNvPr id="2" name="Title 1"/>
          <p:cNvSpPr>
            <a:spLocks noGrp="1"/>
          </p:cNvSpPr>
          <p:nvPr>
            <p:ph type="title"/>
          </p:nvPr>
        </p:nvSpPr>
        <p:spPr>
          <a:xfrm>
            <a:off x="293688" y="35556"/>
            <a:ext cx="8850312" cy="660400"/>
          </a:xfrm>
          <a:noFill/>
          <a:ln>
            <a:noFill/>
          </a:ln>
        </p:spPr>
        <p:txBody>
          <a:bodyPr vert="horz" wrap="square" lIns="91440" tIns="45720" rIns="91440" bIns="45720" numCol="1" rtlCol="0" anchor="ctr" anchorCtr="0" compatLnSpc="1">
            <a:prstTxWarp prst="textNoShape">
              <a:avLst/>
            </a:prstTxWarp>
            <a:noAutofit/>
          </a:bodyPr>
          <a:lstStyle/>
          <a:p>
            <a:pPr eaLnBrk="1" hangingPunct="1"/>
            <a:r>
              <a:rPr lang="en-US" dirty="0">
                <a:solidFill>
                  <a:srgbClr val="4178BE"/>
                </a:solidFill>
                <a:latin typeface="Helvetica Neue Light" charset="0"/>
                <a:ea typeface="Helvetica Neue Light" charset="0"/>
                <a:cs typeface="Helvetica Neue Light" charset="0"/>
              </a:rPr>
              <a:t>IBM API Connect: Customer Success Stories</a:t>
            </a:r>
          </a:p>
        </p:txBody>
      </p:sp>
      <p:pic>
        <p:nvPicPr>
          <p:cNvPr id="24" name="Picture 23"/>
          <p:cNvPicPr>
            <a:picLocks noChangeAspect="1"/>
          </p:cNvPicPr>
          <p:nvPr/>
        </p:nvPicPr>
        <p:blipFill>
          <a:blip r:embed="rId17">
            <a:extLst>
              <a:ext uri="{28A0092B-C50C-407E-A947-70E740481C1C}">
                <a14:useLocalDpi xmlns:a14="http://schemas.microsoft.com/office/drawing/2010/main"/>
              </a:ext>
            </a:extLst>
          </a:blip>
          <a:stretch>
            <a:fillRect/>
          </a:stretch>
        </p:blipFill>
        <p:spPr>
          <a:xfrm>
            <a:off x="5663951" y="1893929"/>
            <a:ext cx="1268278" cy="406746"/>
          </a:xfrm>
          <a:prstGeom prst="rect">
            <a:avLst/>
          </a:prstGeom>
        </p:spPr>
      </p:pic>
      <p:pic>
        <p:nvPicPr>
          <p:cNvPr id="4" name="Picture 3"/>
          <p:cNvPicPr>
            <a:picLocks noChangeAspect="1"/>
          </p:cNvPicPr>
          <p:nvPr/>
        </p:nvPicPr>
        <p:blipFill>
          <a:blip r:embed="rId18">
            <a:extLst>
              <a:ext uri="{28A0092B-C50C-407E-A947-70E740481C1C}">
                <a14:useLocalDpi xmlns:a14="http://schemas.microsoft.com/office/drawing/2010/main"/>
              </a:ext>
            </a:extLst>
          </a:blip>
          <a:stretch>
            <a:fillRect/>
          </a:stretch>
        </p:blipFill>
        <p:spPr>
          <a:xfrm>
            <a:off x="292789" y="1831342"/>
            <a:ext cx="1206978" cy="758933"/>
          </a:xfrm>
          <a:prstGeom prst="rect">
            <a:avLst/>
          </a:prstGeom>
        </p:spPr>
      </p:pic>
      <p:pic>
        <p:nvPicPr>
          <p:cNvPr id="7" name="Picture 6"/>
          <p:cNvPicPr>
            <a:picLocks noChangeAspect="1"/>
          </p:cNvPicPr>
          <p:nvPr/>
        </p:nvPicPr>
        <p:blipFill>
          <a:blip r:embed="rId19">
            <a:extLst>
              <a:ext uri="{28A0092B-C50C-407E-A947-70E740481C1C}">
                <a14:useLocalDpi xmlns:a14="http://schemas.microsoft.com/office/drawing/2010/main"/>
              </a:ext>
            </a:extLst>
          </a:blip>
          <a:stretch>
            <a:fillRect/>
          </a:stretch>
        </p:blipFill>
        <p:spPr>
          <a:xfrm>
            <a:off x="5779632" y="3272506"/>
            <a:ext cx="2520784" cy="462676"/>
          </a:xfrm>
          <a:prstGeom prst="rect">
            <a:avLst/>
          </a:prstGeom>
        </p:spPr>
      </p:pic>
      <p:pic>
        <p:nvPicPr>
          <p:cNvPr id="12" name="Picture 11"/>
          <p:cNvPicPr>
            <a:picLocks noChangeAspect="1"/>
          </p:cNvPicPr>
          <p:nvPr/>
        </p:nvPicPr>
        <p:blipFill>
          <a:blip r:embed="rId20">
            <a:extLst>
              <a:ext uri="{28A0092B-C50C-407E-A947-70E740481C1C}">
                <a14:useLocalDpi xmlns:a14="http://schemas.microsoft.com/office/drawing/2010/main"/>
              </a:ext>
            </a:extLst>
          </a:blip>
          <a:stretch>
            <a:fillRect/>
          </a:stretch>
        </p:blipFill>
        <p:spPr>
          <a:xfrm>
            <a:off x="1598500" y="1408375"/>
            <a:ext cx="2994240" cy="347494"/>
          </a:xfrm>
          <a:prstGeom prst="rect">
            <a:avLst/>
          </a:prstGeom>
        </p:spPr>
      </p:pic>
      <p:pic>
        <p:nvPicPr>
          <p:cNvPr id="13" name="Picture 12"/>
          <p:cNvPicPr>
            <a:picLocks noChangeAspect="1"/>
          </p:cNvPicPr>
          <p:nvPr/>
        </p:nvPicPr>
        <p:blipFill>
          <a:blip r:embed="rId21">
            <a:extLst>
              <a:ext uri="{28A0092B-C50C-407E-A947-70E740481C1C}">
                <a14:useLocalDpi xmlns:a14="http://schemas.microsoft.com/office/drawing/2010/main"/>
              </a:ext>
            </a:extLst>
          </a:blip>
          <a:stretch>
            <a:fillRect/>
          </a:stretch>
        </p:blipFill>
        <p:spPr>
          <a:xfrm>
            <a:off x="5552737" y="3805983"/>
            <a:ext cx="1017900" cy="872486"/>
          </a:xfrm>
          <a:prstGeom prst="rect">
            <a:avLst/>
          </a:prstGeom>
        </p:spPr>
      </p:pic>
      <p:sp>
        <p:nvSpPr>
          <p:cNvPr id="10" name="TextBox 9"/>
          <p:cNvSpPr txBox="1"/>
          <p:nvPr/>
        </p:nvSpPr>
        <p:spPr>
          <a:xfrm>
            <a:off x="3664005" y="2078421"/>
            <a:ext cx="1895071" cy="1323439"/>
          </a:xfrm>
          <a:prstGeom prst="rect">
            <a:avLst/>
          </a:prstGeom>
          <a:noFill/>
        </p:spPr>
        <p:txBody>
          <a:bodyPr wrap="none" rtlCol="0">
            <a:spAutoFit/>
          </a:bodyPr>
          <a:lstStyle/>
          <a:p>
            <a:pPr algn="ctr" defTabSz="457189" eaLnBrk="0" fontAlgn="base" hangingPunct="0">
              <a:spcBef>
                <a:spcPct val="0"/>
              </a:spcBef>
              <a:spcAft>
                <a:spcPct val="0"/>
              </a:spcAft>
            </a:pPr>
            <a:r>
              <a:rPr lang="en-US" sz="4000" b="1" i="1" dirty="0">
                <a:solidFill>
                  <a:prstClr val="white"/>
                </a:solidFill>
                <a:latin typeface="Helvetica Neue" charset="0"/>
                <a:ea typeface="Helvetica Neue" charset="0"/>
                <a:cs typeface="Helvetica Neue" charset="0"/>
              </a:rPr>
              <a:t>400+ </a:t>
            </a:r>
            <a:br>
              <a:rPr lang="en-US" sz="4000" b="1" i="1" dirty="0">
                <a:solidFill>
                  <a:prstClr val="white"/>
                </a:solidFill>
                <a:latin typeface="Helvetica Neue" charset="0"/>
                <a:ea typeface="Helvetica Neue" charset="0"/>
                <a:cs typeface="Helvetica Neue" charset="0"/>
              </a:rPr>
            </a:br>
            <a:r>
              <a:rPr lang="en-US" sz="4000" b="1" i="1" dirty="0">
                <a:solidFill>
                  <a:prstClr val="white"/>
                </a:solidFill>
                <a:latin typeface="Helvetica Neue" charset="0"/>
                <a:ea typeface="Helvetica Neue" charset="0"/>
                <a:cs typeface="Helvetica Neue" charset="0"/>
              </a:rPr>
              <a:t>Clients</a:t>
            </a:r>
          </a:p>
        </p:txBody>
      </p:sp>
      <p:pic>
        <p:nvPicPr>
          <p:cNvPr id="1040" name="Picture 16" descr="https://encrypted-tbn1.gstatic.com/images?q=tbn:ANd9GcSJX-c9Vh22ALrlYs9ZgvWlxcvw0c5sf1WFhVFcENYOS9Om5ctnL4uS5_i0"/>
          <p:cNvPicPr>
            <a:picLocks noChangeAspect="1" noChangeArrowheads="1"/>
          </p:cNvPicPr>
          <p:nvPr/>
        </p:nvPicPr>
        <p:blipFill>
          <a:blip r:embed="rId22">
            <a:extLst>
              <a:ext uri="{28A0092B-C50C-407E-A947-70E740481C1C}">
                <a14:useLocalDpi xmlns:a14="http://schemas.microsoft.com/office/drawing/2010/main"/>
              </a:ext>
            </a:extLst>
          </a:blip>
          <a:srcRect/>
          <a:stretch>
            <a:fillRect/>
          </a:stretch>
        </p:blipFill>
        <p:spPr bwMode="auto">
          <a:xfrm>
            <a:off x="7105485" y="1603938"/>
            <a:ext cx="982423" cy="1093904"/>
          </a:xfrm>
          <a:prstGeom prst="rect">
            <a:avLst/>
          </a:prstGeom>
          <a:noFill/>
          <a:extLst>
            <a:ext uri="{909E8E84-426E-40DD-AFC4-6F175D3DCCD1}">
              <a14:hiddenFill xmlns:a14="http://schemas.microsoft.com/office/drawing/2010/main">
                <a:solidFill>
                  <a:srgbClr val="FFFFFF"/>
                </a:solidFill>
              </a14:hiddenFill>
            </a:ext>
          </a:extLst>
        </p:spPr>
      </p:pic>
      <p:sp>
        <p:nvSpPr>
          <p:cNvPr id="15" name="Footer Placeholder 14">
            <a:extLst>
              <a:ext uri="{FF2B5EF4-FFF2-40B4-BE49-F238E27FC236}">
                <a16:creationId xmlns:a16="http://schemas.microsoft.com/office/drawing/2014/main" id="{AF06706C-A6D8-3F4A-AEE3-CC37E9E8DF96}"/>
              </a:ext>
            </a:extLst>
          </p:cNvPr>
          <p:cNvSpPr>
            <a:spLocks noGrp="1"/>
          </p:cNvSpPr>
          <p:nvPr>
            <p:ph type="ftr" sz="quarter" idx="3"/>
          </p:nvPr>
        </p:nvSpPr>
        <p:spPr>
          <a:xfrm>
            <a:off x="228600" y="4828032"/>
            <a:ext cx="6400800" cy="137160"/>
          </a:xfrm>
        </p:spPr>
        <p:txBody>
          <a:bodyPr/>
          <a:lstStyle/>
          <a:p>
            <a:r>
              <a:rPr lang="en-US" dirty="0"/>
              <a:t>IBM Private Cloud Boot-camp / June 2018 / © 2018 IBM Corporation</a:t>
            </a:r>
          </a:p>
        </p:txBody>
      </p:sp>
      <p:sp>
        <p:nvSpPr>
          <p:cNvPr id="17" name="Slide Number Placeholder 16">
            <a:extLst>
              <a:ext uri="{FF2B5EF4-FFF2-40B4-BE49-F238E27FC236}">
                <a16:creationId xmlns:a16="http://schemas.microsoft.com/office/drawing/2014/main" id="{D6B1E5B6-3EC2-E345-BE4B-33596C1910B5}"/>
              </a:ext>
            </a:extLst>
          </p:cNvPr>
          <p:cNvSpPr>
            <a:spLocks noGrp="1"/>
          </p:cNvSpPr>
          <p:nvPr>
            <p:ph type="sldNum" sz="quarter" idx="4"/>
          </p:nvPr>
        </p:nvSpPr>
        <p:spPr>
          <a:xfrm>
            <a:off x="6858000" y="4828032"/>
            <a:ext cx="2057400" cy="137160"/>
          </a:xfrm>
        </p:spPr>
        <p:txBody>
          <a:bodyPr/>
          <a:lstStyle/>
          <a:p>
            <a:fld id="{3FD999D4-B456-9943-89B7-30D56181CE18}" type="slidenum">
              <a:rPr lang="en-US" smtClean="0"/>
              <a:pPr/>
              <a:t>13</a:t>
            </a:fld>
            <a:endParaRPr lang="en-US" dirty="0"/>
          </a:p>
        </p:txBody>
      </p:sp>
    </p:spTree>
    <p:extLst>
      <p:ext uri="{BB962C8B-B14F-4D97-AF65-F5344CB8AC3E}">
        <p14:creationId xmlns:p14="http://schemas.microsoft.com/office/powerpoint/2010/main" val="29758378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2"/>
                </a:solidFill>
              </a:rPr>
              <a:t>Agenda</a:t>
            </a:r>
          </a:p>
        </p:txBody>
      </p:sp>
      <p:sp>
        <p:nvSpPr>
          <p:cNvPr id="8" name="Footer Placeholder 7"/>
          <p:cNvSpPr>
            <a:spLocks noGrp="1"/>
          </p:cNvSpPr>
          <p:nvPr>
            <p:ph type="ftr" sz="quarter" idx="11"/>
          </p:nvPr>
        </p:nvSpPr>
        <p:spPr/>
        <p:txBody>
          <a:bodyPr/>
          <a:lstStyle/>
          <a:p>
            <a:r>
              <a:rPr lang="de-DE" dirty="0">
                <a:solidFill>
                  <a:schemeClr val="bg2"/>
                </a:solidFill>
              </a:rPr>
              <a:t>IBM Private Cloud Boot-camp / June 2018 / © 2018 IBM Corporation</a:t>
            </a:r>
            <a:endParaRPr lang="en-US" dirty="0">
              <a:solidFill>
                <a:schemeClr val="bg2"/>
              </a:solidFill>
            </a:endParaRPr>
          </a:p>
        </p:txBody>
      </p:sp>
      <p:sp>
        <p:nvSpPr>
          <p:cNvPr id="7" name="Text Placeholder 6"/>
          <p:cNvSpPr>
            <a:spLocks noGrp="1"/>
          </p:cNvSpPr>
          <p:nvPr>
            <p:ph type="body" sz="quarter" idx="14"/>
          </p:nvPr>
        </p:nvSpPr>
        <p:spPr>
          <a:xfrm>
            <a:off x="228600" y="1093470"/>
            <a:ext cx="8686800" cy="3589655"/>
          </a:xfrm>
        </p:spPr>
        <p:txBody>
          <a:bodyPr/>
          <a:lstStyle/>
          <a:p>
            <a:pPr marL="285750" indent="-285750">
              <a:buFont typeface="Arial" panose="020B0604020202020204" pitchFamily="34" charset="0"/>
              <a:buChar char="•"/>
            </a:pPr>
            <a:r>
              <a:rPr lang="en-US" dirty="0">
                <a:solidFill>
                  <a:schemeClr val="bg2"/>
                </a:solidFill>
              </a:rPr>
              <a:t>IBM API Connect Overview</a:t>
            </a:r>
          </a:p>
          <a:p>
            <a:pPr marL="285750" indent="-285750">
              <a:buFont typeface="Arial" panose="020B0604020202020204" pitchFamily="34" charset="0"/>
              <a:buChar char="•"/>
            </a:pPr>
            <a:r>
              <a:rPr lang="en-US" b="1" dirty="0">
                <a:solidFill>
                  <a:schemeClr val="bg2"/>
                </a:solidFill>
                <a:latin typeface="Helvetica Neue" panose="02000503000000020004" pitchFamily="2" charset="0"/>
                <a:ea typeface="Helvetica Neue" panose="02000503000000020004" pitchFamily="2" charset="0"/>
                <a:cs typeface="Helvetica Neue" panose="02000503000000020004" pitchFamily="2" charset="0"/>
              </a:rPr>
              <a:t>What’s New in API Connect</a:t>
            </a:r>
            <a:endParaRPr lang="en-US" dirty="0">
              <a:solidFill>
                <a:schemeClr val="bg2"/>
              </a:solidFill>
            </a:endParaRPr>
          </a:p>
          <a:p>
            <a:pPr marL="285750" indent="-285750">
              <a:buFont typeface="Arial" panose="020B0604020202020204" pitchFamily="34" charset="0"/>
              <a:buChar char="•"/>
            </a:pPr>
            <a:r>
              <a:rPr lang="en-US" dirty="0">
                <a:solidFill>
                  <a:schemeClr val="bg2"/>
                </a:solidFill>
              </a:rPr>
              <a:t>IBM API Connect on IBM Cloud Private</a:t>
            </a:r>
          </a:p>
          <a:p>
            <a:pPr marL="285750" indent="-285750">
              <a:buFont typeface="Arial" panose="020B0604020202020204" pitchFamily="34" charset="0"/>
              <a:buChar char="•"/>
            </a:pPr>
            <a:r>
              <a:rPr lang="en-US" dirty="0">
                <a:solidFill>
                  <a:schemeClr val="bg2"/>
                </a:solidFill>
              </a:rPr>
              <a:t>Resources</a:t>
            </a:r>
          </a:p>
          <a:p>
            <a:endParaRPr lang="en-US" dirty="0"/>
          </a:p>
        </p:txBody>
      </p:sp>
      <p:sp>
        <p:nvSpPr>
          <p:cNvPr id="5" name="Slide Number Placeholder 4">
            <a:extLst>
              <a:ext uri="{FF2B5EF4-FFF2-40B4-BE49-F238E27FC236}">
                <a16:creationId xmlns:a16="http://schemas.microsoft.com/office/drawing/2014/main" id="{5EB5C2DE-90DF-5C40-B15E-F36C725C1E93}"/>
              </a:ext>
            </a:extLst>
          </p:cNvPr>
          <p:cNvSpPr>
            <a:spLocks noGrp="1"/>
          </p:cNvSpPr>
          <p:nvPr>
            <p:ph type="sldNum" sz="quarter" idx="10"/>
          </p:nvPr>
        </p:nvSpPr>
        <p:spPr/>
        <p:txBody>
          <a:bodyPr/>
          <a:lstStyle/>
          <a:p>
            <a:fld id="{D0BE6F14-FF48-0F4F-A8AA-2E3F25371E4A}" type="slidenum">
              <a:rPr lang="en-US" smtClean="0"/>
              <a:pPr/>
              <a:t>14</a:t>
            </a:fld>
            <a:endParaRPr lang="en-US"/>
          </a:p>
        </p:txBody>
      </p:sp>
    </p:spTree>
    <p:extLst>
      <p:ext uri="{BB962C8B-B14F-4D97-AF65-F5344CB8AC3E}">
        <p14:creationId xmlns:p14="http://schemas.microsoft.com/office/powerpoint/2010/main" val="25461630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FFA9041-B194-4F49-82FC-B0741420294E}"/>
              </a:ext>
            </a:extLst>
          </p:cNvPr>
          <p:cNvSpPr>
            <a:spLocks noGrp="1"/>
          </p:cNvSpPr>
          <p:nvPr>
            <p:ph type="title"/>
          </p:nvPr>
        </p:nvSpPr>
        <p:spPr>
          <a:xfrm>
            <a:off x="228600" y="201167"/>
            <a:ext cx="8686800" cy="419979"/>
          </a:xfrm>
        </p:spPr>
        <p:txBody>
          <a:bodyPr/>
          <a:lstStyle/>
          <a:p>
            <a:r>
              <a:rPr lang="en-US" dirty="0">
                <a:latin typeface="Helvetica Neue" panose="02000503000000020004" pitchFamily="2" charset="0"/>
                <a:ea typeface="Helvetica Neue" panose="02000503000000020004" pitchFamily="2" charset="0"/>
                <a:cs typeface="Helvetica Neue" panose="02000503000000020004" pitchFamily="2" charset="0"/>
              </a:rPr>
              <a:t>Central Management of APIs across Multi-Cloud Deployments</a:t>
            </a:r>
            <a:endParaRPr lang="en-CA" sz="20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8" name="TextBox 7">
            <a:extLst>
              <a:ext uri="{FF2B5EF4-FFF2-40B4-BE49-F238E27FC236}">
                <a16:creationId xmlns:a16="http://schemas.microsoft.com/office/drawing/2014/main" id="{0CCE75B5-77AF-5B4B-A7F0-3F0C4A5B5145}"/>
              </a:ext>
            </a:extLst>
          </p:cNvPr>
          <p:cNvSpPr txBox="1"/>
          <p:nvPr/>
        </p:nvSpPr>
        <p:spPr>
          <a:xfrm>
            <a:off x="253785" y="761657"/>
            <a:ext cx="4266176" cy="523220"/>
          </a:xfrm>
          <a:prstGeom prst="rect">
            <a:avLst/>
          </a:prstGeom>
          <a:noFill/>
          <a:ln>
            <a:noFill/>
          </a:ln>
        </p:spPr>
        <p:txBody>
          <a:bodyPr wrap="square" rtlCol="0">
            <a:spAutoFit/>
          </a:bodyPr>
          <a:lstStyle/>
          <a:p>
            <a:pPr algn="ctr"/>
            <a:r>
              <a:rPr lang="en-US" sz="1400" b="1" dirty="0">
                <a:latin typeface="Helvetica Neue" panose="02000503000000020004" pitchFamily="2" charset="0"/>
                <a:ea typeface="Helvetica Neue" panose="02000503000000020004" pitchFamily="2" charset="0"/>
                <a:cs typeface="Helvetica Neue" panose="02000503000000020004" pitchFamily="2" charset="0"/>
              </a:rPr>
              <a:t>Single-tenant, IBM managed </a:t>
            </a:r>
            <a:r>
              <a:rPr lang="en-US" sz="1400" dirty="0">
                <a:latin typeface="Helvetica Neue" panose="02000503000000020004" pitchFamily="2" charset="0"/>
                <a:ea typeface="Helvetica Neue" panose="02000503000000020004" pitchFamily="2" charset="0"/>
                <a:cs typeface="Helvetica Neue" panose="02000503000000020004" pitchFamily="2" charset="0"/>
              </a:rPr>
              <a:t>API Connect with </a:t>
            </a:r>
            <a:r>
              <a:rPr lang="en-US" sz="1400" b="1" dirty="0">
                <a:latin typeface="Helvetica Neue" panose="02000503000000020004" pitchFamily="2" charset="0"/>
                <a:ea typeface="Helvetica Neue" panose="02000503000000020004" pitchFamily="2" charset="0"/>
                <a:cs typeface="Helvetica Neue" panose="02000503000000020004" pitchFamily="2" charset="0"/>
              </a:rPr>
              <a:t>co-located</a:t>
            </a:r>
            <a:r>
              <a:rPr lang="en-US" sz="1400" dirty="0">
                <a:latin typeface="Helvetica Neue" panose="02000503000000020004" pitchFamily="2" charset="0"/>
                <a:ea typeface="Helvetica Neue" panose="02000503000000020004" pitchFamily="2" charset="0"/>
                <a:cs typeface="Helvetica Neue" panose="02000503000000020004" pitchFamily="2" charset="0"/>
              </a:rPr>
              <a:t> DataPower API Gateway on any Cloud</a:t>
            </a:r>
          </a:p>
        </p:txBody>
      </p:sp>
      <p:sp>
        <p:nvSpPr>
          <p:cNvPr id="9" name="TextBox 8">
            <a:extLst>
              <a:ext uri="{FF2B5EF4-FFF2-40B4-BE49-F238E27FC236}">
                <a16:creationId xmlns:a16="http://schemas.microsoft.com/office/drawing/2014/main" id="{91239BF0-D084-8E40-915C-DC2FC394146A}"/>
              </a:ext>
            </a:extLst>
          </p:cNvPr>
          <p:cNvSpPr txBox="1"/>
          <p:nvPr/>
        </p:nvSpPr>
        <p:spPr>
          <a:xfrm>
            <a:off x="5850534" y="1968648"/>
            <a:ext cx="1914152" cy="400110"/>
          </a:xfrm>
          <a:prstGeom prst="rect">
            <a:avLst/>
          </a:prstGeom>
          <a:noFill/>
        </p:spPr>
        <p:txBody>
          <a:bodyPr wrap="square" rtlCol="0">
            <a:spAutoFit/>
          </a:bodyPr>
          <a:lstStyle/>
          <a:p>
            <a:pPr defTabSz="457200" eaLnBrk="0" fontAlgn="base" hangingPunct="0">
              <a:spcBef>
                <a:spcPct val="0"/>
              </a:spcBef>
              <a:spcAft>
                <a:spcPct val="0"/>
              </a:spcAft>
            </a:pPr>
            <a:r>
              <a:rPr lang="en-US" sz="1000" dirty="0">
                <a:solidFill>
                  <a:prstClr val="black"/>
                </a:solidFill>
                <a:latin typeface="Helvetica Neue" panose="02000503000000020004" pitchFamily="2" charset="0"/>
                <a:ea typeface="Helvetica Neue" panose="02000503000000020004" pitchFamily="2" charset="0"/>
                <a:cs typeface="Helvetica Neue" panose="02000503000000020004" pitchFamily="2" charset="0"/>
              </a:rPr>
              <a:t>API Connect in Public Cloud </a:t>
            </a:r>
          </a:p>
          <a:p>
            <a:pPr defTabSz="457200" eaLnBrk="0" fontAlgn="base" hangingPunct="0">
              <a:spcBef>
                <a:spcPct val="0"/>
              </a:spcBef>
              <a:spcAft>
                <a:spcPct val="0"/>
              </a:spcAft>
            </a:pPr>
            <a:r>
              <a:rPr lang="en-US" sz="1000" dirty="0">
                <a:solidFill>
                  <a:prstClr val="black"/>
                </a:solidFill>
                <a:latin typeface="Helvetica Neue" panose="02000503000000020004" pitchFamily="2" charset="0"/>
                <a:ea typeface="Helvetica Neue" panose="02000503000000020004" pitchFamily="2" charset="0"/>
                <a:cs typeface="Helvetica Neue" panose="02000503000000020004" pitchFamily="2" charset="0"/>
              </a:rPr>
              <a:t>OR On-premises</a:t>
            </a:r>
          </a:p>
        </p:txBody>
      </p:sp>
      <p:pic>
        <p:nvPicPr>
          <p:cNvPr id="10" name="Picture 9">
            <a:extLst>
              <a:ext uri="{FF2B5EF4-FFF2-40B4-BE49-F238E27FC236}">
                <a16:creationId xmlns:a16="http://schemas.microsoft.com/office/drawing/2014/main" id="{B802323E-E95F-7A41-95F2-74F2A0533C6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749964" y="4583530"/>
            <a:ext cx="863189" cy="314722"/>
          </a:xfrm>
          <a:prstGeom prst="rect">
            <a:avLst/>
          </a:prstGeom>
        </p:spPr>
      </p:pic>
      <p:pic>
        <p:nvPicPr>
          <p:cNvPr id="11" name="Picture 10">
            <a:extLst>
              <a:ext uri="{FF2B5EF4-FFF2-40B4-BE49-F238E27FC236}">
                <a16:creationId xmlns:a16="http://schemas.microsoft.com/office/drawing/2014/main" id="{48C8083E-7DFC-CA48-946B-F12764CE0AB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706953" y="4467344"/>
            <a:ext cx="764189" cy="526034"/>
          </a:xfrm>
          <a:prstGeom prst="rect">
            <a:avLst/>
          </a:prstGeom>
        </p:spPr>
      </p:pic>
      <p:pic>
        <p:nvPicPr>
          <p:cNvPr id="13" name="Picture 12">
            <a:extLst>
              <a:ext uri="{FF2B5EF4-FFF2-40B4-BE49-F238E27FC236}">
                <a16:creationId xmlns:a16="http://schemas.microsoft.com/office/drawing/2014/main" id="{C090DBE1-E781-144B-BD22-75524BF399FD}"/>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b="28378"/>
          <a:stretch/>
        </p:blipFill>
        <p:spPr>
          <a:xfrm>
            <a:off x="5603889" y="4384366"/>
            <a:ext cx="713815" cy="511249"/>
          </a:xfrm>
          <a:prstGeom prst="rect">
            <a:avLst/>
          </a:prstGeom>
        </p:spPr>
      </p:pic>
      <p:sp>
        <p:nvSpPr>
          <p:cNvPr id="14" name="Rounded Rectangle 13">
            <a:extLst>
              <a:ext uri="{FF2B5EF4-FFF2-40B4-BE49-F238E27FC236}">
                <a16:creationId xmlns:a16="http://schemas.microsoft.com/office/drawing/2014/main" id="{B2DE5117-ACA5-A542-826A-6BF14A7B313D}"/>
              </a:ext>
            </a:extLst>
          </p:cNvPr>
          <p:cNvSpPr/>
          <p:nvPr/>
        </p:nvSpPr>
        <p:spPr>
          <a:xfrm>
            <a:off x="5263392" y="1718556"/>
            <a:ext cx="3777002" cy="900743"/>
          </a:xfrm>
          <a:prstGeom prst="roundRect">
            <a:avLst>
              <a:gd name="adj" fmla="val 9161"/>
            </a:avLst>
          </a:prstGeom>
          <a:noFill/>
          <a:ln w="9525" cap="flat" cmpd="sng" algn="ctr">
            <a:solidFill>
              <a:sysClr val="window" lastClr="FFFFFF">
                <a:lumMod val="85000"/>
              </a:sysClr>
            </a:solidFill>
            <a:prstDash val="solid"/>
          </a:ln>
          <a:effectLst/>
        </p:spPr>
        <p:txBody>
          <a:bodyPr rtlCol="0" anchor="ctr"/>
          <a:lstStyle/>
          <a:p>
            <a:pPr marL="0" marR="0" lvl="0" indent="0" algn="ctr" defTabSz="4572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5" name="Rounded Rectangle 14">
            <a:extLst>
              <a:ext uri="{FF2B5EF4-FFF2-40B4-BE49-F238E27FC236}">
                <a16:creationId xmlns:a16="http://schemas.microsoft.com/office/drawing/2014/main" id="{6DC7B861-CAC6-1A47-B492-4A08040B16AB}"/>
              </a:ext>
            </a:extLst>
          </p:cNvPr>
          <p:cNvSpPr/>
          <p:nvPr/>
        </p:nvSpPr>
        <p:spPr>
          <a:xfrm>
            <a:off x="2592733" y="3074571"/>
            <a:ext cx="4001594" cy="2031005"/>
          </a:xfrm>
          <a:prstGeom prst="roundRect">
            <a:avLst>
              <a:gd name="adj" fmla="val 4517"/>
            </a:avLst>
          </a:prstGeom>
          <a:noFill/>
          <a:ln w="9525" cap="flat" cmpd="sng" algn="ctr">
            <a:solidFill>
              <a:sysClr val="window" lastClr="FFFFFF">
                <a:lumMod val="85000"/>
              </a:sysClr>
            </a:solidFill>
            <a:prstDash val="solid"/>
          </a:ln>
          <a:effectLst/>
        </p:spPr>
        <p:txBody>
          <a:bodyPr rtlCol="0" anchor="ctr"/>
          <a:lstStyle/>
          <a:p>
            <a:pPr marL="0" marR="0" lvl="0" indent="0" algn="ctr" defTabSz="4572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6" name="TextBox 15">
            <a:extLst>
              <a:ext uri="{FF2B5EF4-FFF2-40B4-BE49-F238E27FC236}">
                <a16:creationId xmlns:a16="http://schemas.microsoft.com/office/drawing/2014/main" id="{7380F3F7-C3B7-554A-9018-E7DFF76A77C2}"/>
              </a:ext>
            </a:extLst>
          </p:cNvPr>
          <p:cNvSpPr txBox="1"/>
          <p:nvPr/>
        </p:nvSpPr>
        <p:spPr>
          <a:xfrm>
            <a:off x="6416642" y="1463717"/>
            <a:ext cx="1475084" cy="430887"/>
          </a:xfrm>
          <a:prstGeom prst="rect">
            <a:avLst/>
          </a:prstGeom>
          <a:solidFill>
            <a:sysClr val="window" lastClr="FFFFFF"/>
          </a:solidFill>
          <a:ln w="25400">
            <a:solidFill>
              <a:schemeClr val="tx1"/>
            </a:solidFill>
          </a:ln>
        </p:spPr>
        <p:txBody>
          <a:bodyPr wrap="none" rtlCol="0">
            <a:spAutoFit/>
          </a:bodyPr>
          <a:lstStyle/>
          <a:p>
            <a:pPr marL="0" marR="0" lvl="0" indent="0" algn="ctr" defTabSz="457200" eaLnBrk="0" fontAlgn="base" latinLnBrk="0" hangingPunct="0">
              <a:lnSpc>
                <a:spcPct val="100000"/>
              </a:lnSpc>
              <a:spcBef>
                <a:spcPct val="0"/>
              </a:spcBef>
              <a:spcAft>
                <a:spcPct val="0"/>
              </a:spcAft>
              <a:buClrTx/>
              <a:buSzTx/>
              <a:buFontTx/>
              <a:buNone/>
              <a:tabLst/>
              <a:defRPr/>
            </a:pPr>
            <a:r>
              <a:rPr lang="en-US" sz="1100" kern="0" dirty="0">
                <a:solidFill>
                  <a:prstClr val="black"/>
                </a:solidFill>
                <a:latin typeface="Helvetica Neue" panose="02000503000000020004" pitchFamily="2" charset="0"/>
                <a:ea typeface="Helvetica Neue" panose="02000503000000020004" pitchFamily="2" charset="0"/>
                <a:cs typeface="Helvetica Neue" panose="02000503000000020004" pitchFamily="2" charset="0"/>
              </a:rPr>
              <a:t>Customer</a:t>
            </a:r>
            <a:r>
              <a:rPr kumimoji="0" lang="en-US" sz="1100" b="0" i="0" u="none" strike="noStrike" kern="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 Managed</a:t>
            </a:r>
          </a:p>
          <a:p>
            <a:pPr marL="0" marR="0" lvl="0" indent="0" algn="ctr" defTabSz="457200" eaLnBrk="0" fontAlgn="base" latinLnBrk="0" hangingPunct="0">
              <a:lnSpc>
                <a:spcPct val="100000"/>
              </a:lnSpc>
              <a:spcBef>
                <a:spcPct val="0"/>
              </a:spcBef>
              <a:spcAft>
                <a:spcPct val="0"/>
              </a:spcAft>
              <a:buClrTx/>
              <a:buSzTx/>
              <a:buFontTx/>
              <a:buNone/>
              <a:tabLst/>
              <a:defRPr/>
            </a:pPr>
            <a:r>
              <a:rPr lang="en-US" sz="1100" kern="0" dirty="0">
                <a:solidFill>
                  <a:prstClr val="black"/>
                </a:solidFill>
                <a:latin typeface="Helvetica Neue" panose="02000503000000020004" pitchFamily="2" charset="0"/>
                <a:ea typeface="Helvetica Neue" panose="02000503000000020004" pitchFamily="2" charset="0"/>
                <a:cs typeface="Helvetica Neue" panose="02000503000000020004" pitchFamily="2" charset="0"/>
              </a:rPr>
              <a:t>API Connect</a:t>
            </a:r>
            <a:endParaRPr kumimoji="0" lang="en-US" sz="1100" b="0" i="0" u="none" strike="noStrike" kern="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grpSp>
        <p:nvGrpSpPr>
          <p:cNvPr id="17" name="Group 16">
            <a:extLst>
              <a:ext uri="{FF2B5EF4-FFF2-40B4-BE49-F238E27FC236}">
                <a16:creationId xmlns:a16="http://schemas.microsoft.com/office/drawing/2014/main" id="{B35F7535-D041-274C-BDAA-AE9C4EAF9A7A}"/>
              </a:ext>
            </a:extLst>
          </p:cNvPr>
          <p:cNvGrpSpPr/>
          <p:nvPr/>
        </p:nvGrpSpPr>
        <p:grpSpPr>
          <a:xfrm>
            <a:off x="2802959" y="3389365"/>
            <a:ext cx="926857" cy="780100"/>
            <a:chOff x="4824955" y="2804858"/>
            <a:chExt cx="926857" cy="780100"/>
          </a:xfrm>
        </p:grpSpPr>
        <p:pic>
          <p:nvPicPr>
            <p:cNvPr id="18" name="Picture 17">
              <a:extLst>
                <a:ext uri="{FF2B5EF4-FFF2-40B4-BE49-F238E27FC236}">
                  <a16:creationId xmlns:a16="http://schemas.microsoft.com/office/drawing/2014/main" id="{B9C233C3-9F77-DF45-B11A-370C7F424ACE}"/>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999050" y="2804858"/>
              <a:ext cx="548029" cy="548029"/>
            </a:xfrm>
            <a:prstGeom prst="rect">
              <a:avLst/>
            </a:prstGeom>
          </p:spPr>
        </p:pic>
        <p:sp>
          <p:nvSpPr>
            <p:cNvPr id="19" name="TextBox 18">
              <a:extLst>
                <a:ext uri="{FF2B5EF4-FFF2-40B4-BE49-F238E27FC236}">
                  <a16:creationId xmlns:a16="http://schemas.microsoft.com/office/drawing/2014/main" id="{71921D5F-6ACA-C24F-911E-C31B087135B0}"/>
                </a:ext>
              </a:extLst>
            </p:cNvPr>
            <p:cNvSpPr txBox="1"/>
            <p:nvPr/>
          </p:nvSpPr>
          <p:spPr>
            <a:xfrm>
              <a:off x="4824955" y="3338737"/>
              <a:ext cx="926857" cy="246221"/>
            </a:xfrm>
            <a:prstGeom prst="rect">
              <a:avLst/>
            </a:prstGeom>
            <a:noFill/>
          </p:spPr>
          <p:txBody>
            <a:bodyPr wrap="none" rtlCol="0">
              <a:spAutoFit/>
            </a:bodyPr>
            <a:lstStyle/>
            <a:p>
              <a:pPr defTabSz="457200" eaLnBrk="0" fontAlgn="base" hangingPunct="0">
                <a:spcBef>
                  <a:spcPct val="0"/>
                </a:spcBef>
                <a:spcAft>
                  <a:spcPct val="0"/>
                </a:spcAft>
              </a:pPr>
              <a:r>
                <a:rPr lang="en-US" sz="1000" dirty="0">
                  <a:solidFill>
                    <a:prstClr val="black"/>
                  </a:solidFill>
                  <a:latin typeface="Helvetica Neue" panose="02000503000000020004" pitchFamily="2" charset="0"/>
                  <a:ea typeface="Helvetica Neue" panose="02000503000000020004" pitchFamily="2" charset="0"/>
                  <a:cs typeface="Helvetica Neue" panose="02000503000000020004" pitchFamily="2" charset="0"/>
                </a:rPr>
                <a:t>API Gateway</a:t>
              </a:r>
            </a:p>
          </p:txBody>
        </p:sp>
      </p:grpSp>
      <p:pic>
        <p:nvPicPr>
          <p:cNvPr id="20" name="Picture 19">
            <a:extLst>
              <a:ext uri="{FF2B5EF4-FFF2-40B4-BE49-F238E27FC236}">
                <a16:creationId xmlns:a16="http://schemas.microsoft.com/office/drawing/2014/main" id="{BA1F4A53-E63C-0442-9913-A7439E327564}"/>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2747876" y="4345032"/>
            <a:ext cx="972003" cy="600545"/>
          </a:xfrm>
          <a:prstGeom prst="rect">
            <a:avLst/>
          </a:prstGeom>
        </p:spPr>
      </p:pic>
      <p:sp>
        <p:nvSpPr>
          <p:cNvPr id="21" name="Rounded Rectangle 20">
            <a:extLst>
              <a:ext uri="{FF2B5EF4-FFF2-40B4-BE49-F238E27FC236}">
                <a16:creationId xmlns:a16="http://schemas.microsoft.com/office/drawing/2014/main" id="{7DB5CAE0-73B5-BC43-ACD8-ACA02703FC63}"/>
              </a:ext>
            </a:extLst>
          </p:cNvPr>
          <p:cNvSpPr/>
          <p:nvPr/>
        </p:nvSpPr>
        <p:spPr bwMode="auto">
          <a:xfrm>
            <a:off x="2979336" y="4323907"/>
            <a:ext cx="494049" cy="202003"/>
          </a:xfrm>
          <a:prstGeom prst="roundRect">
            <a:avLst/>
          </a:prstGeom>
          <a:solidFill>
            <a:srgbClr val="F3D815"/>
          </a:solidFill>
          <a:ln w="25400" cap="flat" cmpd="sng" algn="ctr">
            <a:noFill/>
            <a:prstDash val="solid"/>
          </a:ln>
          <a:effectLst/>
        </p:spPr>
        <p:txBody>
          <a:bodyPr lIns="36000" rIns="36000" anchor="ctr"/>
          <a:lstStyle/>
          <a:p>
            <a:pPr marL="0" marR="0" lvl="0" indent="0" algn="ctr" defTabSz="457200" eaLnBrk="0" fontAlgn="base" latinLnBrk="0" hangingPunct="0">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264A60"/>
                </a:solidFill>
                <a:effectLst/>
                <a:uLnTx/>
                <a:uFillTx/>
                <a:latin typeface="Helvetica Neue" panose="02000503000000020004" pitchFamily="2" charset="0"/>
                <a:ea typeface="Helvetica Neue" panose="02000503000000020004" pitchFamily="2" charset="0"/>
                <a:cs typeface="Helvetica Neue" panose="02000503000000020004" pitchFamily="2" charset="0"/>
              </a:rPr>
              <a:t>API</a:t>
            </a:r>
          </a:p>
        </p:txBody>
      </p:sp>
      <p:sp>
        <p:nvSpPr>
          <p:cNvPr id="22" name="Rounded Rectangle 21">
            <a:extLst>
              <a:ext uri="{FF2B5EF4-FFF2-40B4-BE49-F238E27FC236}">
                <a16:creationId xmlns:a16="http://schemas.microsoft.com/office/drawing/2014/main" id="{5DFF5A6E-FE51-A246-A6EA-B4520FD1C776}"/>
              </a:ext>
            </a:extLst>
          </p:cNvPr>
          <p:cNvSpPr/>
          <p:nvPr/>
        </p:nvSpPr>
        <p:spPr>
          <a:xfrm>
            <a:off x="2802959" y="3267592"/>
            <a:ext cx="846805" cy="1790990"/>
          </a:xfrm>
          <a:prstGeom prst="roundRect">
            <a:avLst>
              <a:gd name="adj" fmla="val 9161"/>
            </a:avLst>
          </a:prstGeom>
          <a:noFill/>
          <a:ln w="9525" cap="flat" cmpd="sng" algn="ctr">
            <a:solidFill>
              <a:sysClr val="window" lastClr="FFFFFF">
                <a:lumMod val="85000"/>
              </a:sysClr>
            </a:solidFill>
            <a:prstDash val="solid"/>
          </a:ln>
          <a:effectLst/>
        </p:spPr>
        <p:txBody>
          <a:bodyPr rtlCol="0" anchor="ctr"/>
          <a:lstStyle/>
          <a:p>
            <a:pPr marL="0" marR="0" lvl="0" indent="0" algn="ctr" defTabSz="4572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grpSp>
        <p:nvGrpSpPr>
          <p:cNvPr id="23" name="Group 22">
            <a:extLst>
              <a:ext uri="{FF2B5EF4-FFF2-40B4-BE49-F238E27FC236}">
                <a16:creationId xmlns:a16="http://schemas.microsoft.com/office/drawing/2014/main" id="{989693A5-12FA-B54F-8381-4F708EAE4FBC}"/>
              </a:ext>
            </a:extLst>
          </p:cNvPr>
          <p:cNvGrpSpPr/>
          <p:nvPr/>
        </p:nvGrpSpPr>
        <p:grpSpPr>
          <a:xfrm>
            <a:off x="3732340" y="3397786"/>
            <a:ext cx="926857" cy="780100"/>
            <a:chOff x="4824955" y="2804858"/>
            <a:chExt cx="926857" cy="780100"/>
          </a:xfrm>
        </p:grpSpPr>
        <p:pic>
          <p:nvPicPr>
            <p:cNvPr id="24" name="Picture 23">
              <a:extLst>
                <a:ext uri="{FF2B5EF4-FFF2-40B4-BE49-F238E27FC236}">
                  <a16:creationId xmlns:a16="http://schemas.microsoft.com/office/drawing/2014/main" id="{C5D0DC40-07C6-7D42-9895-5FF9B4010ECA}"/>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999050" y="2804858"/>
              <a:ext cx="548029" cy="548029"/>
            </a:xfrm>
            <a:prstGeom prst="rect">
              <a:avLst/>
            </a:prstGeom>
          </p:spPr>
        </p:pic>
        <p:sp>
          <p:nvSpPr>
            <p:cNvPr id="25" name="TextBox 24">
              <a:extLst>
                <a:ext uri="{FF2B5EF4-FFF2-40B4-BE49-F238E27FC236}">
                  <a16:creationId xmlns:a16="http://schemas.microsoft.com/office/drawing/2014/main" id="{17F1DD03-398C-5C49-886C-88DF39C61038}"/>
                </a:ext>
              </a:extLst>
            </p:cNvPr>
            <p:cNvSpPr txBox="1"/>
            <p:nvPr/>
          </p:nvSpPr>
          <p:spPr>
            <a:xfrm>
              <a:off x="4824955" y="3338737"/>
              <a:ext cx="926857" cy="246221"/>
            </a:xfrm>
            <a:prstGeom prst="rect">
              <a:avLst/>
            </a:prstGeom>
            <a:noFill/>
          </p:spPr>
          <p:txBody>
            <a:bodyPr wrap="none" rtlCol="0">
              <a:spAutoFit/>
            </a:bodyPr>
            <a:lstStyle/>
            <a:p>
              <a:pPr defTabSz="457200" eaLnBrk="0" fontAlgn="base" hangingPunct="0">
                <a:spcBef>
                  <a:spcPct val="0"/>
                </a:spcBef>
                <a:spcAft>
                  <a:spcPct val="0"/>
                </a:spcAft>
              </a:pPr>
              <a:r>
                <a:rPr lang="en-US" sz="1000" dirty="0">
                  <a:solidFill>
                    <a:prstClr val="black"/>
                  </a:solidFill>
                  <a:latin typeface="Helvetica Neue" panose="02000503000000020004" pitchFamily="2" charset="0"/>
                  <a:ea typeface="Helvetica Neue" panose="02000503000000020004" pitchFamily="2" charset="0"/>
                  <a:cs typeface="Helvetica Neue" panose="02000503000000020004" pitchFamily="2" charset="0"/>
                </a:rPr>
                <a:t>API Gateway</a:t>
              </a:r>
            </a:p>
          </p:txBody>
        </p:sp>
      </p:grpSp>
      <p:sp>
        <p:nvSpPr>
          <p:cNvPr id="26" name="Rounded Rectangle 25">
            <a:extLst>
              <a:ext uri="{FF2B5EF4-FFF2-40B4-BE49-F238E27FC236}">
                <a16:creationId xmlns:a16="http://schemas.microsoft.com/office/drawing/2014/main" id="{F7AB8F22-8488-C54B-A920-4A98D6993062}"/>
              </a:ext>
            </a:extLst>
          </p:cNvPr>
          <p:cNvSpPr/>
          <p:nvPr/>
        </p:nvSpPr>
        <p:spPr bwMode="auto">
          <a:xfrm>
            <a:off x="3933424" y="4343967"/>
            <a:ext cx="494049" cy="202003"/>
          </a:xfrm>
          <a:prstGeom prst="roundRect">
            <a:avLst/>
          </a:prstGeom>
          <a:solidFill>
            <a:srgbClr val="F3D815"/>
          </a:solidFill>
          <a:ln w="25400" cap="flat" cmpd="sng" algn="ctr">
            <a:noFill/>
            <a:prstDash val="solid"/>
          </a:ln>
          <a:effectLst/>
        </p:spPr>
        <p:txBody>
          <a:bodyPr lIns="36000" rIns="36000" anchor="ctr"/>
          <a:lstStyle/>
          <a:p>
            <a:pPr marL="0" marR="0" lvl="0" indent="0" algn="ctr" defTabSz="457200" eaLnBrk="0" fontAlgn="base" latinLnBrk="0" hangingPunct="0">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264A60"/>
                </a:solidFill>
                <a:effectLst/>
                <a:uLnTx/>
                <a:uFillTx/>
                <a:latin typeface="Helvetica Neue" panose="02000503000000020004" pitchFamily="2" charset="0"/>
                <a:ea typeface="Helvetica Neue" panose="02000503000000020004" pitchFamily="2" charset="0"/>
                <a:cs typeface="Helvetica Neue" panose="02000503000000020004" pitchFamily="2" charset="0"/>
              </a:rPr>
              <a:t>API</a:t>
            </a:r>
          </a:p>
        </p:txBody>
      </p:sp>
      <p:sp>
        <p:nvSpPr>
          <p:cNvPr id="27" name="Rounded Rectangle 26">
            <a:extLst>
              <a:ext uri="{FF2B5EF4-FFF2-40B4-BE49-F238E27FC236}">
                <a16:creationId xmlns:a16="http://schemas.microsoft.com/office/drawing/2014/main" id="{FC062A26-64A3-7743-882A-35B719DA7FEF}"/>
              </a:ext>
            </a:extLst>
          </p:cNvPr>
          <p:cNvSpPr/>
          <p:nvPr/>
        </p:nvSpPr>
        <p:spPr>
          <a:xfrm>
            <a:off x="3732340" y="3267592"/>
            <a:ext cx="846805" cy="1799413"/>
          </a:xfrm>
          <a:prstGeom prst="roundRect">
            <a:avLst>
              <a:gd name="adj" fmla="val 9161"/>
            </a:avLst>
          </a:prstGeom>
          <a:noFill/>
          <a:ln w="9525" cap="flat" cmpd="sng" algn="ctr">
            <a:solidFill>
              <a:sysClr val="window" lastClr="FFFFFF">
                <a:lumMod val="85000"/>
              </a:sysClr>
            </a:solidFill>
            <a:prstDash val="solid"/>
          </a:ln>
          <a:effectLst/>
        </p:spPr>
        <p:txBody>
          <a:bodyPr rtlCol="0" anchor="ctr"/>
          <a:lstStyle/>
          <a:p>
            <a:pPr marL="0" marR="0" lvl="0" indent="0" algn="ctr" defTabSz="4572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grpSp>
        <p:nvGrpSpPr>
          <p:cNvPr id="28" name="Group 27">
            <a:extLst>
              <a:ext uri="{FF2B5EF4-FFF2-40B4-BE49-F238E27FC236}">
                <a16:creationId xmlns:a16="http://schemas.microsoft.com/office/drawing/2014/main" id="{ACC2CB59-F5FA-F84B-9661-BE7F87B8E95E}"/>
              </a:ext>
            </a:extLst>
          </p:cNvPr>
          <p:cNvGrpSpPr/>
          <p:nvPr/>
        </p:nvGrpSpPr>
        <p:grpSpPr>
          <a:xfrm>
            <a:off x="4668236" y="3389365"/>
            <a:ext cx="926857" cy="780100"/>
            <a:chOff x="4824955" y="2804858"/>
            <a:chExt cx="926857" cy="780100"/>
          </a:xfrm>
        </p:grpSpPr>
        <p:pic>
          <p:nvPicPr>
            <p:cNvPr id="29" name="Picture 28">
              <a:extLst>
                <a:ext uri="{FF2B5EF4-FFF2-40B4-BE49-F238E27FC236}">
                  <a16:creationId xmlns:a16="http://schemas.microsoft.com/office/drawing/2014/main" id="{913D1B29-2723-F84F-9FBE-C22344A2A91C}"/>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999050" y="2804858"/>
              <a:ext cx="548029" cy="548029"/>
            </a:xfrm>
            <a:prstGeom prst="rect">
              <a:avLst/>
            </a:prstGeom>
          </p:spPr>
        </p:pic>
        <p:sp>
          <p:nvSpPr>
            <p:cNvPr id="30" name="TextBox 29">
              <a:extLst>
                <a:ext uri="{FF2B5EF4-FFF2-40B4-BE49-F238E27FC236}">
                  <a16:creationId xmlns:a16="http://schemas.microsoft.com/office/drawing/2014/main" id="{FF3384A7-7BDF-9C4A-BAD6-E11C76219226}"/>
                </a:ext>
              </a:extLst>
            </p:cNvPr>
            <p:cNvSpPr txBox="1"/>
            <p:nvPr/>
          </p:nvSpPr>
          <p:spPr>
            <a:xfrm>
              <a:off x="4824955" y="3338737"/>
              <a:ext cx="926857" cy="246221"/>
            </a:xfrm>
            <a:prstGeom prst="rect">
              <a:avLst/>
            </a:prstGeom>
            <a:noFill/>
          </p:spPr>
          <p:txBody>
            <a:bodyPr wrap="none" rtlCol="0">
              <a:spAutoFit/>
            </a:bodyPr>
            <a:lstStyle/>
            <a:p>
              <a:pPr defTabSz="457200" eaLnBrk="0" fontAlgn="base" hangingPunct="0">
                <a:spcBef>
                  <a:spcPct val="0"/>
                </a:spcBef>
                <a:spcAft>
                  <a:spcPct val="0"/>
                </a:spcAft>
              </a:pPr>
              <a:r>
                <a:rPr lang="en-US" sz="1000" dirty="0">
                  <a:solidFill>
                    <a:prstClr val="black"/>
                  </a:solidFill>
                  <a:latin typeface="Helvetica Neue" panose="02000503000000020004" pitchFamily="2" charset="0"/>
                  <a:ea typeface="Helvetica Neue" panose="02000503000000020004" pitchFamily="2" charset="0"/>
                  <a:cs typeface="Helvetica Neue" panose="02000503000000020004" pitchFamily="2" charset="0"/>
                </a:rPr>
                <a:t>API Gateway</a:t>
              </a:r>
            </a:p>
          </p:txBody>
        </p:sp>
      </p:grpSp>
      <p:sp>
        <p:nvSpPr>
          <p:cNvPr id="31" name="Rounded Rectangle 30">
            <a:extLst>
              <a:ext uri="{FF2B5EF4-FFF2-40B4-BE49-F238E27FC236}">
                <a16:creationId xmlns:a16="http://schemas.microsoft.com/office/drawing/2014/main" id="{1D8905D3-4A43-7243-940B-5F3C7EDA13CE}"/>
              </a:ext>
            </a:extLst>
          </p:cNvPr>
          <p:cNvSpPr/>
          <p:nvPr/>
        </p:nvSpPr>
        <p:spPr bwMode="auto">
          <a:xfrm>
            <a:off x="4844188" y="4336112"/>
            <a:ext cx="494049" cy="202003"/>
          </a:xfrm>
          <a:prstGeom prst="roundRect">
            <a:avLst/>
          </a:prstGeom>
          <a:solidFill>
            <a:srgbClr val="F3D815"/>
          </a:solidFill>
          <a:ln w="25400" cap="flat" cmpd="sng" algn="ctr">
            <a:noFill/>
            <a:prstDash val="solid"/>
          </a:ln>
          <a:effectLst/>
        </p:spPr>
        <p:txBody>
          <a:bodyPr lIns="36000" rIns="36000" anchor="ctr"/>
          <a:lstStyle/>
          <a:p>
            <a:pPr marL="0" marR="0" lvl="0" indent="0" algn="ctr" defTabSz="457200" eaLnBrk="0" fontAlgn="base" latinLnBrk="0" hangingPunct="0">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264A60"/>
                </a:solidFill>
                <a:effectLst/>
                <a:uLnTx/>
                <a:uFillTx/>
                <a:latin typeface="Helvetica Neue" panose="02000503000000020004" pitchFamily="2" charset="0"/>
                <a:ea typeface="Helvetica Neue" panose="02000503000000020004" pitchFamily="2" charset="0"/>
                <a:cs typeface="Helvetica Neue" panose="02000503000000020004" pitchFamily="2" charset="0"/>
              </a:rPr>
              <a:t>API</a:t>
            </a:r>
          </a:p>
        </p:txBody>
      </p:sp>
      <p:sp>
        <p:nvSpPr>
          <p:cNvPr id="32" name="Rounded Rectangle 31">
            <a:extLst>
              <a:ext uri="{FF2B5EF4-FFF2-40B4-BE49-F238E27FC236}">
                <a16:creationId xmlns:a16="http://schemas.microsoft.com/office/drawing/2014/main" id="{C3916287-7B17-C74A-A049-D7BA8DD8C0C7}"/>
              </a:ext>
            </a:extLst>
          </p:cNvPr>
          <p:cNvSpPr/>
          <p:nvPr/>
        </p:nvSpPr>
        <p:spPr>
          <a:xfrm>
            <a:off x="4668236" y="3267592"/>
            <a:ext cx="846805" cy="1790990"/>
          </a:xfrm>
          <a:prstGeom prst="roundRect">
            <a:avLst>
              <a:gd name="adj" fmla="val 9161"/>
            </a:avLst>
          </a:prstGeom>
          <a:noFill/>
          <a:ln w="9525" cap="flat" cmpd="sng" algn="ctr">
            <a:solidFill>
              <a:sysClr val="window" lastClr="FFFFFF">
                <a:lumMod val="85000"/>
              </a:sysClr>
            </a:solidFill>
            <a:prstDash val="solid"/>
          </a:ln>
          <a:effectLst/>
        </p:spPr>
        <p:txBody>
          <a:bodyPr rtlCol="0" anchor="ctr"/>
          <a:lstStyle/>
          <a:p>
            <a:pPr marL="0" marR="0" lvl="0" indent="0" algn="ctr" defTabSz="4572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grpSp>
        <p:nvGrpSpPr>
          <p:cNvPr id="33" name="Group 32">
            <a:extLst>
              <a:ext uri="{FF2B5EF4-FFF2-40B4-BE49-F238E27FC236}">
                <a16:creationId xmlns:a16="http://schemas.microsoft.com/office/drawing/2014/main" id="{3A53A671-7DF5-8340-8917-5A648CE7B21E}"/>
              </a:ext>
            </a:extLst>
          </p:cNvPr>
          <p:cNvGrpSpPr/>
          <p:nvPr/>
        </p:nvGrpSpPr>
        <p:grpSpPr>
          <a:xfrm>
            <a:off x="5569837" y="3389365"/>
            <a:ext cx="926857" cy="780100"/>
            <a:chOff x="4824955" y="2804858"/>
            <a:chExt cx="926857" cy="780100"/>
          </a:xfrm>
        </p:grpSpPr>
        <p:pic>
          <p:nvPicPr>
            <p:cNvPr id="34" name="Picture 33">
              <a:extLst>
                <a:ext uri="{FF2B5EF4-FFF2-40B4-BE49-F238E27FC236}">
                  <a16:creationId xmlns:a16="http://schemas.microsoft.com/office/drawing/2014/main" id="{7C945245-DADD-F241-8A6B-A975793956D6}"/>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999050" y="2804858"/>
              <a:ext cx="548029" cy="548029"/>
            </a:xfrm>
            <a:prstGeom prst="rect">
              <a:avLst/>
            </a:prstGeom>
          </p:spPr>
        </p:pic>
        <p:sp>
          <p:nvSpPr>
            <p:cNvPr id="35" name="TextBox 34">
              <a:extLst>
                <a:ext uri="{FF2B5EF4-FFF2-40B4-BE49-F238E27FC236}">
                  <a16:creationId xmlns:a16="http://schemas.microsoft.com/office/drawing/2014/main" id="{E6E0798C-8732-E541-B519-59533FFB2369}"/>
                </a:ext>
              </a:extLst>
            </p:cNvPr>
            <p:cNvSpPr txBox="1"/>
            <p:nvPr/>
          </p:nvSpPr>
          <p:spPr>
            <a:xfrm>
              <a:off x="4824955" y="3338737"/>
              <a:ext cx="926857" cy="246221"/>
            </a:xfrm>
            <a:prstGeom prst="rect">
              <a:avLst/>
            </a:prstGeom>
            <a:noFill/>
          </p:spPr>
          <p:txBody>
            <a:bodyPr wrap="none" rtlCol="0">
              <a:spAutoFit/>
            </a:bodyPr>
            <a:lstStyle/>
            <a:p>
              <a:pPr defTabSz="457200" eaLnBrk="0" fontAlgn="base" hangingPunct="0">
                <a:spcBef>
                  <a:spcPct val="0"/>
                </a:spcBef>
                <a:spcAft>
                  <a:spcPct val="0"/>
                </a:spcAft>
              </a:pPr>
              <a:r>
                <a:rPr lang="en-US" sz="1000" dirty="0">
                  <a:solidFill>
                    <a:prstClr val="black"/>
                  </a:solidFill>
                  <a:latin typeface="Helvetica Neue" panose="02000503000000020004" pitchFamily="2" charset="0"/>
                  <a:ea typeface="Helvetica Neue" panose="02000503000000020004" pitchFamily="2" charset="0"/>
                  <a:cs typeface="Helvetica Neue" panose="02000503000000020004" pitchFamily="2" charset="0"/>
                </a:rPr>
                <a:t>API Gateway</a:t>
              </a:r>
            </a:p>
          </p:txBody>
        </p:sp>
      </p:grpSp>
      <p:sp>
        <p:nvSpPr>
          <p:cNvPr id="36" name="Rounded Rectangle 35">
            <a:extLst>
              <a:ext uri="{FF2B5EF4-FFF2-40B4-BE49-F238E27FC236}">
                <a16:creationId xmlns:a16="http://schemas.microsoft.com/office/drawing/2014/main" id="{334334F8-CAF7-7A40-84C7-72513D6E9C23}"/>
              </a:ext>
            </a:extLst>
          </p:cNvPr>
          <p:cNvSpPr/>
          <p:nvPr/>
        </p:nvSpPr>
        <p:spPr bwMode="auto">
          <a:xfrm>
            <a:off x="5739406" y="4323907"/>
            <a:ext cx="494049" cy="202003"/>
          </a:xfrm>
          <a:prstGeom prst="roundRect">
            <a:avLst/>
          </a:prstGeom>
          <a:solidFill>
            <a:srgbClr val="F3D815"/>
          </a:solidFill>
          <a:ln w="25400" cap="flat" cmpd="sng" algn="ctr">
            <a:noFill/>
            <a:prstDash val="solid"/>
          </a:ln>
          <a:effectLst/>
        </p:spPr>
        <p:txBody>
          <a:bodyPr lIns="36000" rIns="36000" anchor="ctr"/>
          <a:lstStyle/>
          <a:p>
            <a:pPr marL="0" marR="0" lvl="0" indent="0" algn="ctr" defTabSz="457200" eaLnBrk="0" fontAlgn="base" latinLnBrk="0" hangingPunct="0">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264A60"/>
                </a:solidFill>
                <a:effectLst/>
                <a:uLnTx/>
                <a:uFillTx/>
                <a:latin typeface="Helvetica Neue" panose="02000503000000020004" pitchFamily="2" charset="0"/>
                <a:ea typeface="Helvetica Neue" panose="02000503000000020004" pitchFamily="2" charset="0"/>
                <a:cs typeface="Helvetica Neue" panose="02000503000000020004" pitchFamily="2" charset="0"/>
              </a:rPr>
              <a:t>API</a:t>
            </a:r>
          </a:p>
        </p:txBody>
      </p:sp>
      <p:sp>
        <p:nvSpPr>
          <p:cNvPr id="37" name="Rounded Rectangle 36">
            <a:extLst>
              <a:ext uri="{FF2B5EF4-FFF2-40B4-BE49-F238E27FC236}">
                <a16:creationId xmlns:a16="http://schemas.microsoft.com/office/drawing/2014/main" id="{3C9F8F59-EDE6-5444-91E4-EC86934E5819}"/>
              </a:ext>
            </a:extLst>
          </p:cNvPr>
          <p:cNvSpPr/>
          <p:nvPr/>
        </p:nvSpPr>
        <p:spPr>
          <a:xfrm>
            <a:off x="5569837" y="3269293"/>
            <a:ext cx="846805" cy="1789289"/>
          </a:xfrm>
          <a:prstGeom prst="roundRect">
            <a:avLst>
              <a:gd name="adj" fmla="val 9161"/>
            </a:avLst>
          </a:prstGeom>
          <a:noFill/>
          <a:ln w="9525" cap="flat" cmpd="sng" algn="ctr">
            <a:solidFill>
              <a:sysClr val="window" lastClr="FFFFFF">
                <a:lumMod val="85000"/>
              </a:sysClr>
            </a:solidFill>
            <a:prstDash val="solid"/>
          </a:ln>
          <a:effectLst/>
        </p:spPr>
        <p:txBody>
          <a:bodyPr rtlCol="0" anchor="ctr"/>
          <a:lstStyle/>
          <a:p>
            <a:pPr marL="0" marR="0" lvl="0" indent="0" algn="ctr" defTabSz="4572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grpSp>
        <p:nvGrpSpPr>
          <p:cNvPr id="38" name="Group 37">
            <a:extLst>
              <a:ext uri="{FF2B5EF4-FFF2-40B4-BE49-F238E27FC236}">
                <a16:creationId xmlns:a16="http://schemas.microsoft.com/office/drawing/2014/main" id="{E1DAE380-A441-4446-A1E5-3C4D019691BD}"/>
              </a:ext>
            </a:extLst>
          </p:cNvPr>
          <p:cNvGrpSpPr/>
          <p:nvPr/>
        </p:nvGrpSpPr>
        <p:grpSpPr>
          <a:xfrm>
            <a:off x="7890493" y="1896001"/>
            <a:ext cx="740908" cy="645571"/>
            <a:chOff x="4754781" y="2911751"/>
            <a:chExt cx="740907" cy="645571"/>
          </a:xfrm>
        </p:grpSpPr>
        <p:pic>
          <p:nvPicPr>
            <p:cNvPr id="39" name="Picture 38">
              <a:extLst>
                <a:ext uri="{FF2B5EF4-FFF2-40B4-BE49-F238E27FC236}">
                  <a16:creationId xmlns:a16="http://schemas.microsoft.com/office/drawing/2014/main" id="{187900DF-4CA9-3A4D-A9BC-944D57FC9C2A}"/>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4866842" y="2911751"/>
              <a:ext cx="442109" cy="442109"/>
            </a:xfrm>
            <a:prstGeom prst="rect">
              <a:avLst/>
            </a:prstGeom>
          </p:spPr>
        </p:pic>
        <p:sp>
          <p:nvSpPr>
            <p:cNvPr id="40" name="TextBox 39">
              <a:extLst>
                <a:ext uri="{FF2B5EF4-FFF2-40B4-BE49-F238E27FC236}">
                  <a16:creationId xmlns:a16="http://schemas.microsoft.com/office/drawing/2014/main" id="{A196D54C-FBAD-3043-BF3A-C86B04DF910E}"/>
                </a:ext>
              </a:extLst>
            </p:cNvPr>
            <p:cNvSpPr txBox="1"/>
            <p:nvPr/>
          </p:nvSpPr>
          <p:spPr>
            <a:xfrm>
              <a:off x="4754781" y="3349573"/>
              <a:ext cx="740907" cy="207749"/>
            </a:xfrm>
            <a:prstGeom prst="rect">
              <a:avLst/>
            </a:prstGeom>
            <a:noFill/>
          </p:spPr>
          <p:txBody>
            <a:bodyPr wrap="none" rtlCol="0">
              <a:spAutoFit/>
            </a:bodyPr>
            <a:lstStyle/>
            <a:p>
              <a:pPr defTabSz="457200" eaLnBrk="0" fontAlgn="base" hangingPunct="0">
                <a:spcBef>
                  <a:spcPct val="0"/>
                </a:spcBef>
                <a:spcAft>
                  <a:spcPct val="0"/>
                </a:spcAft>
              </a:pPr>
              <a:r>
                <a:rPr lang="en-US" sz="750" dirty="0">
                  <a:solidFill>
                    <a:prstClr val="black"/>
                  </a:solidFill>
                  <a:latin typeface="Helvetica Neue" panose="02000503000000020004" pitchFamily="2" charset="0"/>
                  <a:ea typeface="Helvetica Neue" panose="02000503000000020004" pitchFamily="2" charset="0"/>
                  <a:cs typeface="Helvetica Neue" panose="02000503000000020004" pitchFamily="2" charset="0"/>
                </a:rPr>
                <a:t>API Gateway</a:t>
              </a:r>
            </a:p>
          </p:txBody>
        </p:sp>
      </p:grpSp>
      <p:sp>
        <p:nvSpPr>
          <p:cNvPr id="41" name="Rounded Rectangle 40">
            <a:extLst>
              <a:ext uri="{FF2B5EF4-FFF2-40B4-BE49-F238E27FC236}">
                <a16:creationId xmlns:a16="http://schemas.microsoft.com/office/drawing/2014/main" id="{6725EAF6-3E6A-284E-B84A-97463341D6E2}"/>
              </a:ext>
            </a:extLst>
          </p:cNvPr>
          <p:cNvSpPr/>
          <p:nvPr/>
        </p:nvSpPr>
        <p:spPr bwMode="auto">
          <a:xfrm>
            <a:off x="8526789" y="2066224"/>
            <a:ext cx="494049" cy="202003"/>
          </a:xfrm>
          <a:prstGeom prst="roundRect">
            <a:avLst/>
          </a:prstGeom>
          <a:solidFill>
            <a:srgbClr val="F3D815"/>
          </a:solidFill>
          <a:ln w="25400" cap="flat" cmpd="sng" algn="ctr">
            <a:noFill/>
            <a:prstDash val="solid"/>
          </a:ln>
          <a:effectLst/>
        </p:spPr>
        <p:txBody>
          <a:bodyPr lIns="36000" rIns="36000" anchor="ctr"/>
          <a:lstStyle/>
          <a:p>
            <a:pPr marL="0" marR="0" lvl="0" indent="0" algn="ctr" defTabSz="457200" eaLnBrk="0" fontAlgn="base" latinLnBrk="0" hangingPunct="0">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264A60"/>
                </a:solidFill>
                <a:effectLst/>
                <a:uLnTx/>
                <a:uFillTx/>
                <a:latin typeface="Helvetica Neue" panose="02000503000000020004" pitchFamily="2" charset="0"/>
                <a:ea typeface="Helvetica Neue" panose="02000503000000020004" pitchFamily="2" charset="0"/>
                <a:cs typeface="Helvetica Neue" panose="02000503000000020004" pitchFamily="2" charset="0"/>
              </a:rPr>
              <a:t>API</a:t>
            </a:r>
          </a:p>
        </p:txBody>
      </p:sp>
      <p:sp>
        <p:nvSpPr>
          <p:cNvPr id="42" name="TextBox 41">
            <a:extLst>
              <a:ext uri="{FF2B5EF4-FFF2-40B4-BE49-F238E27FC236}">
                <a16:creationId xmlns:a16="http://schemas.microsoft.com/office/drawing/2014/main" id="{E5A2A7C5-DEDF-3744-9985-486588612FDD}"/>
              </a:ext>
            </a:extLst>
          </p:cNvPr>
          <p:cNvSpPr txBox="1"/>
          <p:nvPr/>
        </p:nvSpPr>
        <p:spPr>
          <a:xfrm>
            <a:off x="5268787" y="761657"/>
            <a:ext cx="3777002" cy="523220"/>
          </a:xfrm>
          <a:prstGeom prst="rect">
            <a:avLst/>
          </a:prstGeom>
          <a:noFill/>
          <a:ln>
            <a:noFill/>
          </a:ln>
        </p:spPr>
        <p:txBody>
          <a:bodyPr wrap="square" rtlCol="0">
            <a:spAutoFit/>
          </a:bodyPr>
          <a:lstStyle/>
          <a:p>
            <a:pPr algn="ctr"/>
            <a:r>
              <a:rPr lang="en-US" sz="1400" b="1" dirty="0">
                <a:latin typeface="Helvetica Neue" panose="02000503000000020004" pitchFamily="2" charset="0"/>
                <a:ea typeface="Helvetica Neue" panose="02000503000000020004" pitchFamily="2" charset="0"/>
                <a:cs typeface="Helvetica Neue" panose="02000503000000020004" pitchFamily="2" charset="0"/>
              </a:rPr>
              <a:t>Your </a:t>
            </a:r>
            <a:r>
              <a:rPr lang="en-US" sz="1400" dirty="0">
                <a:latin typeface="Helvetica Neue" panose="02000503000000020004" pitchFamily="2" charset="0"/>
                <a:ea typeface="Helvetica Neue" panose="02000503000000020004" pitchFamily="2" charset="0"/>
                <a:cs typeface="Helvetica Neue" panose="02000503000000020004" pitchFamily="2" charset="0"/>
              </a:rPr>
              <a:t>API Connect with </a:t>
            </a:r>
            <a:r>
              <a:rPr lang="en-US" sz="1400" b="1" dirty="0">
                <a:latin typeface="Helvetica Neue" panose="02000503000000020004" pitchFamily="2" charset="0"/>
                <a:ea typeface="Helvetica Neue" panose="02000503000000020004" pitchFamily="2" charset="0"/>
                <a:cs typeface="Helvetica Neue" panose="02000503000000020004" pitchFamily="2" charset="0"/>
              </a:rPr>
              <a:t>co-located </a:t>
            </a:r>
            <a:r>
              <a:rPr lang="en-US" sz="1400" dirty="0">
                <a:latin typeface="Helvetica Neue" panose="02000503000000020004" pitchFamily="2" charset="0"/>
                <a:ea typeface="Helvetica Neue" panose="02000503000000020004" pitchFamily="2" charset="0"/>
                <a:cs typeface="Helvetica Neue" panose="02000503000000020004" pitchFamily="2" charset="0"/>
              </a:rPr>
              <a:t>DataPower API Gateway on any Cloud</a:t>
            </a:r>
          </a:p>
        </p:txBody>
      </p:sp>
      <p:sp>
        <p:nvSpPr>
          <p:cNvPr id="43" name="TextBox 42">
            <a:extLst>
              <a:ext uri="{FF2B5EF4-FFF2-40B4-BE49-F238E27FC236}">
                <a16:creationId xmlns:a16="http://schemas.microsoft.com/office/drawing/2014/main" id="{38F5BD04-C99E-0948-9961-36B67E58A435}"/>
              </a:ext>
            </a:extLst>
          </p:cNvPr>
          <p:cNvSpPr txBox="1"/>
          <p:nvPr/>
        </p:nvSpPr>
        <p:spPr>
          <a:xfrm>
            <a:off x="3836985" y="1358592"/>
            <a:ext cx="1572145" cy="646331"/>
          </a:xfrm>
          <a:prstGeom prst="rect">
            <a:avLst/>
          </a:prstGeom>
          <a:noFill/>
        </p:spPr>
        <p:txBody>
          <a:bodyPr wrap="square" rtlCol="0">
            <a:spAutoFit/>
          </a:bodyPr>
          <a:lstStyle/>
          <a:p>
            <a:pPr algn="ctr"/>
            <a:r>
              <a:rPr lang="en-US" sz="3600" b="1" dirty="0">
                <a:latin typeface="Helvetica Neue" panose="02000503000000020004" pitchFamily="2" charset="0"/>
                <a:ea typeface="Helvetica Neue" panose="02000503000000020004" pitchFamily="2" charset="0"/>
                <a:cs typeface="Helvetica Neue" panose="02000503000000020004" pitchFamily="2" charset="0"/>
              </a:rPr>
              <a:t>OR</a:t>
            </a:r>
          </a:p>
        </p:txBody>
      </p:sp>
      <p:pic>
        <p:nvPicPr>
          <p:cNvPr id="44" name="Picture 43">
            <a:extLst>
              <a:ext uri="{FF2B5EF4-FFF2-40B4-BE49-F238E27FC236}">
                <a16:creationId xmlns:a16="http://schemas.microsoft.com/office/drawing/2014/main" id="{57D73602-DFE4-3242-9089-69E83CD3DE76}"/>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flipH="1">
            <a:off x="5409130" y="1919066"/>
            <a:ext cx="523178" cy="521870"/>
          </a:xfrm>
          <a:prstGeom prst="rect">
            <a:avLst/>
          </a:prstGeom>
        </p:spPr>
      </p:pic>
      <p:cxnSp>
        <p:nvCxnSpPr>
          <p:cNvPr id="45" name="Elbow Connector 44">
            <a:extLst>
              <a:ext uri="{FF2B5EF4-FFF2-40B4-BE49-F238E27FC236}">
                <a16:creationId xmlns:a16="http://schemas.microsoft.com/office/drawing/2014/main" id="{AADAD134-648C-9F47-9E48-20CA4B4AA416}"/>
              </a:ext>
            </a:extLst>
          </p:cNvPr>
          <p:cNvCxnSpPr>
            <a:cxnSpLocks/>
          </p:cNvCxnSpPr>
          <p:nvPr/>
        </p:nvCxnSpPr>
        <p:spPr>
          <a:xfrm>
            <a:off x="7520473" y="2188040"/>
            <a:ext cx="462525" cy="1"/>
          </a:xfrm>
          <a:prstGeom prst="bentConnector3">
            <a:avLst/>
          </a:prstGeom>
          <a:ln w="50800">
            <a:solidFill>
              <a:srgbClr val="4178BE"/>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46" name="Elbow Connector 45">
            <a:extLst>
              <a:ext uri="{FF2B5EF4-FFF2-40B4-BE49-F238E27FC236}">
                <a16:creationId xmlns:a16="http://schemas.microsoft.com/office/drawing/2014/main" id="{43D3E122-4185-6D41-B973-3570F0DFDF97}"/>
              </a:ext>
            </a:extLst>
          </p:cNvPr>
          <p:cNvCxnSpPr>
            <a:cxnSpLocks/>
            <a:stCxn id="15" idx="3"/>
            <a:endCxn id="14" idx="2"/>
          </p:cNvCxnSpPr>
          <p:nvPr/>
        </p:nvCxnSpPr>
        <p:spPr>
          <a:xfrm flipV="1">
            <a:off x="6594327" y="2619299"/>
            <a:ext cx="557566" cy="1470775"/>
          </a:xfrm>
          <a:prstGeom prst="bentConnector2">
            <a:avLst/>
          </a:prstGeom>
          <a:ln w="50800">
            <a:solidFill>
              <a:srgbClr val="4178BE"/>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47" name="Elbow Connector 46">
            <a:extLst>
              <a:ext uri="{FF2B5EF4-FFF2-40B4-BE49-F238E27FC236}">
                <a16:creationId xmlns:a16="http://schemas.microsoft.com/office/drawing/2014/main" id="{D0BAD11D-A6C7-DC48-AC5F-75FFA6829DE2}"/>
              </a:ext>
            </a:extLst>
          </p:cNvPr>
          <p:cNvCxnSpPr>
            <a:cxnSpLocks/>
            <a:stCxn id="15" idx="1"/>
          </p:cNvCxnSpPr>
          <p:nvPr/>
        </p:nvCxnSpPr>
        <p:spPr>
          <a:xfrm rot="10800000">
            <a:off x="2109905" y="2619302"/>
            <a:ext cx="482829" cy="1470773"/>
          </a:xfrm>
          <a:prstGeom prst="bentConnector2">
            <a:avLst/>
          </a:prstGeom>
          <a:ln w="50800">
            <a:solidFill>
              <a:srgbClr val="4178BE"/>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48" name="TextBox 47">
            <a:extLst>
              <a:ext uri="{FF2B5EF4-FFF2-40B4-BE49-F238E27FC236}">
                <a16:creationId xmlns:a16="http://schemas.microsoft.com/office/drawing/2014/main" id="{6BA06F4F-50B0-C046-8D19-A97205EE014F}"/>
              </a:ext>
            </a:extLst>
          </p:cNvPr>
          <p:cNvSpPr txBox="1"/>
          <p:nvPr/>
        </p:nvSpPr>
        <p:spPr>
          <a:xfrm>
            <a:off x="959558" y="1975411"/>
            <a:ext cx="1523871" cy="400110"/>
          </a:xfrm>
          <a:prstGeom prst="rect">
            <a:avLst/>
          </a:prstGeom>
          <a:noFill/>
        </p:spPr>
        <p:txBody>
          <a:bodyPr wrap="square" rtlCol="0">
            <a:spAutoFit/>
          </a:bodyPr>
          <a:lstStyle/>
          <a:p>
            <a:pPr defTabSz="457200" eaLnBrk="0" fontAlgn="base" hangingPunct="0">
              <a:spcBef>
                <a:spcPct val="0"/>
              </a:spcBef>
              <a:spcAft>
                <a:spcPct val="0"/>
              </a:spcAft>
            </a:pPr>
            <a:r>
              <a:rPr lang="en-US" sz="1000" dirty="0">
                <a:solidFill>
                  <a:prstClr val="black"/>
                </a:solidFill>
                <a:latin typeface="Helvetica Neue" panose="02000503000000020004" pitchFamily="2" charset="0"/>
                <a:ea typeface="Helvetica Neue" panose="02000503000000020004" pitchFamily="2" charset="0"/>
                <a:cs typeface="Helvetica Neue" panose="02000503000000020004" pitchFamily="2" charset="0"/>
              </a:rPr>
              <a:t>API Connect Reserved Instance in IBM Cloud</a:t>
            </a:r>
          </a:p>
        </p:txBody>
      </p:sp>
      <p:sp>
        <p:nvSpPr>
          <p:cNvPr id="49" name="Rounded Rectangle 48">
            <a:extLst>
              <a:ext uri="{FF2B5EF4-FFF2-40B4-BE49-F238E27FC236}">
                <a16:creationId xmlns:a16="http://schemas.microsoft.com/office/drawing/2014/main" id="{EDCE603E-0919-FF42-A09A-2F5EB6454C71}"/>
              </a:ext>
            </a:extLst>
          </p:cNvPr>
          <p:cNvSpPr/>
          <p:nvPr/>
        </p:nvSpPr>
        <p:spPr>
          <a:xfrm>
            <a:off x="379506" y="1714022"/>
            <a:ext cx="3777002" cy="900743"/>
          </a:xfrm>
          <a:prstGeom prst="roundRect">
            <a:avLst>
              <a:gd name="adj" fmla="val 9161"/>
            </a:avLst>
          </a:prstGeom>
          <a:noFill/>
          <a:ln w="9525" cap="flat" cmpd="sng" algn="ctr">
            <a:solidFill>
              <a:sysClr val="window" lastClr="FFFFFF">
                <a:lumMod val="85000"/>
              </a:sysClr>
            </a:solidFill>
            <a:prstDash val="solid"/>
          </a:ln>
          <a:effectLst/>
        </p:spPr>
        <p:txBody>
          <a:bodyPr rtlCol="0" anchor="ctr"/>
          <a:lstStyle/>
          <a:p>
            <a:pPr marL="0" marR="0" lvl="0" indent="0" algn="ctr" defTabSz="4572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50" name="TextBox 49">
            <a:extLst>
              <a:ext uri="{FF2B5EF4-FFF2-40B4-BE49-F238E27FC236}">
                <a16:creationId xmlns:a16="http://schemas.microsoft.com/office/drawing/2014/main" id="{3298011B-3069-3649-A793-55E1098CEF34}"/>
              </a:ext>
            </a:extLst>
          </p:cNvPr>
          <p:cNvSpPr txBox="1"/>
          <p:nvPr/>
        </p:nvSpPr>
        <p:spPr>
          <a:xfrm>
            <a:off x="1501970" y="1468249"/>
            <a:ext cx="1475084" cy="430887"/>
          </a:xfrm>
          <a:prstGeom prst="rect">
            <a:avLst/>
          </a:prstGeom>
          <a:solidFill>
            <a:sysClr val="window" lastClr="FFFFFF"/>
          </a:solidFill>
          <a:ln w="25400">
            <a:solidFill>
              <a:schemeClr val="tx1"/>
            </a:solidFill>
          </a:ln>
        </p:spPr>
        <p:txBody>
          <a:bodyPr wrap="none" rtlCol="0">
            <a:noAutofit/>
          </a:bodyPr>
          <a:lstStyle/>
          <a:p>
            <a:pPr marL="0" marR="0" lvl="0" indent="0" algn="ctr" defTabSz="457200" eaLnBrk="0" fontAlgn="base" latinLnBrk="0" hangingPunct="0">
              <a:lnSpc>
                <a:spcPct val="100000"/>
              </a:lnSpc>
              <a:spcBef>
                <a:spcPct val="0"/>
              </a:spcBef>
              <a:spcAft>
                <a:spcPct val="0"/>
              </a:spcAft>
              <a:buClrTx/>
              <a:buSzTx/>
              <a:buFontTx/>
              <a:buNone/>
              <a:tabLst/>
              <a:defRPr/>
            </a:pPr>
            <a:r>
              <a:rPr lang="en-US" sz="1100" kern="0" dirty="0">
                <a:solidFill>
                  <a:prstClr val="black"/>
                </a:solidFill>
                <a:latin typeface="Helvetica Neue" panose="02000503000000020004" pitchFamily="2" charset="0"/>
                <a:ea typeface="Helvetica Neue" panose="02000503000000020004" pitchFamily="2" charset="0"/>
                <a:cs typeface="Helvetica Neue" panose="02000503000000020004" pitchFamily="2" charset="0"/>
              </a:rPr>
              <a:t>IBM</a:t>
            </a:r>
            <a:r>
              <a:rPr kumimoji="0" lang="en-US" sz="1100" b="0" i="0" u="none" strike="noStrike" kern="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 Managed</a:t>
            </a:r>
          </a:p>
          <a:p>
            <a:pPr marL="0" marR="0" lvl="0" indent="0" algn="ctr" defTabSz="457200" eaLnBrk="0" fontAlgn="base" latinLnBrk="0" hangingPunct="0">
              <a:lnSpc>
                <a:spcPct val="100000"/>
              </a:lnSpc>
              <a:spcBef>
                <a:spcPct val="0"/>
              </a:spcBef>
              <a:spcAft>
                <a:spcPct val="0"/>
              </a:spcAft>
              <a:buClrTx/>
              <a:buSzTx/>
              <a:buFontTx/>
              <a:buNone/>
              <a:tabLst/>
              <a:defRPr/>
            </a:pPr>
            <a:r>
              <a:rPr lang="en-US" sz="1100" kern="0" dirty="0">
                <a:solidFill>
                  <a:prstClr val="black"/>
                </a:solidFill>
                <a:latin typeface="Helvetica Neue" panose="02000503000000020004" pitchFamily="2" charset="0"/>
                <a:ea typeface="Helvetica Neue" panose="02000503000000020004" pitchFamily="2" charset="0"/>
                <a:cs typeface="Helvetica Neue" panose="02000503000000020004" pitchFamily="2" charset="0"/>
              </a:rPr>
              <a:t>API Connect</a:t>
            </a:r>
            <a:endParaRPr kumimoji="0" lang="en-US" sz="1100" b="0" i="0" u="none" strike="noStrike" kern="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grpSp>
        <p:nvGrpSpPr>
          <p:cNvPr id="51" name="Group 50">
            <a:extLst>
              <a:ext uri="{FF2B5EF4-FFF2-40B4-BE49-F238E27FC236}">
                <a16:creationId xmlns:a16="http://schemas.microsoft.com/office/drawing/2014/main" id="{F824C572-DDD3-6249-9907-0829B69D34DD}"/>
              </a:ext>
            </a:extLst>
          </p:cNvPr>
          <p:cNvGrpSpPr/>
          <p:nvPr/>
        </p:nvGrpSpPr>
        <p:grpSpPr>
          <a:xfrm>
            <a:off x="3006607" y="1891467"/>
            <a:ext cx="740908" cy="645571"/>
            <a:chOff x="4754781" y="2911751"/>
            <a:chExt cx="740907" cy="645571"/>
          </a:xfrm>
        </p:grpSpPr>
        <p:pic>
          <p:nvPicPr>
            <p:cNvPr id="52" name="Picture 51">
              <a:extLst>
                <a:ext uri="{FF2B5EF4-FFF2-40B4-BE49-F238E27FC236}">
                  <a16:creationId xmlns:a16="http://schemas.microsoft.com/office/drawing/2014/main" id="{E4471BE4-A81C-6A40-9EF7-5D02DE667678}"/>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4866842" y="2911751"/>
              <a:ext cx="442109" cy="442109"/>
            </a:xfrm>
            <a:prstGeom prst="rect">
              <a:avLst/>
            </a:prstGeom>
          </p:spPr>
        </p:pic>
        <p:sp>
          <p:nvSpPr>
            <p:cNvPr id="53" name="TextBox 52">
              <a:extLst>
                <a:ext uri="{FF2B5EF4-FFF2-40B4-BE49-F238E27FC236}">
                  <a16:creationId xmlns:a16="http://schemas.microsoft.com/office/drawing/2014/main" id="{15485462-D480-5044-B4A6-81B9A8D03CAE}"/>
                </a:ext>
              </a:extLst>
            </p:cNvPr>
            <p:cNvSpPr txBox="1"/>
            <p:nvPr/>
          </p:nvSpPr>
          <p:spPr>
            <a:xfrm>
              <a:off x="4754781" y="3349573"/>
              <a:ext cx="740907" cy="207749"/>
            </a:xfrm>
            <a:prstGeom prst="rect">
              <a:avLst/>
            </a:prstGeom>
            <a:noFill/>
          </p:spPr>
          <p:txBody>
            <a:bodyPr wrap="none" rtlCol="0">
              <a:spAutoFit/>
            </a:bodyPr>
            <a:lstStyle/>
            <a:p>
              <a:pPr defTabSz="457200" eaLnBrk="0" fontAlgn="base" hangingPunct="0">
                <a:spcBef>
                  <a:spcPct val="0"/>
                </a:spcBef>
                <a:spcAft>
                  <a:spcPct val="0"/>
                </a:spcAft>
              </a:pPr>
              <a:r>
                <a:rPr lang="en-US" sz="750" dirty="0">
                  <a:solidFill>
                    <a:prstClr val="black"/>
                  </a:solidFill>
                  <a:latin typeface="Helvetica Neue" panose="02000503000000020004" pitchFamily="2" charset="0"/>
                  <a:ea typeface="Helvetica Neue" panose="02000503000000020004" pitchFamily="2" charset="0"/>
                  <a:cs typeface="Helvetica Neue" panose="02000503000000020004" pitchFamily="2" charset="0"/>
                </a:rPr>
                <a:t>API Gateway</a:t>
              </a:r>
            </a:p>
          </p:txBody>
        </p:sp>
      </p:grpSp>
      <p:sp>
        <p:nvSpPr>
          <p:cNvPr id="54" name="Rounded Rectangle 53">
            <a:extLst>
              <a:ext uri="{FF2B5EF4-FFF2-40B4-BE49-F238E27FC236}">
                <a16:creationId xmlns:a16="http://schemas.microsoft.com/office/drawing/2014/main" id="{7CB0042F-D4EB-C44B-9EFE-80C128D1C891}"/>
              </a:ext>
            </a:extLst>
          </p:cNvPr>
          <p:cNvSpPr/>
          <p:nvPr/>
        </p:nvSpPr>
        <p:spPr bwMode="auto">
          <a:xfrm>
            <a:off x="3642903" y="2061690"/>
            <a:ext cx="494049" cy="202003"/>
          </a:xfrm>
          <a:prstGeom prst="roundRect">
            <a:avLst/>
          </a:prstGeom>
          <a:solidFill>
            <a:srgbClr val="F3D815"/>
          </a:solidFill>
          <a:ln w="25400" cap="flat" cmpd="sng" algn="ctr">
            <a:noFill/>
            <a:prstDash val="solid"/>
          </a:ln>
          <a:effectLst/>
        </p:spPr>
        <p:txBody>
          <a:bodyPr lIns="36000" rIns="36000" anchor="ctr"/>
          <a:lstStyle/>
          <a:p>
            <a:pPr marL="0" marR="0" lvl="0" indent="0" algn="ctr" defTabSz="457200" eaLnBrk="0" fontAlgn="base" latinLnBrk="0" hangingPunct="0">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264A60"/>
                </a:solidFill>
                <a:effectLst/>
                <a:uLnTx/>
                <a:uFillTx/>
                <a:latin typeface="Helvetica Neue" panose="02000503000000020004" pitchFamily="2" charset="0"/>
                <a:ea typeface="Helvetica Neue" panose="02000503000000020004" pitchFamily="2" charset="0"/>
                <a:cs typeface="Helvetica Neue" panose="02000503000000020004" pitchFamily="2" charset="0"/>
              </a:rPr>
              <a:t>API</a:t>
            </a:r>
          </a:p>
        </p:txBody>
      </p:sp>
      <p:pic>
        <p:nvPicPr>
          <p:cNvPr id="55" name="Picture 54">
            <a:extLst>
              <a:ext uri="{FF2B5EF4-FFF2-40B4-BE49-F238E27FC236}">
                <a16:creationId xmlns:a16="http://schemas.microsoft.com/office/drawing/2014/main" id="{E84BFFD1-67F4-1046-9A60-13CC2BA686C7}"/>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flipH="1">
            <a:off x="525244" y="1914532"/>
            <a:ext cx="523178" cy="521870"/>
          </a:xfrm>
          <a:prstGeom prst="rect">
            <a:avLst/>
          </a:prstGeom>
        </p:spPr>
      </p:pic>
      <p:cxnSp>
        <p:nvCxnSpPr>
          <p:cNvPr id="56" name="Elbow Connector 55">
            <a:extLst>
              <a:ext uri="{FF2B5EF4-FFF2-40B4-BE49-F238E27FC236}">
                <a16:creationId xmlns:a16="http://schemas.microsoft.com/office/drawing/2014/main" id="{181A4395-A998-F240-9213-B7BC0A5DF004}"/>
              </a:ext>
            </a:extLst>
          </p:cNvPr>
          <p:cNvCxnSpPr>
            <a:cxnSpLocks/>
          </p:cNvCxnSpPr>
          <p:nvPr/>
        </p:nvCxnSpPr>
        <p:spPr>
          <a:xfrm>
            <a:off x="2523886" y="2175466"/>
            <a:ext cx="462525" cy="1"/>
          </a:xfrm>
          <a:prstGeom prst="bentConnector3">
            <a:avLst/>
          </a:prstGeom>
          <a:ln w="50800">
            <a:solidFill>
              <a:srgbClr val="4178BE"/>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57" name="TextBox 56">
            <a:extLst>
              <a:ext uri="{FF2B5EF4-FFF2-40B4-BE49-F238E27FC236}">
                <a16:creationId xmlns:a16="http://schemas.microsoft.com/office/drawing/2014/main" id="{266D4BCE-C104-4645-AC94-335B5B553B28}"/>
              </a:ext>
            </a:extLst>
          </p:cNvPr>
          <p:cNvSpPr txBox="1"/>
          <p:nvPr/>
        </p:nvSpPr>
        <p:spPr>
          <a:xfrm>
            <a:off x="3852468" y="2780846"/>
            <a:ext cx="1475084" cy="430887"/>
          </a:xfrm>
          <a:prstGeom prst="rect">
            <a:avLst/>
          </a:prstGeom>
          <a:solidFill>
            <a:sysClr val="window" lastClr="FFFFFF"/>
          </a:solidFill>
          <a:ln w="25400">
            <a:solidFill>
              <a:schemeClr val="tx1"/>
            </a:solidFill>
          </a:ln>
        </p:spPr>
        <p:txBody>
          <a:bodyPr wrap="none" rtlCol="0">
            <a:spAutoFit/>
          </a:bodyPr>
          <a:lstStyle/>
          <a:p>
            <a:pPr marL="0" marR="0" lvl="0" indent="0" algn="ctr" defTabSz="457200" eaLnBrk="0" fontAlgn="base" latinLnBrk="0" hangingPunct="0">
              <a:lnSpc>
                <a:spcPct val="100000"/>
              </a:lnSpc>
              <a:spcBef>
                <a:spcPct val="0"/>
              </a:spcBef>
              <a:spcAft>
                <a:spcPct val="0"/>
              </a:spcAft>
              <a:buClrTx/>
              <a:buSzTx/>
              <a:buFontTx/>
              <a:buNone/>
              <a:tabLst/>
              <a:defRPr/>
            </a:pPr>
            <a:r>
              <a:rPr lang="en-US" sz="1100" kern="0" dirty="0">
                <a:solidFill>
                  <a:prstClr val="black"/>
                </a:solidFill>
                <a:latin typeface="Helvetica Neue" panose="02000503000000020004" pitchFamily="2" charset="0"/>
                <a:ea typeface="Helvetica Neue" panose="02000503000000020004" pitchFamily="2" charset="0"/>
                <a:cs typeface="Helvetica Neue" panose="02000503000000020004" pitchFamily="2" charset="0"/>
              </a:rPr>
              <a:t>Customer</a:t>
            </a:r>
            <a:r>
              <a:rPr kumimoji="0" lang="en-US" sz="1100" b="0" i="0" u="none" strike="noStrike" kern="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 Managed</a:t>
            </a:r>
          </a:p>
          <a:p>
            <a:pPr marL="0" marR="0" lvl="0" indent="0" algn="ctr" defTabSz="457200" eaLnBrk="0" fontAlgn="base" latinLnBrk="0" hangingPunct="0">
              <a:lnSpc>
                <a:spcPct val="100000"/>
              </a:lnSpc>
              <a:spcBef>
                <a:spcPct val="0"/>
              </a:spcBef>
              <a:spcAft>
                <a:spcPct val="0"/>
              </a:spcAft>
              <a:buClrTx/>
              <a:buSzTx/>
              <a:buFontTx/>
              <a:buNone/>
              <a:tabLst/>
              <a:defRPr/>
            </a:pPr>
            <a:r>
              <a:rPr lang="en-US" sz="1100" kern="0" dirty="0">
                <a:solidFill>
                  <a:prstClr val="black"/>
                </a:solidFill>
                <a:latin typeface="Helvetica Neue" panose="02000503000000020004" pitchFamily="2" charset="0"/>
                <a:ea typeface="Helvetica Neue" panose="02000503000000020004" pitchFamily="2" charset="0"/>
                <a:cs typeface="Helvetica Neue" panose="02000503000000020004" pitchFamily="2" charset="0"/>
              </a:rPr>
              <a:t>API Gateway</a:t>
            </a:r>
            <a:endParaRPr kumimoji="0" lang="en-US" sz="1100" b="0" i="0" u="none" strike="noStrike" kern="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 name="Footer Placeholder 1">
            <a:extLst>
              <a:ext uri="{FF2B5EF4-FFF2-40B4-BE49-F238E27FC236}">
                <a16:creationId xmlns:a16="http://schemas.microsoft.com/office/drawing/2014/main" id="{276B2BD4-11F6-2742-976F-A64911091E43}"/>
              </a:ext>
            </a:extLst>
          </p:cNvPr>
          <p:cNvSpPr>
            <a:spLocks noGrp="1"/>
          </p:cNvSpPr>
          <p:nvPr>
            <p:ph type="ftr" sz="quarter" idx="3"/>
          </p:nvPr>
        </p:nvSpPr>
        <p:spPr/>
        <p:txBody>
          <a:bodyPr/>
          <a:lstStyle/>
          <a:p>
            <a:r>
              <a:rPr lang="en-US">
                <a:latin typeface="Helvetica Neue" panose="02000503000000020004" pitchFamily="2" charset="0"/>
                <a:ea typeface="Helvetica Neue" panose="02000503000000020004" pitchFamily="2" charset="0"/>
                <a:cs typeface="Helvetica Neue" panose="02000503000000020004" pitchFamily="2" charset="0"/>
              </a:rPr>
              <a:t>IBM Private Cloud Boot-camp / June 2018 / © 2018 IBM Corporation</a:t>
            </a:r>
            <a:endParaRPr lang="en-US"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58" name="TextBox 57">
            <a:extLst>
              <a:ext uri="{FF2B5EF4-FFF2-40B4-BE49-F238E27FC236}">
                <a16:creationId xmlns:a16="http://schemas.microsoft.com/office/drawing/2014/main" id="{234F94C1-432C-EA46-A1D4-250ECCEE2023}"/>
              </a:ext>
            </a:extLst>
          </p:cNvPr>
          <p:cNvSpPr txBox="1"/>
          <p:nvPr/>
        </p:nvSpPr>
        <p:spPr>
          <a:xfrm>
            <a:off x="5622785" y="4867006"/>
            <a:ext cx="779381" cy="207749"/>
          </a:xfrm>
          <a:prstGeom prst="rect">
            <a:avLst/>
          </a:prstGeom>
          <a:noFill/>
        </p:spPr>
        <p:txBody>
          <a:bodyPr wrap="none" rtlCol="0">
            <a:spAutoFit/>
          </a:bodyPr>
          <a:lstStyle/>
          <a:p>
            <a:pPr defTabSz="457200" eaLnBrk="0" fontAlgn="base" hangingPunct="0">
              <a:spcBef>
                <a:spcPct val="0"/>
              </a:spcBef>
              <a:spcAft>
                <a:spcPct val="0"/>
              </a:spcAft>
            </a:pPr>
            <a:r>
              <a:rPr lang="en-US" sz="750" b="1" dirty="0">
                <a:solidFill>
                  <a:prstClr val="black"/>
                </a:solidFill>
                <a:latin typeface="Helvetica Neue" panose="02000503000000020004" pitchFamily="2" charset="0"/>
                <a:ea typeface="Helvetica Neue" panose="02000503000000020004" pitchFamily="2" charset="0"/>
                <a:cs typeface="Helvetica Neue" panose="02000503000000020004" pitchFamily="2" charset="0"/>
              </a:rPr>
              <a:t>On-Premises</a:t>
            </a:r>
          </a:p>
        </p:txBody>
      </p:sp>
      <p:sp>
        <p:nvSpPr>
          <p:cNvPr id="5" name="Slide Number Placeholder 4">
            <a:extLst>
              <a:ext uri="{FF2B5EF4-FFF2-40B4-BE49-F238E27FC236}">
                <a16:creationId xmlns:a16="http://schemas.microsoft.com/office/drawing/2014/main" id="{24B7A97C-D95E-8044-8BE1-30D902D8CE60}"/>
              </a:ext>
            </a:extLst>
          </p:cNvPr>
          <p:cNvSpPr>
            <a:spLocks noGrp="1"/>
          </p:cNvSpPr>
          <p:nvPr>
            <p:ph type="sldNum" sz="quarter" idx="4"/>
          </p:nvPr>
        </p:nvSpPr>
        <p:spPr/>
        <p:txBody>
          <a:bodyPr/>
          <a:lstStyle/>
          <a:p>
            <a:fld id="{3FD999D4-B456-9943-89B7-30D56181CE18}" type="slidenum">
              <a:rPr lang="en-US" smtClean="0"/>
              <a:pPr/>
              <a:t>15</a:t>
            </a:fld>
            <a:endParaRPr lang="en-US" dirty="0"/>
          </a:p>
        </p:txBody>
      </p:sp>
    </p:spTree>
    <p:extLst>
      <p:ext uri="{BB962C8B-B14F-4D97-AF65-F5344CB8AC3E}">
        <p14:creationId xmlns:p14="http://schemas.microsoft.com/office/powerpoint/2010/main" val="1267872974"/>
      </p:ext>
    </p:extLst>
  </p:cSld>
  <p:clrMapOvr>
    <a:masterClrMapping/>
  </p:clrMapOvr>
  <p:transition spd="med">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7"/>
            <a:ext cx="8823062" cy="490796"/>
          </a:xfrm>
        </p:spPr>
        <p:txBody>
          <a:bodyPr/>
          <a:lstStyle/>
          <a:p>
            <a:r>
              <a:rPr lang="en-US" dirty="0">
                <a:latin typeface="Helvetica Neue" panose="02000503000000020004" pitchFamily="2" charset="0"/>
                <a:ea typeface="Helvetica Neue" panose="02000503000000020004" pitchFamily="2" charset="0"/>
                <a:cs typeface="Helvetica Neue" panose="02000503000000020004" pitchFamily="2" charset="0"/>
              </a:rPr>
              <a:t>API Connect V2018.x: Deployment Options</a:t>
            </a:r>
            <a:endParaRPr lang="en-CA"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9" name="Content Placeholder 2"/>
          <p:cNvSpPr txBox="1">
            <a:spLocks/>
          </p:cNvSpPr>
          <p:nvPr/>
        </p:nvSpPr>
        <p:spPr bwMode="auto">
          <a:xfrm>
            <a:off x="228600" y="691963"/>
            <a:ext cx="5372157" cy="3946049"/>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180975" indent="-180975" algn="l" defTabSz="457200" rtl="0" eaLnBrk="0" fontAlgn="base" hangingPunct="0">
              <a:spcBef>
                <a:spcPts val="600"/>
              </a:spcBef>
              <a:spcAft>
                <a:spcPct val="0"/>
              </a:spcAft>
              <a:buClr>
                <a:schemeClr val="accent1"/>
              </a:buClr>
              <a:buFont typeface="Arial" charset="0"/>
              <a:buChar char="•"/>
              <a:defRPr sz="2000" kern="1200">
                <a:solidFill>
                  <a:schemeClr val="tx2"/>
                </a:solidFill>
                <a:latin typeface="Helvetica Neue Light"/>
                <a:ea typeface="ＭＳ Ｐゴシック" charset="0"/>
                <a:cs typeface="Helvetica Neue Light"/>
              </a:defRPr>
            </a:lvl1pPr>
            <a:lvl2pPr marL="420688" indent="-180975" algn="l" defTabSz="457200" rtl="0" eaLnBrk="0" fontAlgn="base" hangingPunct="0">
              <a:spcBef>
                <a:spcPts val="600"/>
              </a:spcBef>
              <a:spcAft>
                <a:spcPct val="0"/>
              </a:spcAft>
              <a:buFont typeface="Wingdings" charset="2"/>
              <a:buChar char="§"/>
              <a:defRPr sz="1800" kern="1200">
                <a:solidFill>
                  <a:schemeClr val="tx2"/>
                </a:solidFill>
                <a:latin typeface="Helvetica Neue Light"/>
                <a:ea typeface="ＭＳ Ｐゴシック" charset="0"/>
                <a:cs typeface="Helvetica Neue Light"/>
              </a:defRPr>
            </a:lvl2pPr>
            <a:lvl3pPr marL="593725" indent="-173038" algn="l" defTabSz="457200" rtl="0" eaLnBrk="0" fontAlgn="base" hangingPunct="0">
              <a:spcBef>
                <a:spcPts val="600"/>
              </a:spcBef>
              <a:spcAft>
                <a:spcPct val="0"/>
              </a:spcAft>
              <a:buFont typeface="Arial" charset="0"/>
              <a:buChar char="•"/>
              <a:defRPr sz="1600" kern="1200">
                <a:solidFill>
                  <a:schemeClr val="accent2"/>
                </a:solidFill>
                <a:latin typeface="Helvetica Neue Light"/>
                <a:ea typeface="ＭＳ Ｐゴシック" charset="0"/>
                <a:cs typeface="Helvetica Neue Light"/>
              </a:defRPr>
            </a:lvl3pPr>
            <a:lvl4pPr marL="893763" indent="-300038" algn="l" defTabSz="457200" rtl="0" eaLnBrk="0" fontAlgn="base" hangingPunct="0">
              <a:spcBef>
                <a:spcPts val="600"/>
              </a:spcBef>
              <a:spcAft>
                <a:spcPct val="0"/>
              </a:spcAft>
              <a:buFont typeface="Arial" charset="0"/>
              <a:buChar char="–"/>
              <a:defRPr sz="1400" kern="1200">
                <a:solidFill>
                  <a:schemeClr val="accent2"/>
                </a:solidFill>
                <a:latin typeface="Helvetica Neue Light"/>
                <a:ea typeface="ＭＳ Ｐゴシック" charset="0"/>
                <a:cs typeface="Helvetica Neue Light"/>
              </a:defRPr>
            </a:lvl4pPr>
            <a:lvl5pPr marL="1074738" indent="-180975" algn="l" defTabSz="457200" rtl="0" eaLnBrk="0" fontAlgn="base" hangingPunct="0">
              <a:spcBef>
                <a:spcPts val="600"/>
              </a:spcBef>
              <a:spcAft>
                <a:spcPct val="0"/>
              </a:spcAft>
              <a:buFont typeface="Arial" charset="0"/>
              <a:buChar char="»"/>
              <a:defRPr sz="1400" kern="1200">
                <a:solidFill>
                  <a:schemeClr val="accent2"/>
                </a:solidFill>
                <a:latin typeface="Helvetica Neue Light"/>
                <a:ea typeface="ＭＳ Ｐゴシック" charset="0"/>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lvl="0">
              <a:spcBef>
                <a:spcPts val="0"/>
              </a:spcBef>
              <a:spcAft>
                <a:spcPts val="0"/>
              </a:spcAft>
              <a:buClr>
                <a:srgbClr val="2776C3"/>
              </a:buClr>
              <a:defRPr/>
            </a:pPr>
            <a:r>
              <a:rPr lang="en-US" sz="16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New Docker-based images with K8 orchestration </a:t>
            </a:r>
            <a:r>
              <a:rPr lang="en-US" sz="16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for container based deployments on a customer managed K8 environment or on IBM Cloud Private</a:t>
            </a:r>
            <a:endParaRPr lang="en-US" sz="16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a:p>
            <a:pPr lvl="0">
              <a:spcBef>
                <a:spcPts val="0"/>
              </a:spcBef>
              <a:spcAft>
                <a:spcPts val="0"/>
              </a:spcAft>
              <a:buClr>
                <a:srgbClr val="2776C3"/>
              </a:buClr>
              <a:defRPr/>
            </a:pPr>
            <a:endParaRPr lang="en-US" sz="16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a:p>
            <a:pPr lvl="0">
              <a:spcBef>
                <a:spcPts val="0"/>
              </a:spcBef>
              <a:spcAft>
                <a:spcPts val="0"/>
              </a:spcAft>
              <a:buClr>
                <a:srgbClr val="2776C3"/>
              </a:buClr>
              <a:defRPr/>
            </a:pPr>
            <a:r>
              <a:rPr lang="en-US" sz="16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VMWare OVA support</a:t>
            </a:r>
            <a:r>
              <a:rPr lang="en-US" sz="16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for clients to run on their existing established enterprise virtualization platform</a:t>
            </a:r>
          </a:p>
          <a:p>
            <a:pPr lvl="0">
              <a:spcBef>
                <a:spcPts val="0"/>
              </a:spcBef>
              <a:spcAft>
                <a:spcPts val="0"/>
              </a:spcAft>
              <a:buClr>
                <a:srgbClr val="2776C3"/>
              </a:buClr>
              <a:defRPr/>
            </a:pPr>
            <a:endParaRPr lang="en-US" sz="16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a:p>
            <a:pPr lvl="0">
              <a:spcBef>
                <a:spcPts val="0"/>
              </a:spcBef>
              <a:spcAft>
                <a:spcPts val="0"/>
              </a:spcAft>
              <a:buClr>
                <a:srgbClr val="2776C3"/>
              </a:buClr>
              <a:defRPr/>
            </a:pPr>
            <a:r>
              <a:rPr lang="en-US" sz="16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Customer modifiable open VM images</a:t>
            </a:r>
            <a:r>
              <a:rPr lang="en-US" sz="16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based on standard Ubuntu OS for clients to customize based on corporate governance needs </a:t>
            </a:r>
            <a:endParaRPr lang="en-US" sz="1600" baseline="300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a:p>
            <a:pPr lvl="0">
              <a:spcBef>
                <a:spcPts val="0"/>
              </a:spcBef>
              <a:spcAft>
                <a:spcPts val="0"/>
              </a:spcAft>
              <a:buClr>
                <a:srgbClr val="2776C3"/>
              </a:buClr>
              <a:defRPr/>
            </a:pPr>
            <a:endParaRPr lang="en-US" sz="16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a:p>
            <a:pPr lvl="0">
              <a:spcBef>
                <a:spcPts val="0"/>
              </a:spcBef>
              <a:spcAft>
                <a:spcPts val="0"/>
              </a:spcAft>
              <a:buClr>
                <a:srgbClr val="2776C3"/>
              </a:buClr>
              <a:defRPr/>
            </a:pPr>
            <a:r>
              <a:rPr lang="en-US" sz="16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API Gateway available in hardened cloud, virtual and physical appliance form factors</a:t>
            </a:r>
            <a:r>
              <a:rPr lang="en-US" sz="16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to improve security and time to value</a:t>
            </a:r>
          </a:p>
        </p:txBody>
      </p:sp>
      <p:pic>
        <p:nvPicPr>
          <p:cNvPr id="21" name="Picture 20"/>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858000" y="3319748"/>
            <a:ext cx="1380583" cy="1222647"/>
          </a:xfrm>
          <a:prstGeom prst="rect">
            <a:avLst/>
          </a:prstGeom>
        </p:spPr>
      </p:pic>
      <p:pic>
        <p:nvPicPr>
          <p:cNvPr id="5" name="Picture 4">
            <a:extLst>
              <a:ext uri="{FF2B5EF4-FFF2-40B4-BE49-F238E27FC236}">
                <a16:creationId xmlns:a16="http://schemas.microsoft.com/office/drawing/2014/main" id="{606B1BF1-F4E6-8B41-99FD-C2183B55026F}"/>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651042" y="574913"/>
            <a:ext cx="1400620" cy="1169325"/>
          </a:xfrm>
          <a:prstGeom prst="rect">
            <a:avLst/>
          </a:prstGeom>
        </p:spPr>
      </p:pic>
      <p:pic>
        <p:nvPicPr>
          <p:cNvPr id="6" name="Picture 5">
            <a:extLst>
              <a:ext uri="{FF2B5EF4-FFF2-40B4-BE49-F238E27FC236}">
                <a16:creationId xmlns:a16="http://schemas.microsoft.com/office/drawing/2014/main" id="{13146DAE-7724-504E-B7B3-E7A500154C52}"/>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881576" y="574914"/>
            <a:ext cx="1495648" cy="1169325"/>
          </a:xfrm>
          <a:prstGeom prst="rect">
            <a:avLst/>
          </a:prstGeom>
        </p:spPr>
      </p:pic>
      <p:pic>
        <p:nvPicPr>
          <p:cNvPr id="1026" name="Picture 2" descr="Image result for vmware">
            <a:extLst>
              <a:ext uri="{FF2B5EF4-FFF2-40B4-BE49-F238E27FC236}">
                <a16:creationId xmlns:a16="http://schemas.microsoft.com/office/drawing/2014/main" id="{3C47DECB-2842-5648-AFB9-3650248C978C}"/>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6815080" y="2028323"/>
            <a:ext cx="1423503" cy="942557"/>
          </a:xfrm>
          <a:prstGeom prst="rect">
            <a:avLst/>
          </a:prstGeom>
          <a:noFill/>
          <a:extLst>
            <a:ext uri="{909E8E84-426E-40DD-AFC4-6F175D3DCCD1}">
              <a14:hiddenFill xmlns:a14="http://schemas.microsoft.com/office/drawing/2010/main">
                <a:solidFill>
                  <a:srgbClr val="FFFFFF"/>
                </a:solidFill>
              </a14:hiddenFill>
            </a:ext>
          </a:extLst>
        </p:spPr>
      </p:pic>
      <p:sp>
        <p:nvSpPr>
          <p:cNvPr id="3" name="Footer Placeholder 2">
            <a:extLst>
              <a:ext uri="{FF2B5EF4-FFF2-40B4-BE49-F238E27FC236}">
                <a16:creationId xmlns:a16="http://schemas.microsoft.com/office/drawing/2014/main" id="{05E856FD-03AA-BE41-B2FA-81FDF69209AE}"/>
              </a:ext>
            </a:extLst>
          </p:cNvPr>
          <p:cNvSpPr>
            <a:spLocks noGrp="1"/>
          </p:cNvSpPr>
          <p:nvPr>
            <p:ph type="ftr" sz="quarter" idx="3"/>
          </p:nvPr>
        </p:nvSpPr>
        <p:spPr/>
        <p:txBody>
          <a:bodyPr/>
          <a:lstStyle/>
          <a:p>
            <a:r>
              <a:rPr lang="en-US">
                <a:latin typeface="Helvetica Neue" panose="02000503000000020004" pitchFamily="2" charset="0"/>
                <a:ea typeface="Helvetica Neue" panose="02000503000000020004" pitchFamily="2" charset="0"/>
                <a:cs typeface="Helvetica Neue" panose="02000503000000020004" pitchFamily="2" charset="0"/>
              </a:rPr>
              <a:t>IBM Private Cloud Boot-camp / June 2018 / © 2018 IBM Corporation</a:t>
            </a:r>
            <a:endParaRPr lang="en-US"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8" name="Slide Number Placeholder 7">
            <a:extLst>
              <a:ext uri="{FF2B5EF4-FFF2-40B4-BE49-F238E27FC236}">
                <a16:creationId xmlns:a16="http://schemas.microsoft.com/office/drawing/2014/main" id="{D6AA75BE-E0C1-BA4A-B84B-A77BB50DEBB2}"/>
              </a:ext>
            </a:extLst>
          </p:cNvPr>
          <p:cNvSpPr>
            <a:spLocks noGrp="1"/>
          </p:cNvSpPr>
          <p:nvPr>
            <p:ph type="sldNum" sz="quarter" idx="4"/>
          </p:nvPr>
        </p:nvSpPr>
        <p:spPr/>
        <p:txBody>
          <a:bodyPr/>
          <a:lstStyle/>
          <a:p>
            <a:fld id="{3FD999D4-B456-9943-89B7-30D56181CE18}" type="slidenum">
              <a:rPr lang="en-US" smtClean="0"/>
              <a:pPr/>
              <a:t>16</a:t>
            </a:fld>
            <a:endParaRPr lang="en-US" dirty="0"/>
          </a:p>
        </p:txBody>
      </p:sp>
    </p:spTree>
    <p:extLst>
      <p:ext uri="{BB962C8B-B14F-4D97-AF65-F5344CB8AC3E}">
        <p14:creationId xmlns:p14="http://schemas.microsoft.com/office/powerpoint/2010/main" val="29749986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7"/>
            <a:ext cx="9089020" cy="490796"/>
          </a:xfrm>
        </p:spPr>
        <p:txBody>
          <a:bodyPr/>
          <a:lstStyle/>
          <a:p>
            <a:r>
              <a:rPr lang="en-US" dirty="0">
                <a:latin typeface="Helvetica Neue" panose="02000503000000020004" pitchFamily="2" charset="0"/>
                <a:ea typeface="Helvetica Neue" panose="02000503000000020004" pitchFamily="2" charset="0"/>
                <a:cs typeface="Helvetica Neue" panose="02000503000000020004" pitchFamily="2" charset="0"/>
              </a:rPr>
              <a:t>API Connect V2018.x: Component options</a:t>
            </a:r>
            <a:endParaRPr lang="en-CA"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9" name="Content Placeholder 2"/>
          <p:cNvSpPr txBox="1">
            <a:spLocks/>
          </p:cNvSpPr>
          <p:nvPr/>
        </p:nvSpPr>
        <p:spPr bwMode="auto">
          <a:xfrm>
            <a:off x="182179" y="691963"/>
            <a:ext cx="5055568" cy="3767977"/>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180975" indent="-180975" algn="l" defTabSz="457200" rtl="0" eaLnBrk="0" fontAlgn="base" hangingPunct="0">
              <a:spcBef>
                <a:spcPts val="600"/>
              </a:spcBef>
              <a:spcAft>
                <a:spcPct val="0"/>
              </a:spcAft>
              <a:buClr>
                <a:schemeClr val="accent1"/>
              </a:buClr>
              <a:buFont typeface="Arial" charset="0"/>
              <a:buChar char="•"/>
              <a:defRPr sz="2000" kern="1200">
                <a:solidFill>
                  <a:schemeClr val="tx2"/>
                </a:solidFill>
                <a:latin typeface="Helvetica Neue Light"/>
                <a:ea typeface="ＭＳ Ｐゴシック" charset="0"/>
                <a:cs typeface="Helvetica Neue Light"/>
              </a:defRPr>
            </a:lvl1pPr>
            <a:lvl2pPr marL="420688" indent="-180975" algn="l" defTabSz="457200" rtl="0" eaLnBrk="0" fontAlgn="base" hangingPunct="0">
              <a:spcBef>
                <a:spcPts val="600"/>
              </a:spcBef>
              <a:spcAft>
                <a:spcPct val="0"/>
              </a:spcAft>
              <a:buFont typeface="Wingdings" charset="2"/>
              <a:buChar char="§"/>
              <a:defRPr sz="1800" kern="1200">
                <a:solidFill>
                  <a:schemeClr val="tx2"/>
                </a:solidFill>
                <a:latin typeface="Helvetica Neue Light"/>
                <a:ea typeface="ＭＳ Ｐゴシック" charset="0"/>
                <a:cs typeface="Helvetica Neue Light"/>
              </a:defRPr>
            </a:lvl2pPr>
            <a:lvl3pPr marL="593725" indent="-173038" algn="l" defTabSz="457200" rtl="0" eaLnBrk="0" fontAlgn="base" hangingPunct="0">
              <a:spcBef>
                <a:spcPts val="600"/>
              </a:spcBef>
              <a:spcAft>
                <a:spcPct val="0"/>
              </a:spcAft>
              <a:buFont typeface="Arial" charset="0"/>
              <a:buChar char="•"/>
              <a:defRPr sz="1600" kern="1200">
                <a:solidFill>
                  <a:schemeClr val="accent2"/>
                </a:solidFill>
                <a:latin typeface="Helvetica Neue Light"/>
                <a:ea typeface="ＭＳ Ｐゴシック" charset="0"/>
                <a:cs typeface="Helvetica Neue Light"/>
              </a:defRPr>
            </a:lvl3pPr>
            <a:lvl4pPr marL="893763" indent="-300038" algn="l" defTabSz="457200" rtl="0" eaLnBrk="0" fontAlgn="base" hangingPunct="0">
              <a:spcBef>
                <a:spcPts val="600"/>
              </a:spcBef>
              <a:spcAft>
                <a:spcPct val="0"/>
              </a:spcAft>
              <a:buFont typeface="Arial" charset="0"/>
              <a:buChar char="–"/>
              <a:defRPr sz="1400" kern="1200">
                <a:solidFill>
                  <a:schemeClr val="accent2"/>
                </a:solidFill>
                <a:latin typeface="Helvetica Neue Light"/>
                <a:ea typeface="ＭＳ Ｐゴシック" charset="0"/>
                <a:cs typeface="Helvetica Neue Light"/>
              </a:defRPr>
            </a:lvl4pPr>
            <a:lvl5pPr marL="1074738" indent="-180975" algn="l" defTabSz="457200" rtl="0" eaLnBrk="0" fontAlgn="base" hangingPunct="0">
              <a:spcBef>
                <a:spcPts val="600"/>
              </a:spcBef>
              <a:spcAft>
                <a:spcPct val="0"/>
              </a:spcAft>
              <a:buFont typeface="Arial" charset="0"/>
              <a:buChar char="»"/>
              <a:defRPr sz="1400" kern="1200">
                <a:solidFill>
                  <a:schemeClr val="accent2"/>
                </a:solidFill>
                <a:latin typeface="Helvetica Neue Light"/>
                <a:ea typeface="ＭＳ Ｐゴシック" charset="0"/>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Aft>
                <a:spcPts val="0"/>
              </a:spcAft>
              <a:buClr>
                <a:srgbClr val="2776C3"/>
              </a:buClr>
              <a:defRPr/>
            </a:pPr>
            <a:r>
              <a:rPr lang="en-US" sz="16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Standalone API Analytics component </a:t>
            </a:r>
            <a:r>
              <a:rPr lang="en-US" sz="16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to scale independently based on API project growth </a:t>
            </a:r>
          </a:p>
          <a:p>
            <a:pPr marL="0" lvl="0" indent="0">
              <a:spcAft>
                <a:spcPts val="0"/>
              </a:spcAft>
              <a:buClr>
                <a:srgbClr val="2776C3"/>
              </a:buClr>
              <a:buNone/>
              <a:defRPr/>
            </a:pPr>
            <a:endParaRPr lang="en-US" sz="16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a:p>
            <a:pPr lvl="0">
              <a:spcAft>
                <a:spcPts val="0"/>
              </a:spcAft>
              <a:buClr>
                <a:srgbClr val="2776C3"/>
              </a:buClr>
              <a:defRPr/>
            </a:pPr>
            <a:r>
              <a:rPr lang="en-US" sz="16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Zero to N portal clusters </a:t>
            </a:r>
            <a:r>
              <a:rPr lang="en-US" sz="16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can be configured to a API Connect deployment to align with API project growth</a:t>
            </a:r>
          </a:p>
          <a:p>
            <a:pPr lvl="0">
              <a:spcAft>
                <a:spcPts val="0"/>
              </a:spcAft>
              <a:buClr>
                <a:srgbClr val="2776C3"/>
              </a:buClr>
              <a:defRPr/>
            </a:pPr>
            <a:endParaRPr lang="en-US" sz="16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a:p>
            <a:pPr lvl="0">
              <a:spcAft>
                <a:spcPts val="0"/>
              </a:spcAft>
              <a:buClr>
                <a:srgbClr val="2776C3"/>
              </a:buClr>
              <a:defRPr/>
            </a:pPr>
            <a:r>
              <a:rPr lang="en-US" sz="16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Native install of APIC toolkit </a:t>
            </a:r>
            <a:r>
              <a:rPr lang="en-US" sz="16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for enhanced user experience</a:t>
            </a:r>
          </a:p>
          <a:p>
            <a:pPr lvl="0">
              <a:spcAft>
                <a:spcPts val="0"/>
              </a:spcAft>
              <a:buClr>
                <a:srgbClr val="2776C3"/>
              </a:buClr>
              <a:defRPr/>
            </a:pPr>
            <a:endParaRPr lang="en-US" sz="16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a:p>
            <a:pPr lvl="0">
              <a:spcAft>
                <a:spcPts val="0"/>
              </a:spcAft>
              <a:buClr>
                <a:srgbClr val="2776C3"/>
              </a:buClr>
              <a:defRPr/>
            </a:pPr>
            <a:r>
              <a:rPr lang="en-US" sz="16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V5 to V2018 Upgrade</a:t>
            </a:r>
            <a:r>
              <a:rPr lang="en-US" sz="16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through automated migration scripts with a parallel stack setup following modern software practices, coming 2Q18</a:t>
            </a:r>
          </a:p>
          <a:p>
            <a:pPr marL="0" lvl="0" indent="0">
              <a:spcAft>
                <a:spcPts val="0"/>
              </a:spcAft>
              <a:buClr>
                <a:srgbClr val="2776C3"/>
              </a:buClr>
              <a:buNone/>
              <a:defRPr/>
            </a:pPr>
            <a:endParaRPr lang="en-US" sz="16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a:p>
            <a:pPr lvl="0">
              <a:spcAft>
                <a:spcPts val="0"/>
              </a:spcAft>
              <a:buClr>
                <a:srgbClr val="2776C3"/>
              </a:buClr>
              <a:defRPr/>
            </a:pPr>
            <a:endParaRPr lang="en-US" sz="16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p:txBody>
      </p:sp>
      <p:pic>
        <p:nvPicPr>
          <p:cNvPr id="24" name="Picture 2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498758" y="646126"/>
            <a:ext cx="3388361" cy="4010274"/>
          </a:xfrm>
          <a:prstGeom prst="rect">
            <a:avLst/>
          </a:prstGeom>
        </p:spPr>
      </p:pic>
      <p:sp>
        <p:nvSpPr>
          <p:cNvPr id="3" name="Footer Placeholder 2">
            <a:extLst>
              <a:ext uri="{FF2B5EF4-FFF2-40B4-BE49-F238E27FC236}">
                <a16:creationId xmlns:a16="http://schemas.microsoft.com/office/drawing/2014/main" id="{8D125E88-B73B-2549-8525-2D4D33DBE613}"/>
              </a:ext>
            </a:extLst>
          </p:cNvPr>
          <p:cNvSpPr>
            <a:spLocks noGrp="1"/>
          </p:cNvSpPr>
          <p:nvPr>
            <p:ph type="ftr" sz="quarter" idx="3"/>
          </p:nvPr>
        </p:nvSpPr>
        <p:spPr/>
        <p:txBody>
          <a:bodyPr/>
          <a:lstStyle/>
          <a:p>
            <a:r>
              <a:rPr lang="en-US">
                <a:latin typeface="Helvetica Neue" panose="02000503000000020004" pitchFamily="2" charset="0"/>
                <a:ea typeface="Helvetica Neue" panose="02000503000000020004" pitchFamily="2" charset="0"/>
                <a:cs typeface="Helvetica Neue" panose="02000503000000020004" pitchFamily="2" charset="0"/>
              </a:rPr>
              <a:t>IBM Private Cloud Boot-camp / June 2018 / © 2018 IBM Corporation</a:t>
            </a:r>
            <a:endParaRPr lang="en-US"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6" name="Slide Number Placeholder 5">
            <a:extLst>
              <a:ext uri="{FF2B5EF4-FFF2-40B4-BE49-F238E27FC236}">
                <a16:creationId xmlns:a16="http://schemas.microsoft.com/office/drawing/2014/main" id="{AD3136EE-A5BE-894B-948E-9EE819B7F094}"/>
              </a:ext>
            </a:extLst>
          </p:cNvPr>
          <p:cNvSpPr>
            <a:spLocks noGrp="1"/>
          </p:cNvSpPr>
          <p:nvPr>
            <p:ph type="sldNum" sz="quarter" idx="4"/>
          </p:nvPr>
        </p:nvSpPr>
        <p:spPr/>
        <p:txBody>
          <a:bodyPr/>
          <a:lstStyle/>
          <a:p>
            <a:fld id="{3FD999D4-B456-9943-89B7-30D56181CE18}" type="slidenum">
              <a:rPr lang="en-US" smtClean="0"/>
              <a:pPr/>
              <a:t>17</a:t>
            </a:fld>
            <a:endParaRPr lang="en-US" dirty="0"/>
          </a:p>
        </p:txBody>
      </p:sp>
    </p:spTree>
    <p:extLst>
      <p:ext uri="{BB962C8B-B14F-4D97-AF65-F5344CB8AC3E}">
        <p14:creationId xmlns:p14="http://schemas.microsoft.com/office/powerpoint/2010/main" val="38930500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7"/>
            <a:ext cx="8812764" cy="423783"/>
          </a:xfrm>
        </p:spPr>
        <p:txBody>
          <a:bodyPr/>
          <a:lstStyle/>
          <a:p>
            <a:r>
              <a:rPr lang="en-US" dirty="0">
                <a:latin typeface="Helvetica Neue" panose="02000503000000020004" pitchFamily="2" charset="0"/>
                <a:ea typeface="Helvetica Neue" panose="02000503000000020004" pitchFamily="2" charset="0"/>
                <a:cs typeface="Helvetica Neue" panose="02000503000000020004" pitchFamily="2" charset="0"/>
              </a:rPr>
              <a:t>API Connect V2018.x &amp; DataPower V7.7 on IBM Cloud Private</a:t>
            </a:r>
            <a:endParaRPr lang="en-CA"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0" name="Text Placeholder 3"/>
          <p:cNvSpPr>
            <a:spLocks noGrp="1"/>
          </p:cNvSpPr>
          <p:nvPr>
            <p:ph type="body" sz="quarter" idx="14"/>
          </p:nvPr>
        </p:nvSpPr>
        <p:spPr>
          <a:xfrm>
            <a:off x="228600" y="996113"/>
            <a:ext cx="4956858" cy="3242365"/>
          </a:xfrm>
        </p:spPr>
        <p:txBody>
          <a:bodyPr/>
          <a:lstStyle/>
          <a:p>
            <a:pPr marL="180975" indent="-180975" eaLnBrk="0" fontAlgn="base" hangingPunct="0">
              <a:spcBef>
                <a:spcPts val="0"/>
              </a:spcBef>
              <a:buClr>
                <a:srgbClr val="2776C3"/>
              </a:buClr>
              <a:buFont typeface="Arial" charset="0"/>
              <a:buChar char="•"/>
              <a:defRPr/>
            </a:pPr>
            <a:r>
              <a:rPr lang="en-CA" sz="1600" b="1" dirty="0">
                <a:latin typeface="Helvetica Neue" panose="02000503000000020004" pitchFamily="2" charset="0"/>
                <a:ea typeface="Helvetica Neue" panose="02000503000000020004" pitchFamily="2" charset="0"/>
                <a:cs typeface="Helvetica Neue" panose="02000503000000020004" pitchFamily="2" charset="0"/>
              </a:rPr>
              <a:t>Securely expose </a:t>
            </a:r>
            <a:r>
              <a:rPr lang="en-CA" sz="1600" dirty="0">
                <a:latin typeface="Helvetica Neue" panose="02000503000000020004" pitchFamily="2" charset="0"/>
                <a:ea typeface="Helvetica Neue" panose="02000503000000020004" pitchFamily="2" charset="0"/>
                <a:cs typeface="Helvetica Neue" panose="02000503000000020004" pitchFamily="2" charset="0"/>
              </a:rPr>
              <a:t>business services and data in IBM Cloud Private as APIs to accelerate innovation </a:t>
            </a:r>
          </a:p>
          <a:p>
            <a:pPr marL="0" indent="0" eaLnBrk="0" fontAlgn="base" hangingPunct="0">
              <a:spcBef>
                <a:spcPts val="0"/>
              </a:spcBef>
              <a:buClr>
                <a:srgbClr val="2776C3"/>
              </a:buClr>
              <a:buNone/>
              <a:defRPr/>
            </a:pPr>
            <a:endParaRPr lang="en-CA" sz="1600" dirty="0">
              <a:latin typeface="Helvetica Neue" panose="02000503000000020004" pitchFamily="2" charset="0"/>
              <a:ea typeface="Helvetica Neue" panose="02000503000000020004" pitchFamily="2" charset="0"/>
              <a:cs typeface="Helvetica Neue" panose="02000503000000020004" pitchFamily="2" charset="0"/>
            </a:endParaRPr>
          </a:p>
          <a:p>
            <a:pPr marL="180975" indent="-180975" eaLnBrk="0" fontAlgn="base" hangingPunct="0">
              <a:spcBef>
                <a:spcPts val="0"/>
              </a:spcBef>
              <a:buClr>
                <a:srgbClr val="2776C3"/>
              </a:buClr>
              <a:buFont typeface="Arial" charset="0"/>
              <a:buChar char="•"/>
              <a:defRPr/>
            </a:pPr>
            <a:r>
              <a:rPr lang="en-CA" sz="1600" b="1" dirty="0">
                <a:latin typeface="Helvetica Neue" panose="02000503000000020004" pitchFamily="2" charset="0"/>
                <a:ea typeface="Helvetica Neue" panose="02000503000000020004" pitchFamily="2" charset="0"/>
                <a:cs typeface="Helvetica Neue" panose="02000503000000020004" pitchFamily="2" charset="0"/>
              </a:rPr>
              <a:t>Production-ready </a:t>
            </a:r>
            <a:r>
              <a:rPr lang="en-CA" sz="1600" dirty="0">
                <a:latin typeface="Helvetica Neue" panose="02000503000000020004" pitchFamily="2" charset="0"/>
                <a:ea typeface="Helvetica Neue" panose="02000503000000020004" pitchFamily="2" charset="0"/>
                <a:cs typeface="Helvetica Neue" panose="02000503000000020004" pitchFamily="2" charset="0"/>
              </a:rPr>
              <a:t>DataPower Gateway on Docker, running in &lt; 1 minute, to accelerate time to value</a:t>
            </a:r>
          </a:p>
          <a:p>
            <a:pPr marL="0" indent="0" eaLnBrk="0" fontAlgn="base" hangingPunct="0">
              <a:spcBef>
                <a:spcPts val="0"/>
              </a:spcBef>
              <a:buClr>
                <a:srgbClr val="2776C3"/>
              </a:buClr>
              <a:buNone/>
              <a:defRPr/>
            </a:pPr>
            <a:endParaRPr lang="en-CA" sz="1600" dirty="0">
              <a:latin typeface="Helvetica Neue" panose="02000503000000020004" pitchFamily="2" charset="0"/>
              <a:ea typeface="Helvetica Neue" panose="02000503000000020004" pitchFamily="2" charset="0"/>
              <a:cs typeface="Helvetica Neue" panose="02000503000000020004" pitchFamily="2" charset="0"/>
            </a:endParaRPr>
          </a:p>
          <a:p>
            <a:pPr marL="180975" indent="-180975" eaLnBrk="0" fontAlgn="base" hangingPunct="0">
              <a:spcBef>
                <a:spcPts val="0"/>
              </a:spcBef>
              <a:buClr>
                <a:srgbClr val="2776C3"/>
              </a:buClr>
              <a:buFont typeface="Arial" charset="0"/>
              <a:buChar char="•"/>
              <a:defRPr/>
            </a:pPr>
            <a:r>
              <a:rPr lang="en-CA" sz="1600" b="1" dirty="0">
                <a:latin typeface="Helvetica Neue" panose="02000503000000020004" pitchFamily="2" charset="0"/>
                <a:ea typeface="Helvetica Neue" panose="02000503000000020004" pitchFamily="2" charset="0"/>
                <a:cs typeface="Helvetica Neue" panose="02000503000000020004" pitchFamily="2" charset="0"/>
              </a:rPr>
              <a:t>Native support for API Connect</a:t>
            </a:r>
            <a:r>
              <a:rPr lang="en-CA" sz="1600" dirty="0">
                <a:latin typeface="Helvetica Neue" panose="02000503000000020004" pitchFamily="2" charset="0"/>
                <a:ea typeface="Helvetica Neue" panose="02000503000000020004" pitchFamily="2" charset="0"/>
                <a:cs typeface="Helvetica Neue" panose="02000503000000020004" pitchFamily="2" charset="0"/>
              </a:rPr>
              <a:t> with optimizations for logging and monitoring into IBM Cloud Private platform services to reduce total cost of ownership</a:t>
            </a:r>
          </a:p>
          <a:p>
            <a:pPr marL="0" indent="0" eaLnBrk="0" fontAlgn="base" hangingPunct="0">
              <a:spcBef>
                <a:spcPts val="0"/>
              </a:spcBef>
              <a:buClr>
                <a:srgbClr val="2776C3"/>
              </a:buClr>
              <a:buNone/>
              <a:defRPr/>
            </a:pPr>
            <a:endParaRPr lang="en-CA" sz="1600" dirty="0">
              <a:latin typeface="Helvetica Neue" panose="02000503000000020004" pitchFamily="2" charset="0"/>
              <a:ea typeface="Helvetica Neue" panose="02000503000000020004" pitchFamily="2" charset="0"/>
              <a:cs typeface="Helvetica Neue" panose="02000503000000020004" pitchFamily="2" charset="0"/>
            </a:endParaRPr>
          </a:p>
          <a:p>
            <a:pPr marL="180975" indent="-180975" eaLnBrk="0" fontAlgn="base" hangingPunct="0">
              <a:spcBef>
                <a:spcPts val="0"/>
              </a:spcBef>
              <a:buClr>
                <a:srgbClr val="2776C3"/>
              </a:buClr>
              <a:buFont typeface="Arial" charset="0"/>
              <a:buChar char="•"/>
              <a:defRPr/>
            </a:pPr>
            <a:r>
              <a:rPr lang="en-CA" sz="1600" b="1" dirty="0">
                <a:latin typeface="Helvetica Neue" panose="02000503000000020004" pitchFamily="2" charset="0"/>
                <a:ea typeface="Helvetica Neue" panose="02000503000000020004" pitchFamily="2" charset="0"/>
                <a:cs typeface="Helvetica Neue" panose="02000503000000020004" pitchFamily="2" charset="0"/>
              </a:rPr>
              <a:t>Scale Individual API Connect components</a:t>
            </a:r>
            <a:r>
              <a:rPr lang="en-CA" sz="1600" dirty="0">
                <a:latin typeface="Helvetica Neue" panose="02000503000000020004" pitchFamily="2" charset="0"/>
                <a:ea typeface="Helvetica Neue" panose="02000503000000020004" pitchFamily="2" charset="0"/>
                <a:cs typeface="Helvetica Neue" panose="02000503000000020004" pitchFamily="2" charset="0"/>
              </a:rPr>
              <a:t> through IBM Cloud Private’s Kubernetes Platform for simplified scalability and response to unplanned usage spikes</a:t>
            </a:r>
          </a:p>
        </p:txBody>
      </p:sp>
      <p:pic>
        <p:nvPicPr>
          <p:cNvPr id="8" name="Picture 7">
            <a:extLst>
              <a:ext uri="{FF2B5EF4-FFF2-40B4-BE49-F238E27FC236}">
                <a16:creationId xmlns:a16="http://schemas.microsoft.com/office/drawing/2014/main" id="{3E80EFBB-6B7D-E245-AA24-C7B71222090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486400" y="701069"/>
            <a:ext cx="3429000" cy="4193991"/>
          </a:xfrm>
          <a:prstGeom prst="rect">
            <a:avLst/>
          </a:prstGeom>
        </p:spPr>
      </p:pic>
      <p:sp>
        <p:nvSpPr>
          <p:cNvPr id="3" name="Footer Placeholder 2">
            <a:extLst>
              <a:ext uri="{FF2B5EF4-FFF2-40B4-BE49-F238E27FC236}">
                <a16:creationId xmlns:a16="http://schemas.microsoft.com/office/drawing/2014/main" id="{3295217E-7AF3-5947-9291-CA24ACB094B9}"/>
              </a:ext>
            </a:extLst>
          </p:cNvPr>
          <p:cNvSpPr>
            <a:spLocks noGrp="1"/>
          </p:cNvSpPr>
          <p:nvPr>
            <p:ph type="ftr" sz="quarter" idx="3"/>
          </p:nvPr>
        </p:nvSpPr>
        <p:spPr/>
        <p:txBody>
          <a:bodyPr/>
          <a:lstStyle/>
          <a:p>
            <a:r>
              <a:rPr lang="en-US">
                <a:latin typeface="Helvetica Neue" panose="02000503000000020004" pitchFamily="2" charset="0"/>
                <a:ea typeface="Helvetica Neue" panose="02000503000000020004" pitchFamily="2" charset="0"/>
                <a:cs typeface="Helvetica Neue" panose="02000503000000020004" pitchFamily="2" charset="0"/>
              </a:rPr>
              <a:t>IBM Private Cloud Boot-camp / June 2018 / © 2018 IBM Corporation</a:t>
            </a:r>
            <a:endParaRPr lang="en-US"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6" name="Slide Number Placeholder 5">
            <a:extLst>
              <a:ext uri="{FF2B5EF4-FFF2-40B4-BE49-F238E27FC236}">
                <a16:creationId xmlns:a16="http://schemas.microsoft.com/office/drawing/2014/main" id="{9DE757C1-EBDA-BE48-B611-6D1E8544A652}"/>
              </a:ext>
            </a:extLst>
          </p:cNvPr>
          <p:cNvSpPr>
            <a:spLocks noGrp="1"/>
          </p:cNvSpPr>
          <p:nvPr>
            <p:ph type="sldNum" sz="quarter" idx="4"/>
          </p:nvPr>
        </p:nvSpPr>
        <p:spPr/>
        <p:txBody>
          <a:bodyPr/>
          <a:lstStyle/>
          <a:p>
            <a:fld id="{3FD999D4-B456-9943-89B7-30D56181CE18}" type="slidenum">
              <a:rPr lang="en-US" smtClean="0"/>
              <a:pPr/>
              <a:t>18</a:t>
            </a:fld>
            <a:endParaRPr lang="en-US" dirty="0"/>
          </a:p>
        </p:txBody>
      </p:sp>
    </p:spTree>
    <p:extLst>
      <p:ext uri="{BB962C8B-B14F-4D97-AF65-F5344CB8AC3E}">
        <p14:creationId xmlns:p14="http://schemas.microsoft.com/office/powerpoint/2010/main" val="22844177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00670496-D589-1340-9874-CED660D7755E}"/>
              </a:ext>
            </a:extLst>
          </p:cNvPr>
          <p:cNvSpPr>
            <a:spLocks noGrp="1"/>
          </p:cNvSpPr>
          <p:nvPr>
            <p:ph type="ftr" sz="quarter" idx="3"/>
          </p:nvPr>
        </p:nvSpPr>
        <p:spPr/>
        <p:txBody>
          <a:bodyPr/>
          <a:lstStyle/>
          <a:p>
            <a:r>
              <a:rPr lang="en-US"/>
              <a:t>IBM Private Cloud Boot-camp / June 2018 / © 2018 IBM Corporation</a:t>
            </a:r>
            <a:endParaRPr lang="en-US" dirty="0"/>
          </a:p>
        </p:txBody>
      </p:sp>
      <p:sp>
        <p:nvSpPr>
          <p:cNvPr id="6" name="Text Placeholder 3">
            <a:extLst>
              <a:ext uri="{FF2B5EF4-FFF2-40B4-BE49-F238E27FC236}">
                <a16:creationId xmlns:a16="http://schemas.microsoft.com/office/drawing/2014/main" id="{C35123DF-79C4-1741-8FE4-F75BA5AF6B87}"/>
              </a:ext>
            </a:extLst>
          </p:cNvPr>
          <p:cNvSpPr txBox="1">
            <a:spLocks/>
          </p:cNvSpPr>
          <p:nvPr/>
        </p:nvSpPr>
        <p:spPr>
          <a:xfrm>
            <a:off x="307916" y="2075777"/>
            <a:ext cx="4375829" cy="2976163"/>
          </a:xfrm>
          <a:prstGeom prst="rect">
            <a:avLst/>
          </a:prstGeom>
        </p:spPr>
        <p:txBody>
          <a:bodyPr/>
          <a:lstStyle>
            <a:lvl1pPr marL="0" indent="0" algn="l" defTabSz="457200"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180971" indent="-180971" eaLnBrk="0" fontAlgn="base" hangingPunct="0">
              <a:spcBef>
                <a:spcPts val="600"/>
              </a:spcBef>
              <a:spcAft>
                <a:spcPts val="1200"/>
              </a:spcAft>
              <a:buClr>
                <a:srgbClr val="2776C3"/>
              </a:buClr>
              <a:buFont typeface="Arial" charset="0"/>
              <a:buChar char="•"/>
              <a:defRPr/>
            </a:pPr>
            <a:r>
              <a:rPr lang="en-CA" sz="1600" b="1" dirty="0">
                <a:latin typeface="Helvetica Neue" panose="02000503000000020004" pitchFamily="2" charset="0"/>
                <a:ea typeface="Helvetica Neue" panose="02000503000000020004" pitchFamily="2" charset="0"/>
                <a:cs typeface="Helvetica Neue" panose="02000503000000020004" pitchFamily="2" charset="0"/>
              </a:rPr>
              <a:t>Complement API management</a:t>
            </a:r>
            <a:r>
              <a:rPr lang="en-CA" sz="1600" dirty="0">
                <a:latin typeface="Helvetica Neue" panose="02000503000000020004" pitchFamily="2" charset="0"/>
                <a:ea typeface="Helvetica Neue" panose="02000503000000020004" pitchFamily="2" charset="0"/>
                <a:cs typeface="Helvetica Neue" panose="02000503000000020004" pitchFamily="2" charset="0"/>
              </a:rPr>
              <a:t> with microservices management using Istio</a:t>
            </a:r>
            <a:endParaRPr lang="en-CA" sz="1600" b="1" dirty="0">
              <a:latin typeface="Helvetica Neue" panose="02000503000000020004" pitchFamily="2" charset="0"/>
              <a:ea typeface="Helvetica Neue" panose="02000503000000020004" pitchFamily="2" charset="0"/>
              <a:cs typeface="Helvetica Neue" panose="02000503000000020004" pitchFamily="2" charset="0"/>
            </a:endParaRPr>
          </a:p>
          <a:p>
            <a:pPr marL="180971" indent="-180971" eaLnBrk="0" fontAlgn="base" hangingPunct="0">
              <a:spcBef>
                <a:spcPts val="600"/>
              </a:spcBef>
              <a:spcAft>
                <a:spcPts val="1200"/>
              </a:spcAft>
              <a:buClr>
                <a:srgbClr val="2776C3"/>
              </a:buClr>
              <a:buFont typeface="Arial" charset="0"/>
              <a:buChar char="•"/>
              <a:defRPr/>
            </a:pPr>
            <a:r>
              <a:rPr lang="en-CA" sz="1600" b="1" dirty="0">
                <a:latin typeface="Helvetica Neue" panose="02000503000000020004" pitchFamily="2" charset="0"/>
                <a:ea typeface="Helvetica Neue" panose="02000503000000020004" pitchFamily="2" charset="0"/>
                <a:cs typeface="Helvetica Neue" panose="02000503000000020004" pitchFamily="2" charset="0"/>
              </a:rPr>
              <a:t>Expose APIs to external consumers</a:t>
            </a:r>
            <a:r>
              <a:rPr lang="en-CA" sz="1600" dirty="0">
                <a:latin typeface="Helvetica Neue" panose="02000503000000020004" pitchFamily="2" charset="0"/>
                <a:ea typeface="Helvetica Neue" panose="02000503000000020004" pitchFamily="2" charset="0"/>
                <a:cs typeface="Helvetica Neue" panose="02000503000000020004" pitchFamily="2" charset="0"/>
              </a:rPr>
              <a:t> using DataPower Gateway, combining API security with Kubernetes load balancing and monitoring</a:t>
            </a:r>
          </a:p>
          <a:p>
            <a:pPr marL="180971" indent="-180971" eaLnBrk="0" fontAlgn="base" hangingPunct="0">
              <a:spcBef>
                <a:spcPts val="600"/>
              </a:spcBef>
              <a:spcAft>
                <a:spcPts val="1200"/>
              </a:spcAft>
              <a:buClr>
                <a:srgbClr val="2776C3"/>
              </a:buClr>
              <a:buFont typeface="Arial" charset="0"/>
              <a:buChar char="•"/>
              <a:defRPr/>
            </a:pPr>
            <a:r>
              <a:rPr lang="en-CA" sz="1600" b="1" dirty="0">
                <a:latin typeface="Helvetica Neue" panose="02000503000000020004" pitchFamily="2" charset="0"/>
                <a:ea typeface="Helvetica Neue" panose="02000503000000020004" pitchFamily="2" charset="0"/>
                <a:cs typeface="Helvetica Neue" panose="02000503000000020004" pitchFamily="2" charset="0"/>
              </a:rPr>
              <a:t>End-to-end transaction tracing</a:t>
            </a:r>
            <a:r>
              <a:rPr lang="en-CA" sz="1600" dirty="0">
                <a:latin typeface="Helvetica Neue" panose="02000503000000020004" pitchFamily="2" charset="0"/>
                <a:ea typeface="Helvetica Neue" panose="02000503000000020004" pitchFamily="2" charset="0"/>
                <a:cs typeface="Helvetica Neue" panose="02000503000000020004" pitchFamily="2" charset="0"/>
              </a:rPr>
              <a:t> using Zipkin to provide enhanced operational visibility across microservices and APIs</a:t>
            </a:r>
          </a:p>
          <a:p>
            <a:pPr marL="180971" indent="-180971" eaLnBrk="0" fontAlgn="base" hangingPunct="0">
              <a:spcBef>
                <a:spcPts val="600"/>
              </a:spcBef>
              <a:buClr>
                <a:srgbClr val="2776C3"/>
              </a:buClr>
              <a:buFont typeface="Arial" charset="0"/>
              <a:buChar char="•"/>
              <a:defRPr/>
            </a:pPr>
            <a:endParaRPr lang="en-CA" sz="16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7" name="TextBox 6">
            <a:extLst>
              <a:ext uri="{FF2B5EF4-FFF2-40B4-BE49-F238E27FC236}">
                <a16:creationId xmlns:a16="http://schemas.microsoft.com/office/drawing/2014/main" id="{79548C2E-0B39-E444-A7A9-9D3D064EF879}"/>
              </a:ext>
            </a:extLst>
          </p:cNvPr>
          <p:cNvSpPr txBox="1"/>
          <p:nvPr/>
        </p:nvSpPr>
        <p:spPr>
          <a:xfrm>
            <a:off x="293690" y="855489"/>
            <a:ext cx="4390055" cy="1077218"/>
          </a:xfrm>
          <a:prstGeom prst="rect">
            <a:avLst/>
          </a:prstGeom>
          <a:noFill/>
          <a:ln>
            <a:solidFill>
              <a:schemeClr val="accent1"/>
            </a:solidFill>
          </a:ln>
        </p:spPr>
        <p:txBody>
          <a:bodyPr wrap="square" rtlCol="0">
            <a:spAutoFit/>
          </a:bodyPr>
          <a:lstStyle/>
          <a:p>
            <a:r>
              <a:rPr lang="en-US" sz="1600" dirty="0">
                <a:latin typeface="Helvetica Neue" panose="02000503000000020004" pitchFamily="2" charset="0"/>
                <a:ea typeface="Helvetica Neue" panose="02000503000000020004" pitchFamily="2" charset="0"/>
                <a:cs typeface="Helvetica Neue" panose="02000503000000020004" pitchFamily="2" charset="0"/>
              </a:rPr>
              <a:t>IBM, along with Google, is a primary contributor to Istio project.  IBM API Connect &amp; Gateway offerings plan to integrate with this strategic platform enabling clients to …</a:t>
            </a:r>
          </a:p>
        </p:txBody>
      </p:sp>
      <p:sp>
        <p:nvSpPr>
          <p:cNvPr id="8" name="Title 1">
            <a:extLst>
              <a:ext uri="{FF2B5EF4-FFF2-40B4-BE49-F238E27FC236}">
                <a16:creationId xmlns:a16="http://schemas.microsoft.com/office/drawing/2014/main" id="{1B1E721B-6F1F-F84B-A671-54AC450F6C13}"/>
              </a:ext>
            </a:extLst>
          </p:cNvPr>
          <p:cNvSpPr>
            <a:spLocks noGrp="1"/>
          </p:cNvSpPr>
          <p:nvPr>
            <p:ph type="title"/>
          </p:nvPr>
        </p:nvSpPr>
        <p:spPr>
          <a:xfrm>
            <a:off x="228600" y="201167"/>
            <a:ext cx="8812764" cy="423783"/>
          </a:xfrm>
        </p:spPr>
        <p:txBody>
          <a:bodyPr/>
          <a:lstStyle/>
          <a:p>
            <a:r>
              <a:rPr lang="en-CA" dirty="0">
                <a:latin typeface="Helvetica Neue" panose="02000503000000020004" pitchFamily="2" charset="0"/>
                <a:ea typeface="Helvetica Neue" panose="02000503000000020004" pitchFamily="2" charset="0"/>
                <a:cs typeface="Helvetica Neue" panose="02000503000000020004" pitchFamily="2" charset="0"/>
              </a:rPr>
              <a:t>ISTIO + API Connect: API Management for your Microservices</a:t>
            </a:r>
          </a:p>
        </p:txBody>
      </p:sp>
      <p:sp>
        <p:nvSpPr>
          <p:cNvPr id="9" name="Rounded Rectangle 8">
            <a:extLst>
              <a:ext uri="{FF2B5EF4-FFF2-40B4-BE49-F238E27FC236}">
                <a16:creationId xmlns:a16="http://schemas.microsoft.com/office/drawing/2014/main" id="{A3D6D119-B156-1541-9028-D206F2F99252}"/>
              </a:ext>
            </a:extLst>
          </p:cNvPr>
          <p:cNvSpPr/>
          <p:nvPr/>
        </p:nvSpPr>
        <p:spPr>
          <a:xfrm>
            <a:off x="5213724" y="2168096"/>
            <a:ext cx="3823853" cy="2658384"/>
          </a:xfrm>
          <a:prstGeom prst="roundRect">
            <a:avLst>
              <a:gd name="adj" fmla="val 5202"/>
            </a:avLst>
          </a:prstGeom>
          <a:solidFill>
            <a:schemeClr val="tx2"/>
          </a:solidFill>
          <a:ln>
            <a:solidFill>
              <a:schemeClr val="bg1">
                <a:lumMod val="65000"/>
              </a:schemeClr>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sz="18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0" name="Rounded Rectangle 9">
            <a:extLst>
              <a:ext uri="{FF2B5EF4-FFF2-40B4-BE49-F238E27FC236}">
                <a16:creationId xmlns:a16="http://schemas.microsoft.com/office/drawing/2014/main" id="{33F9E688-5691-594C-957D-8C3CBCEACE6B}"/>
              </a:ext>
            </a:extLst>
          </p:cNvPr>
          <p:cNvSpPr/>
          <p:nvPr/>
        </p:nvSpPr>
        <p:spPr>
          <a:xfrm>
            <a:off x="7285298" y="2520902"/>
            <a:ext cx="1263276" cy="489861"/>
          </a:xfrm>
          <a:prstGeom prst="roundRect">
            <a:avLst>
              <a:gd name="adj" fmla="val 3080"/>
            </a:avLst>
          </a:prstGeom>
        </p:spPr>
        <p:style>
          <a:lnRef idx="1">
            <a:schemeClr val="accent1"/>
          </a:lnRef>
          <a:fillRef idx="2">
            <a:schemeClr val="accent1"/>
          </a:fillRef>
          <a:effectRef idx="1">
            <a:schemeClr val="accent1"/>
          </a:effectRef>
          <a:fontRef idx="minor">
            <a:schemeClr val="dk1"/>
          </a:fontRef>
        </p:style>
        <p:txBody>
          <a:bodyPr rtlCol="0" anchor="t"/>
          <a:lstStyle/>
          <a:p>
            <a:pPr algn="ctr"/>
            <a:r>
              <a:rPr lang="en-GB" sz="1200" dirty="0">
                <a:latin typeface="Helvetica Neue" panose="02000503000000020004" pitchFamily="2" charset="0"/>
                <a:ea typeface="Helvetica Neue" panose="02000503000000020004" pitchFamily="2" charset="0"/>
                <a:cs typeface="Helvetica Neue" panose="02000503000000020004" pitchFamily="2" charset="0"/>
              </a:rPr>
              <a:t>Microservice</a:t>
            </a:r>
          </a:p>
        </p:txBody>
      </p:sp>
      <p:cxnSp>
        <p:nvCxnSpPr>
          <p:cNvPr id="11" name="Straight Connector 10">
            <a:extLst>
              <a:ext uri="{FF2B5EF4-FFF2-40B4-BE49-F238E27FC236}">
                <a16:creationId xmlns:a16="http://schemas.microsoft.com/office/drawing/2014/main" id="{D3E4AF30-E0ED-C64F-B5ED-CE9051854459}"/>
              </a:ext>
            </a:extLst>
          </p:cNvPr>
          <p:cNvCxnSpPr>
            <a:cxnSpLocks/>
            <a:endCxn id="10" idx="2"/>
          </p:cNvCxnSpPr>
          <p:nvPr/>
        </p:nvCxnSpPr>
        <p:spPr>
          <a:xfrm flipH="1" flipV="1">
            <a:off x="7916936" y="3010763"/>
            <a:ext cx="20685" cy="969398"/>
          </a:xfrm>
          <a:prstGeom prst="line">
            <a:avLst/>
          </a:prstGeom>
          <a:ln>
            <a:solidFill>
              <a:srgbClr val="4178BE"/>
            </a:solidFill>
            <a:headEnd type="triangle" w="lg" len="lg"/>
          </a:ln>
        </p:spPr>
        <p:style>
          <a:lnRef idx="2">
            <a:schemeClr val="accent1"/>
          </a:lnRef>
          <a:fillRef idx="0">
            <a:schemeClr val="accent1"/>
          </a:fillRef>
          <a:effectRef idx="1">
            <a:schemeClr val="accent1"/>
          </a:effectRef>
          <a:fontRef idx="minor">
            <a:schemeClr val="tx1"/>
          </a:fontRef>
        </p:style>
      </p:cxnSp>
      <p:sp>
        <p:nvSpPr>
          <p:cNvPr id="12" name="Rounded Rectangle 11">
            <a:extLst>
              <a:ext uri="{FF2B5EF4-FFF2-40B4-BE49-F238E27FC236}">
                <a16:creationId xmlns:a16="http://schemas.microsoft.com/office/drawing/2014/main" id="{FA8DE040-FA41-CC45-B099-29E909BAE152}"/>
              </a:ext>
            </a:extLst>
          </p:cNvPr>
          <p:cNvSpPr/>
          <p:nvPr/>
        </p:nvSpPr>
        <p:spPr>
          <a:xfrm>
            <a:off x="5533019" y="3997132"/>
            <a:ext cx="1263276" cy="454133"/>
          </a:xfrm>
          <a:prstGeom prst="roundRect">
            <a:avLst>
              <a:gd name="adj" fmla="val 3080"/>
            </a:avLst>
          </a:prstGeom>
        </p:spPr>
        <p:style>
          <a:lnRef idx="1">
            <a:schemeClr val="accent1"/>
          </a:lnRef>
          <a:fillRef idx="2">
            <a:schemeClr val="accent1"/>
          </a:fillRef>
          <a:effectRef idx="1">
            <a:schemeClr val="accent1"/>
          </a:effectRef>
          <a:fontRef idx="minor">
            <a:schemeClr val="dk1"/>
          </a:fontRef>
        </p:style>
        <p:txBody>
          <a:bodyPr rtlCol="0" anchor="t"/>
          <a:lstStyle/>
          <a:p>
            <a:pPr algn="ctr"/>
            <a:r>
              <a:rPr lang="en-GB" sz="1200" dirty="0">
                <a:latin typeface="Helvetica Neue" panose="02000503000000020004" pitchFamily="2" charset="0"/>
                <a:ea typeface="Helvetica Neue" panose="02000503000000020004" pitchFamily="2" charset="0"/>
                <a:cs typeface="Helvetica Neue" panose="02000503000000020004" pitchFamily="2" charset="0"/>
              </a:rPr>
              <a:t>Microservice</a:t>
            </a:r>
          </a:p>
        </p:txBody>
      </p:sp>
      <p:sp>
        <p:nvSpPr>
          <p:cNvPr id="13" name="Rounded Rectangle 12">
            <a:extLst>
              <a:ext uri="{FF2B5EF4-FFF2-40B4-BE49-F238E27FC236}">
                <a16:creationId xmlns:a16="http://schemas.microsoft.com/office/drawing/2014/main" id="{1044955C-C71F-C24D-8ECF-648DCA0CF332}"/>
              </a:ext>
            </a:extLst>
          </p:cNvPr>
          <p:cNvSpPr/>
          <p:nvPr/>
        </p:nvSpPr>
        <p:spPr>
          <a:xfrm>
            <a:off x="7285298" y="3997132"/>
            <a:ext cx="1263276" cy="454132"/>
          </a:xfrm>
          <a:prstGeom prst="roundRect">
            <a:avLst>
              <a:gd name="adj" fmla="val 3080"/>
            </a:avLst>
          </a:prstGeom>
        </p:spPr>
        <p:style>
          <a:lnRef idx="1">
            <a:schemeClr val="accent1"/>
          </a:lnRef>
          <a:fillRef idx="2">
            <a:schemeClr val="accent1"/>
          </a:fillRef>
          <a:effectRef idx="1">
            <a:schemeClr val="accent1"/>
          </a:effectRef>
          <a:fontRef idx="minor">
            <a:schemeClr val="dk1"/>
          </a:fontRef>
        </p:style>
        <p:txBody>
          <a:bodyPr rtlCol="0" anchor="t"/>
          <a:lstStyle/>
          <a:p>
            <a:pPr algn="ctr"/>
            <a:r>
              <a:rPr lang="en-GB" sz="1200" dirty="0">
                <a:latin typeface="Helvetica Neue" panose="02000503000000020004" pitchFamily="2" charset="0"/>
                <a:ea typeface="Helvetica Neue" panose="02000503000000020004" pitchFamily="2" charset="0"/>
                <a:cs typeface="Helvetica Neue" panose="02000503000000020004" pitchFamily="2" charset="0"/>
              </a:rPr>
              <a:t>Microservice</a:t>
            </a:r>
          </a:p>
        </p:txBody>
      </p:sp>
      <p:sp>
        <p:nvSpPr>
          <p:cNvPr id="14" name="Rounded Rectangle 13">
            <a:extLst>
              <a:ext uri="{FF2B5EF4-FFF2-40B4-BE49-F238E27FC236}">
                <a16:creationId xmlns:a16="http://schemas.microsoft.com/office/drawing/2014/main" id="{A9C1B8A8-01CE-8546-97EA-5753C8C9563B}"/>
              </a:ext>
            </a:extLst>
          </p:cNvPr>
          <p:cNvSpPr/>
          <p:nvPr/>
        </p:nvSpPr>
        <p:spPr>
          <a:xfrm>
            <a:off x="6570629" y="1636314"/>
            <a:ext cx="1263276" cy="501967"/>
          </a:xfrm>
          <a:prstGeom prst="roundRect">
            <a:avLst>
              <a:gd name="adj" fmla="val 3080"/>
            </a:avLst>
          </a:prstGeom>
          <a:solidFill>
            <a:schemeClr val="bg2"/>
          </a:solidFill>
          <a:ln>
            <a:solidFill>
              <a:schemeClr val="tx1"/>
            </a:solidFill>
          </a:ln>
        </p:spPr>
        <p:style>
          <a:lnRef idx="1">
            <a:schemeClr val="accent1"/>
          </a:lnRef>
          <a:fillRef idx="2">
            <a:schemeClr val="accent1"/>
          </a:fillRef>
          <a:effectRef idx="1">
            <a:schemeClr val="accent1"/>
          </a:effectRef>
          <a:fontRef idx="minor">
            <a:schemeClr val="dk1"/>
          </a:fontRef>
        </p:style>
        <p:txBody>
          <a:bodyPr rtlCol="0" anchor="t"/>
          <a:lstStyle/>
          <a:p>
            <a:pPr algn="ctr"/>
            <a:r>
              <a:rPr lang="en-GB" sz="1200"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DataPower </a:t>
            </a:r>
          </a:p>
          <a:p>
            <a:pPr algn="ctr"/>
            <a:r>
              <a:rPr lang="en-GB" sz="1200"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API Gateway</a:t>
            </a:r>
          </a:p>
        </p:txBody>
      </p:sp>
      <p:cxnSp>
        <p:nvCxnSpPr>
          <p:cNvPr id="15" name="Straight Connector 14">
            <a:extLst>
              <a:ext uri="{FF2B5EF4-FFF2-40B4-BE49-F238E27FC236}">
                <a16:creationId xmlns:a16="http://schemas.microsoft.com/office/drawing/2014/main" id="{E813ABA6-4310-3245-91C3-ADA52CBFB37D}"/>
              </a:ext>
            </a:extLst>
          </p:cNvPr>
          <p:cNvCxnSpPr>
            <a:cxnSpLocks/>
            <a:stCxn id="24" idx="0"/>
            <a:endCxn id="14" idx="2"/>
          </p:cNvCxnSpPr>
          <p:nvPr/>
        </p:nvCxnSpPr>
        <p:spPr>
          <a:xfrm flipV="1">
            <a:off x="6467278" y="2138281"/>
            <a:ext cx="734989" cy="377491"/>
          </a:xfrm>
          <a:prstGeom prst="line">
            <a:avLst/>
          </a:prstGeom>
          <a:ln>
            <a:solidFill>
              <a:srgbClr val="4178BE"/>
            </a:solidFill>
            <a:headEnd type="triangle" w="med" len="med"/>
            <a:tailEnd type="triangle" w="med" len="med"/>
          </a:ln>
        </p:spPr>
        <p:style>
          <a:lnRef idx="2">
            <a:schemeClr val="accent1"/>
          </a:lnRef>
          <a:fillRef idx="0">
            <a:schemeClr val="accent1"/>
          </a:fillRef>
          <a:effectRef idx="1">
            <a:schemeClr val="accent1"/>
          </a:effectRef>
          <a:fontRef idx="minor">
            <a:schemeClr val="tx1"/>
          </a:fontRef>
        </p:style>
      </p:cxnSp>
      <p:pic>
        <p:nvPicPr>
          <p:cNvPr id="16" name="Picture 15">
            <a:extLst>
              <a:ext uri="{FF2B5EF4-FFF2-40B4-BE49-F238E27FC236}">
                <a16:creationId xmlns:a16="http://schemas.microsoft.com/office/drawing/2014/main" id="{1543F0A2-670F-A843-91DD-37D4505D692B}"/>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5320299" y="2291046"/>
            <a:ext cx="347711" cy="687155"/>
          </a:xfrm>
          <a:prstGeom prst="rect">
            <a:avLst/>
          </a:prstGeom>
        </p:spPr>
      </p:pic>
      <p:sp>
        <p:nvSpPr>
          <p:cNvPr id="17" name="TextBox 16">
            <a:extLst>
              <a:ext uri="{FF2B5EF4-FFF2-40B4-BE49-F238E27FC236}">
                <a16:creationId xmlns:a16="http://schemas.microsoft.com/office/drawing/2014/main" id="{466F13A5-D96A-284C-B380-4F5ABC5A0A3B}"/>
              </a:ext>
            </a:extLst>
          </p:cNvPr>
          <p:cNvSpPr txBox="1"/>
          <p:nvPr/>
        </p:nvSpPr>
        <p:spPr>
          <a:xfrm rot="16200000">
            <a:off x="8005672" y="3322396"/>
            <a:ext cx="1611566" cy="523220"/>
          </a:xfrm>
          <a:prstGeom prst="rect">
            <a:avLst/>
          </a:prstGeom>
          <a:noFill/>
          <a:ln>
            <a:noFill/>
          </a:ln>
        </p:spPr>
        <p:style>
          <a:lnRef idx="2">
            <a:schemeClr val="accent4">
              <a:shade val="50000"/>
            </a:schemeClr>
          </a:lnRef>
          <a:fillRef idx="1">
            <a:schemeClr val="accent4"/>
          </a:fillRef>
          <a:effectRef idx="0">
            <a:schemeClr val="accent4"/>
          </a:effectRef>
          <a:fontRef idx="minor">
            <a:schemeClr val="lt1"/>
          </a:fontRef>
        </p:style>
        <p:txBody>
          <a:bodyPr wrap="square" rtlCol="0">
            <a:spAutoFit/>
          </a:bodyPr>
          <a:lstStyle/>
          <a:p>
            <a:pPr algn="ctr"/>
            <a:r>
              <a:rPr lang="en-GB" sz="1400" b="1" i="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Microservices </a:t>
            </a:r>
          </a:p>
          <a:p>
            <a:pPr algn="ctr"/>
            <a:r>
              <a:rPr lang="en-GB" sz="1400" b="1" i="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application</a:t>
            </a:r>
          </a:p>
        </p:txBody>
      </p:sp>
      <p:cxnSp>
        <p:nvCxnSpPr>
          <p:cNvPr id="18" name="Straight Connector 17">
            <a:extLst>
              <a:ext uri="{FF2B5EF4-FFF2-40B4-BE49-F238E27FC236}">
                <a16:creationId xmlns:a16="http://schemas.microsoft.com/office/drawing/2014/main" id="{68709F3F-CA97-C041-A8A3-292A97C7D90A}"/>
              </a:ext>
            </a:extLst>
          </p:cNvPr>
          <p:cNvCxnSpPr>
            <a:cxnSpLocks/>
            <a:stCxn id="14" idx="0"/>
          </p:cNvCxnSpPr>
          <p:nvPr/>
        </p:nvCxnSpPr>
        <p:spPr>
          <a:xfrm flipV="1">
            <a:off x="7202267" y="1251239"/>
            <a:ext cx="0" cy="385075"/>
          </a:xfrm>
          <a:prstGeom prst="line">
            <a:avLst/>
          </a:prstGeom>
          <a:ln>
            <a:solidFill>
              <a:srgbClr val="4178BE"/>
            </a:solidFill>
            <a:headEnd type="triangle" w="med" len="med"/>
            <a:tailEnd type="triangle" w="med" len="med"/>
          </a:ln>
        </p:spPr>
        <p:style>
          <a:lnRef idx="2">
            <a:schemeClr val="accent1"/>
          </a:lnRef>
          <a:fillRef idx="0">
            <a:schemeClr val="accent1"/>
          </a:fillRef>
          <a:effectRef idx="1">
            <a:schemeClr val="accent1"/>
          </a:effectRef>
          <a:fontRef idx="minor">
            <a:schemeClr val="tx1"/>
          </a:fontRef>
        </p:style>
      </p:cxnSp>
      <p:pic>
        <p:nvPicPr>
          <p:cNvPr id="19" name="Picture 18">
            <a:extLst>
              <a:ext uri="{FF2B5EF4-FFF2-40B4-BE49-F238E27FC236}">
                <a16:creationId xmlns:a16="http://schemas.microsoft.com/office/drawing/2014/main" id="{1C685192-41FA-E641-A3D8-50A5D885910B}"/>
              </a:ext>
            </a:extLst>
          </p:cNvPr>
          <p:cNvPicPr>
            <a:picLocks noChangeAspect="1"/>
          </p:cNvPicPr>
          <p:nvPr/>
        </p:nvPicPr>
        <p:blipFill>
          <a:blip r:embed="rId3">
            <a:duotone>
              <a:prstClr val="black"/>
              <a:schemeClr val="accent2">
                <a:tint val="45000"/>
                <a:satMod val="400000"/>
              </a:schemeClr>
            </a:duotone>
          </a:blip>
          <a:stretch>
            <a:fillRect/>
          </a:stretch>
        </p:blipFill>
        <p:spPr>
          <a:xfrm>
            <a:off x="6864635" y="729233"/>
            <a:ext cx="675264" cy="675264"/>
          </a:xfrm>
          <a:prstGeom prst="rect">
            <a:avLst/>
          </a:prstGeom>
        </p:spPr>
      </p:pic>
      <p:cxnSp>
        <p:nvCxnSpPr>
          <p:cNvPr id="20" name="Straight Connector 19">
            <a:extLst>
              <a:ext uri="{FF2B5EF4-FFF2-40B4-BE49-F238E27FC236}">
                <a16:creationId xmlns:a16="http://schemas.microsoft.com/office/drawing/2014/main" id="{6BC57401-B964-E04C-BAC5-571CD69B00B6}"/>
              </a:ext>
            </a:extLst>
          </p:cNvPr>
          <p:cNvCxnSpPr>
            <a:cxnSpLocks/>
            <a:stCxn id="10" idx="0"/>
            <a:endCxn id="14" idx="2"/>
          </p:cNvCxnSpPr>
          <p:nvPr/>
        </p:nvCxnSpPr>
        <p:spPr>
          <a:xfrm flipH="1" flipV="1">
            <a:off x="7202267" y="2138281"/>
            <a:ext cx="714669" cy="382621"/>
          </a:xfrm>
          <a:prstGeom prst="line">
            <a:avLst/>
          </a:prstGeom>
          <a:ln>
            <a:solidFill>
              <a:srgbClr val="4178BE"/>
            </a:solidFill>
            <a:headEnd type="triangle" w="med" len="med"/>
            <a:tailEnd type="triangle" w="med" len="med"/>
          </a:ln>
        </p:spPr>
        <p:style>
          <a:lnRef idx="2">
            <a:schemeClr val="accent1"/>
          </a:lnRef>
          <a:fillRef idx="0">
            <a:schemeClr val="accent1"/>
          </a:fillRef>
          <a:effectRef idx="1">
            <a:schemeClr val="accent1"/>
          </a:effectRef>
          <a:fontRef idx="minor">
            <a:schemeClr val="tx1"/>
          </a:fontRef>
        </p:style>
      </p:cxnSp>
      <p:sp>
        <p:nvSpPr>
          <p:cNvPr id="21" name="Rounded Rectangle 20">
            <a:extLst>
              <a:ext uri="{FF2B5EF4-FFF2-40B4-BE49-F238E27FC236}">
                <a16:creationId xmlns:a16="http://schemas.microsoft.com/office/drawing/2014/main" id="{EB1417D6-AFE0-B04F-84F2-E32AA4BCF084}"/>
              </a:ext>
            </a:extLst>
          </p:cNvPr>
          <p:cNvSpPr/>
          <p:nvPr/>
        </p:nvSpPr>
        <p:spPr>
          <a:xfrm>
            <a:off x="6218993" y="3388707"/>
            <a:ext cx="1263276" cy="489861"/>
          </a:xfrm>
          <a:prstGeom prst="roundRect">
            <a:avLst>
              <a:gd name="adj" fmla="val 3080"/>
            </a:avLst>
          </a:prstGeom>
        </p:spPr>
        <p:style>
          <a:lnRef idx="1">
            <a:schemeClr val="accent1"/>
          </a:lnRef>
          <a:fillRef idx="2">
            <a:schemeClr val="accent1"/>
          </a:fillRef>
          <a:effectRef idx="1">
            <a:schemeClr val="accent1"/>
          </a:effectRef>
          <a:fontRef idx="minor">
            <a:schemeClr val="dk1"/>
          </a:fontRef>
        </p:style>
        <p:txBody>
          <a:bodyPr rtlCol="0" anchor="t"/>
          <a:lstStyle/>
          <a:p>
            <a:pPr algn="ctr"/>
            <a:r>
              <a:rPr lang="en-GB" sz="1200" dirty="0">
                <a:latin typeface="Helvetica Neue" panose="02000503000000020004" pitchFamily="2" charset="0"/>
                <a:ea typeface="Helvetica Neue" panose="02000503000000020004" pitchFamily="2" charset="0"/>
                <a:cs typeface="Helvetica Neue" panose="02000503000000020004" pitchFamily="2" charset="0"/>
              </a:rPr>
              <a:t>Microservice</a:t>
            </a:r>
          </a:p>
        </p:txBody>
      </p:sp>
      <p:sp>
        <p:nvSpPr>
          <p:cNvPr id="22" name="TextBox 21">
            <a:extLst>
              <a:ext uri="{FF2B5EF4-FFF2-40B4-BE49-F238E27FC236}">
                <a16:creationId xmlns:a16="http://schemas.microsoft.com/office/drawing/2014/main" id="{AF883C8C-F104-E043-9960-454702965C37}"/>
              </a:ext>
            </a:extLst>
          </p:cNvPr>
          <p:cNvSpPr txBox="1"/>
          <p:nvPr/>
        </p:nvSpPr>
        <p:spPr>
          <a:xfrm>
            <a:off x="6825101" y="3058392"/>
            <a:ext cx="508473" cy="246221"/>
          </a:xfrm>
          <a:prstGeom prst="rect">
            <a:avLst/>
          </a:prstGeom>
          <a:noFill/>
          <a:ln>
            <a:noFill/>
          </a:ln>
        </p:spPr>
        <p:style>
          <a:lnRef idx="2">
            <a:schemeClr val="accent4">
              <a:shade val="50000"/>
            </a:schemeClr>
          </a:lnRef>
          <a:fillRef idx="1">
            <a:schemeClr val="accent4"/>
          </a:fillRef>
          <a:effectRef idx="0">
            <a:schemeClr val="accent4"/>
          </a:effectRef>
          <a:fontRef idx="minor">
            <a:schemeClr val="lt1"/>
          </a:fontRef>
        </p:style>
        <p:txBody>
          <a:bodyPr wrap="none" rtlCol="0">
            <a:spAutoFit/>
          </a:bodyPr>
          <a:lstStyle/>
          <a:p>
            <a:pPr algn="ctr"/>
            <a:r>
              <a:rPr lang="en-GB" sz="10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REST</a:t>
            </a:r>
          </a:p>
        </p:txBody>
      </p:sp>
      <p:sp>
        <p:nvSpPr>
          <p:cNvPr id="23" name="TextBox 22">
            <a:extLst>
              <a:ext uri="{FF2B5EF4-FFF2-40B4-BE49-F238E27FC236}">
                <a16:creationId xmlns:a16="http://schemas.microsoft.com/office/drawing/2014/main" id="{60EEE240-A5CB-794B-9C27-C9994FCE8AA1}"/>
              </a:ext>
            </a:extLst>
          </p:cNvPr>
          <p:cNvSpPr txBox="1"/>
          <p:nvPr/>
        </p:nvSpPr>
        <p:spPr>
          <a:xfrm>
            <a:off x="7711845" y="2200877"/>
            <a:ext cx="508473" cy="246221"/>
          </a:xfrm>
          <a:prstGeom prst="rect">
            <a:avLst/>
          </a:prstGeom>
          <a:noFill/>
          <a:ln>
            <a:noFill/>
          </a:ln>
        </p:spPr>
        <p:style>
          <a:lnRef idx="2">
            <a:schemeClr val="accent4">
              <a:shade val="50000"/>
            </a:schemeClr>
          </a:lnRef>
          <a:fillRef idx="1">
            <a:schemeClr val="accent4"/>
          </a:fillRef>
          <a:effectRef idx="0">
            <a:schemeClr val="accent4"/>
          </a:effectRef>
          <a:fontRef idx="minor">
            <a:schemeClr val="lt1"/>
          </a:fontRef>
        </p:style>
        <p:txBody>
          <a:bodyPr wrap="none" rtlCol="0">
            <a:spAutoFit/>
          </a:bodyPr>
          <a:lstStyle/>
          <a:p>
            <a:pPr algn="ctr"/>
            <a:r>
              <a:rPr lang="en-GB" sz="10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REST</a:t>
            </a:r>
          </a:p>
        </p:txBody>
      </p:sp>
      <p:sp>
        <p:nvSpPr>
          <p:cNvPr id="24" name="Rounded Rectangle 23">
            <a:extLst>
              <a:ext uri="{FF2B5EF4-FFF2-40B4-BE49-F238E27FC236}">
                <a16:creationId xmlns:a16="http://schemas.microsoft.com/office/drawing/2014/main" id="{39D8BFC1-FC4E-8643-A382-D409A78639C2}"/>
              </a:ext>
            </a:extLst>
          </p:cNvPr>
          <p:cNvSpPr/>
          <p:nvPr/>
        </p:nvSpPr>
        <p:spPr>
          <a:xfrm>
            <a:off x="5835640" y="2515772"/>
            <a:ext cx="1263276" cy="489861"/>
          </a:xfrm>
          <a:prstGeom prst="roundRect">
            <a:avLst>
              <a:gd name="adj" fmla="val 3080"/>
            </a:avLst>
          </a:prstGeom>
        </p:spPr>
        <p:style>
          <a:lnRef idx="1">
            <a:schemeClr val="accent1"/>
          </a:lnRef>
          <a:fillRef idx="2">
            <a:schemeClr val="accent1"/>
          </a:fillRef>
          <a:effectRef idx="1">
            <a:schemeClr val="accent1"/>
          </a:effectRef>
          <a:fontRef idx="minor">
            <a:schemeClr val="dk1"/>
          </a:fontRef>
        </p:style>
        <p:txBody>
          <a:bodyPr rtlCol="0" anchor="t"/>
          <a:lstStyle/>
          <a:p>
            <a:pPr algn="ctr"/>
            <a:r>
              <a:rPr lang="en-GB" sz="1200" dirty="0">
                <a:latin typeface="Helvetica Neue" panose="02000503000000020004" pitchFamily="2" charset="0"/>
                <a:ea typeface="Helvetica Neue" panose="02000503000000020004" pitchFamily="2" charset="0"/>
                <a:cs typeface="Helvetica Neue" panose="02000503000000020004" pitchFamily="2" charset="0"/>
              </a:rPr>
              <a:t>Microservice</a:t>
            </a:r>
          </a:p>
        </p:txBody>
      </p:sp>
      <p:pic>
        <p:nvPicPr>
          <p:cNvPr id="25" name="Picture 24">
            <a:extLst>
              <a:ext uri="{FF2B5EF4-FFF2-40B4-BE49-F238E27FC236}">
                <a16:creationId xmlns:a16="http://schemas.microsoft.com/office/drawing/2014/main" id="{84B48B93-C1CF-D540-ACEC-CFEE9478C134}"/>
              </a:ext>
            </a:extLst>
          </p:cNvPr>
          <p:cNvPicPr>
            <a:picLocks noChangeAspect="1"/>
          </p:cNvPicPr>
          <p:nvPr/>
        </p:nvPicPr>
        <p:blipFill>
          <a:blip r:embed="rId4"/>
          <a:stretch>
            <a:fillRect/>
          </a:stretch>
        </p:blipFill>
        <p:spPr>
          <a:xfrm>
            <a:off x="8117816" y="1143168"/>
            <a:ext cx="889000" cy="990600"/>
          </a:xfrm>
          <a:prstGeom prst="rect">
            <a:avLst/>
          </a:prstGeom>
        </p:spPr>
      </p:pic>
      <p:cxnSp>
        <p:nvCxnSpPr>
          <p:cNvPr id="26" name="Straight Connector 25">
            <a:extLst>
              <a:ext uri="{FF2B5EF4-FFF2-40B4-BE49-F238E27FC236}">
                <a16:creationId xmlns:a16="http://schemas.microsoft.com/office/drawing/2014/main" id="{DADE0B71-3A58-5145-81A5-513C8C3404DE}"/>
              </a:ext>
            </a:extLst>
          </p:cNvPr>
          <p:cNvCxnSpPr>
            <a:cxnSpLocks/>
          </p:cNvCxnSpPr>
          <p:nvPr/>
        </p:nvCxnSpPr>
        <p:spPr>
          <a:xfrm rot="16200000" flipV="1">
            <a:off x="8039329" y="1694759"/>
            <a:ext cx="0" cy="385075"/>
          </a:xfrm>
          <a:prstGeom prst="line">
            <a:avLst/>
          </a:prstGeom>
          <a:ln>
            <a:solidFill>
              <a:srgbClr val="4178BE"/>
            </a:solidFill>
            <a:headEnd type="triangle" w="med" len="med"/>
            <a:tailEnd type="triangle" w="med" len="med"/>
          </a:ln>
        </p:spPr>
        <p:style>
          <a:lnRef idx="2">
            <a:schemeClr val="accent1"/>
          </a:lnRef>
          <a:fillRef idx="0">
            <a:schemeClr val="accent1"/>
          </a:fillRef>
          <a:effectRef idx="1">
            <a:schemeClr val="accent1"/>
          </a:effectRef>
          <a:fontRef idx="minor">
            <a:schemeClr val="tx1"/>
          </a:fontRef>
        </p:style>
      </p:cxnSp>
      <p:sp>
        <p:nvSpPr>
          <p:cNvPr id="27" name="TextBox 26">
            <a:extLst>
              <a:ext uri="{FF2B5EF4-FFF2-40B4-BE49-F238E27FC236}">
                <a16:creationId xmlns:a16="http://schemas.microsoft.com/office/drawing/2014/main" id="{06A193AA-0EBB-B042-BB5A-6FF9FF13B6BB}"/>
              </a:ext>
            </a:extLst>
          </p:cNvPr>
          <p:cNvSpPr txBox="1"/>
          <p:nvPr/>
        </p:nvSpPr>
        <p:spPr>
          <a:xfrm>
            <a:off x="5974094" y="2207916"/>
            <a:ext cx="508473" cy="246221"/>
          </a:xfrm>
          <a:prstGeom prst="rect">
            <a:avLst/>
          </a:prstGeom>
          <a:noFill/>
          <a:ln>
            <a:noFill/>
          </a:ln>
        </p:spPr>
        <p:style>
          <a:lnRef idx="2">
            <a:schemeClr val="accent4">
              <a:shade val="50000"/>
            </a:schemeClr>
          </a:lnRef>
          <a:fillRef idx="1">
            <a:schemeClr val="accent4"/>
          </a:fillRef>
          <a:effectRef idx="0">
            <a:schemeClr val="accent4"/>
          </a:effectRef>
          <a:fontRef idx="minor">
            <a:schemeClr val="lt1"/>
          </a:fontRef>
        </p:style>
        <p:txBody>
          <a:bodyPr wrap="none" rtlCol="0">
            <a:spAutoFit/>
          </a:bodyPr>
          <a:lstStyle/>
          <a:p>
            <a:pPr algn="ctr"/>
            <a:r>
              <a:rPr lang="en-GB" sz="10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REST</a:t>
            </a:r>
          </a:p>
        </p:txBody>
      </p:sp>
      <p:cxnSp>
        <p:nvCxnSpPr>
          <p:cNvPr id="28" name="Straight Connector 27">
            <a:extLst>
              <a:ext uri="{FF2B5EF4-FFF2-40B4-BE49-F238E27FC236}">
                <a16:creationId xmlns:a16="http://schemas.microsoft.com/office/drawing/2014/main" id="{4269D593-F75F-A041-BFEE-522294CE355D}"/>
              </a:ext>
            </a:extLst>
          </p:cNvPr>
          <p:cNvCxnSpPr>
            <a:cxnSpLocks/>
          </p:cNvCxnSpPr>
          <p:nvPr/>
        </p:nvCxnSpPr>
        <p:spPr>
          <a:xfrm flipV="1">
            <a:off x="6814088" y="3005633"/>
            <a:ext cx="0" cy="385807"/>
          </a:xfrm>
          <a:prstGeom prst="line">
            <a:avLst/>
          </a:prstGeom>
          <a:ln>
            <a:solidFill>
              <a:srgbClr val="4178BE"/>
            </a:solidFill>
            <a:headEnd type="triangle" w="lg" len="lg"/>
          </a:ln>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5B0DADA8-3714-294F-9108-E8877288D1F1}"/>
              </a:ext>
            </a:extLst>
          </p:cNvPr>
          <p:cNvCxnSpPr>
            <a:cxnSpLocks/>
          </p:cNvCxnSpPr>
          <p:nvPr/>
        </p:nvCxnSpPr>
        <p:spPr>
          <a:xfrm flipH="1" flipV="1">
            <a:off x="5970632" y="3010763"/>
            <a:ext cx="20685" cy="969398"/>
          </a:xfrm>
          <a:prstGeom prst="line">
            <a:avLst/>
          </a:prstGeom>
          <a:ln>
            <a:solidFill>
              <a:srgbClr val="4178BE"/>
            </a:solidFill>
            <a:headEnd type="triangle" w="lg" len="lg"/>
          </a:ln>
        </p:spPr>
        <p:style>
          <a:lnRef idx="2">
            <a:schemeClr val="accent1"/>
          </a:lnRef>
          <a:fillRef idx="0">
            <a:schemeClr val="accent1"/>
          </a:fillRef>
          <a:effectRef idx="1">
            <a:schemeClr val="accent1"/>
          </a:effectRef>
          <a:fontRef idx="minor">
            <a:schemeClr val="tx1"/>
          </a:fontRef>
        </p:style>
      </p:cxnSp>
      <p:sp>
        <p:nvSpPr>
          <p:cNvPr id="30" name="TextBox 29">
            <a:extLst>
              <a:ext uri="{FF2B5EF4-FFF2-40B4-BE49-F238E27FC236}">
                <a16:creationId xmlns:a16="http://schemas.microsoft.com/office/drawing/2014/main" id="{323D270D-FA48-BF4D-894A-56D1DE3CB68E}"/>
              </a:ext>
            </a:extLst>
          </p:cNvPr>
          <p:cNvSpPr txBox="1"/>
          <p:nvPr/>
        </p:nvSpPr>
        <p:spPr>
          <a:xfrm>
            <a:off x="5480436" y="3337627"/>
            <a:ext cx="508473" cy="246221"/>
          </a:xfrm>
          <a:prstGeom prst="rect">
            <a:avLst/>
          </a:prstGeom>
          <a:noFill/>
          <a:ln>
            <a:noFill/>
          </a:ln>
        </p:spPr>
        <p:style>
          <a:lnRef idx="2">
            <a:schemeClr val="accent4">
              <a:shade val="50000"/>
            </a:schemeClr>
          </a:lnRef>
          <a:fillRef idx="1">
            <a:schemeClr val="accent4"/>
          </a:fillRef>
          <a:effectRef idx="0">
            <a:schemeClr val="accent4"/>
          </a:effectRef>
          <a:fontRef idx="minor">
            <a:schemeClr val="lt1"/>
          </a:fontRef>
        </p:style>
        <p:txBody>
          <a:bodyPr wrap="none" rtlCol="0">
            <a:spAutoFit/>
          </a:bodyPr>
          <a:lstStyle/>
          <a:p>
            <a:pPr algn="ctr"/>
            <a:r>
              <a:rPr lang="en-GB" sz="10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REST</a:t>
            </a:r>
          </a:p>
        </p:txBody>
      </p:sp>
      <p:sp>
        <p:nvSpPr>
          <p:cNvPr id="31" name="TextBox 30">
            <a:extLst>
              <a:ext uri="{FF2B5EF4-FFF2-40B4-BE49-F238E27FC236}">
                <a16:creationId xmlns:a16="http://schemas.microsoft.com/office/drawing/2014/main" id="{23C716CF-689B-B744-8747-DB76665D118A}"/>
              </a:ext>
            </a:extLst>
          </p:cNvPr>
          <p:cNvSpPr txBox="1"/>
          <p:nvPr/>
        </p:nvSpPr>
        <p:spPr>
          <a:xfrm>
            <a:off x="7833905" y="3337627"/>
            <a:ext cx="863090" cy="246221"/>
          </a:xfrm>
          <a:prstGeom prst="rect">
            <a:avLst/>
          </a:prstGeom>
          <a:noFill/>
          <a:ln>
            <a:noFill/>
          </a:ln>
        </p:spPr>
        <p:style>
          <a:lnRef idx="2">
            <a:schemeClr val="accent4">
              <a:shade val="50000"/>
            </a:schemeClr>
          </a:lnRef>
          <a:fillRef idx="1">
            <a:schemeClr val="accent4"/>
          </a:fillRef>
          <a:effectRef idx="0">
            <a:schemeClr val="accent4"/>
          </a:effectRef>
          <a:fontRef idx="minor">
            <a:schemeClr val="lt1"/>
          </a:fontRef>
        </p:style>
        <p:txBody>
          <a:bodyPr wrap="square" rtlCol="0">
            <a:spAutoFit/>
          </a:bodyPr>
          <a:lstStyle/>
          <a:p>
            <a:pPr algn="ctr"/>
            <a:r>
              <a:rPr lang="en-GB" sz="10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Messaging</a:t>
            </a:r>
          </a:p>
        </p:txBody>
      </p:sp>
      <p:sp>
        <p:nvSpPr>
          <p:cNvPr id="4" name="Slide Number Placeholder 3">
            <a:extLst>
              <a:ext uri="{FF2B5EF4-FFF2-40B4-BE49-F238E27FC236}">
                <a16:creationId xmlns:a16="http://schemas.microsoft.com/office/drawing/2014/main" id="{4DD76E08-BFAF-5843-BC2E-61C6588DF9E3}"/>
              </a:ext>
            </a:extLst>
          </p:cNvPr>
          <p:cNvSpPr>
            <a:spLocks noGrp="1"/>
          </p:cNvSpPr>
          <p:nvPr>
            <p:ph type="sldNum" sz="quarter" idx="4"/>
          </p:nvPr>
        </p:nvSpPr>
        <p:spPr/>
        <p:txBody>
          <a:bodyPr/>
          <a:lstStyle/>
          <a:p>
            <a:fld id="{3FD999D4-B456-9943-89B7-30D56181CE18}" type="slidenum">
              <a:rPr lang="en-US" smtClean="0"/>
              <a:pPr/>
              <a:t>19</a:t>
            </a:fld>
            <a:endParaRPr lang="en-US" dirty="0"/>
          </a:p>
        </p:txBody>
      </p:sp>
    </p:spTree>
    <p:extLst>
      <p:ext uri="{BB962C8B-B14F-4D97-AF65-F5344CB8AC3E}">
        <p14:creationId xmlns:p14="http://schemas.microsoft.com/office/powerpoint/2010/main" val="23297396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2"/>
                </a:solidFill>
              </a:rPr>
              <a:t>Agenda</a:t>
            </a:r>
          </a:p>
        </p:txBody>
      </p:sp>
      <p:sp>
        <p:nvSpPr>
          <p:cNvPr id="8" name="Footer Placeholder 7"/>
          <p:cNvSpPr>
            <a:spLocks noGrp="1"/>
          </p:cNvSpPr>
          <p:nvPr>
            <p:ph type="ftr" sz="quarter" idx="11"/>
          </p:nvPr>
        </p:nvSpPr>
        <p:spPr/>
        <p:txBody>
          <a:bodyPr/>
          <a:lstStyle/>
          <a:p>
            <a:r>
              <a:rPr lang="de-DE">
                <a:solidFill>
                  <a:schemeClr val="bg2"/>
                </a:solidFill>
              </a:rPr>
              <a:t>IBM Private Cloud Boot-camp / June 2018 / © 2018 IBM Corporation</a:t>
            </a:r>
            <a:endParaRPr lang="en-US">
              <a:solidFill>
                <a:schemeClr val="bg2"/>
              </a:solidFill>
            </a:endParaRPr>
          </a:p>
        </p:txBody>
      </p:sp>
      <p:sp>
        <p:nvSpPr>
          <p:cNvPr id="7" name="Text Placeholder 6"/>
          <p:cNvSpPr>
            <a:spLocks noGrp="1"/>
          </p:cNvSpPr>
          <p:nvPr>
            <p:ph type="body" sz="quarter" idx="14"/>
          </p:nvPr>
        </p:nvSpPr>
        <p:spPr>
          <a:xfrm>
            <a:off x="228600" y="1093470"/>
            <a:ext cx="8686800" cy="3589655"/>
          </a:xfrm>
        </p:spPr>
        <p:txBody>
          <a:bodyPr/>
          <a:lstStyle/>
          <a:p>
            <a:pPr marL="285750" indent="-285750">
              <a:buFont typeface="Arial" panose="020B0604020202020204" pitchFamily="34" charset="0"/>
              <a:buChar char="•"/>
            </a:pPr>
            <a:r>
              <a:rPr lang="en-US" b="1" dirty="0">
                <a:solidFill>
                  <a:schemeClr val="bg2"/>
                </a:solidFill>
              </a:rPr>
              <a:t>IBM API Connect Overview</a:t>
            </a:r>
          </a:p>
          <a:p>
            <a:pPr marL="285750" indent="-285750">
              <a:buFont typeface="Arial" panose="020B0604020202020204" pitchFamily="34" charset="0"/>
              <a:buChar char="•"/>
            </a:pPr>
            <a:r>
              <a:rPr lang="en-US" dirty="0">
                <a:solidFill>
                  <a:schemeClr val="bg2"/>
                </a:solidFill>
                <a:latin typeface="Helvetica Neue" panose="02000503000000020004" pitchFamily="2" charset="0"/>
                <a:ea typeface="Helvetica Neue" panose="02000503000000020004" pitchFamily="2" charset="0"/>
                <a:cs typeface="Helvetica Neue" panose="02000503000000020004" pitchFamily="2" charset="0"/>
              </a:rPr>
              <a:t>What’s New in API Connect</a:t>
            </a:r>
            <a:endParaRPr lang="en-US" dirty="0">
              <a:solidFill>
                <a:schemeClr val="bg2"/>
              </a:solidFill>
            </a:endParaRPr>
          </a:p>
          <a:p>
            <a:pPr marL="285750" indent="-285750">
              <a:buFont typeface="Arial" panose="020B0604020202020204" pitchFamily="34" charset="0"/>
              <a:buChar char="•"/>
            </a:pPr>
            <a:r>
              <a:rPr lang="en-US" dirty="0">
                <a:solidFill>
                  <a:schemeClr val="bg2"/>
                </a:solidFill>
              </a:rPr>
              <a:t>IBM API Connect on IBM Cloud Private</a:t>
            </a:r>
          </a:p>
          <a:p>
            <a:pPr marL="285750" indent="-285750">
              <a:buFont typeface="Arial" panose="020B0604020202020204" pitchFamily="34" charset="0"/>
              <a:buChar char="•"/>
            </a:pPr>
            <a:r>
              <a:rPr lang="en-US" dirty="0">
                <a:solidFill>
                  <a:schemeClr val="bg2"/>
                </a:solidFill>
              </a:rPr>
              <a:t>Resources</a:t>
            </a:r>
          </a:p>
          <a:p>
            <a:endParaRPr lang="en-US" dirty="0"/>
          </a:p>
        </p:txBody>
      </p:sp>
      <p:sp>
        <p:nvSpPr>
          <p:cNvPr id="5" name="Slide Number Placeholder 4">
            <a:extLst>
              <a:ext uri="{FF2B5EF4-FFF2-40B4-BE49-F238E27FC236}">
                <a16:creationId xmlns:a16="http://schemas.microsoft.com/office/drawing/2014/main" id="{CDFB1237-CC0F-C04B-8336-AC82B26FA03A}"/>
              </a:ext>
            </a:extLst>
          </p:cNvPr>
          <p:cNvSpPr>
            <a:spLocks noGrp="1"/>
          </p:cNvSpPr>
          <p:nvPr>
            <p:ph type="sldNum" sz="quarter" idx="10"/>
          </p:nvPr>
        </p:nvSpPr>
        <p:spPr/>
        <p:txBody>
          <a:bodyPr/>
          <a:lstStyle/>
          <a:p>
            <a:fld id="{D0BE6F14-FF48-0F4F-A8AA-2E3F25371E4A}" type="slidenum">
              <a:rPr lang="en-US" smtClean="0"/>
              <a:pPr/>
              <a:t>2</a:t>
            </a:fld>
            <a:endParaRPr lang="en-US"/>
          </a:p>
        </p:txBody>
      </p:sp>
    </p:spTree>
    <p:extLst>
      <p:ext uri="{BB962C8B-B14F-4D97-AF65-F5344CB8AC3E}">
        <p14:creationId xmlns:p14="http://schemas.microsoft.com/office/powerpoint/2010/main" val="1213939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2"/>
                </a:solidFill>
              </a:rPr>
              <a:t>Agenda</a:t>
            </a:r>
          </a:p>
        </p:txBody>
      </p:sp>
      <p:sp>
        <p:nvSpPr>
          <p:cNvPr id="8" name="Footer Placeholder 7"/>
          <p:cNvSpPr>
            <a:spLocks noGrp="1"/>
          </p:cNvSpPr>
          <p:nvPr>
            <p:ph type="ftr" sz="quarter" idx="11"/>
          </p:nvPr>
        </p:nvSpPr>
        <p:spPr/>
        <p:txBody>
          <a:bodyPr/>
          <a:lstStyle/>
          <a:p>
            <a:r>
              <a:rPr lang="de-DE" dirty="0">
                <a:solidFill>
                  <a:schemeClr val="bg2"/>
                </a:solidFill>
              </a:rPr>
              <a:t>IBM Private Cloud Boot-camp / June 2018 / © 2018 IBM Corporation</a:t>
            </a:r>
            <a:endParaRPr lang="en-US" dirty="0">
              <a:solidFill>
                <a:schemeClr val="bg2"/>
              </a:solidFill>
            </a:endParaRPr>
          </a:p>
        </p:txBody>
      </p:sp>
      <p:sp>
        <p:nvSpPr>
          <p:cNvPr id="7" name="Text Placeholder 6"/>
          <p:cNvSpPr>
            <a:spLocks noGrp="1"/>
          </p:cNvSpPr>
          <p:nvPr>
            <p:ph type="body" sz="quarter" idx="14"/>
          </p:nvPr>
        </p:nvSpPr>
        <p:spPr>
          <a:xfrm>
            <a:off x="228600" y="1093470"/>
            <a:ext cx="8686800" cy="3589655"/>
          </a:xfrm>
        </p:spPr>
        <p:txBody>
          <a:bodyPr/>
          <a:lstStyle/>
          <a:p>
            <a:pPr marL="285750" indent="-285750">
              <a:buFont typeface="Arial" panose="020B0604020202020204" pitchFamily="34" charset="0"/>
              <a:buChar char="•"/>
            </a:pPr>
            <a:r>
              <a:rPr lang="en-US" dirty="0">
                <a:solidFill>
                  <a:schemeClr val="bg2"/>
                </a:solidFill>
              </a:rPr>
              <a:t>IBM API Connect Overview</a:t>
            </a:r>
          </a:p>
          <a:p>
            <a:pPr marL="285750" indent="-285750">
              <a:buFont typeface="Arial" panose="020B0604020202020204" pitchFamily="34" charset="0"/>
              <a:buChar char="•"/>
            </a:pPr>
            <a:r>
              <a:rPr lang="en-US" dirty="0">
                <a:solidFill>
                  <a:schemeClr val="bg2"/>
                </a:solidFill>
                <a:latin typeface="Helvetica Neue" panose="02000503000000020004" pitchFamily="2" charset="0"/>
                <a:ea typeface="Helvetica Neue" panose="02000503000000020004" pitchFamily="2" charset="0"/>
                <a:cs typeface="Helvetica Neue" panose="02000503000000020004" pitchFamily="2" charset="0"/>
              </a:rPr>
              <a:t>What’s New in API Connect</a:t>
            </a:r>
            <a:endParaRPr lang="en-US" dirty="0">
              <a:solidFill>
                <a:schemeClr val="bg2"/>
              </a:solidFill>
            </a:endParaRPr>
          </a:p>
          <a:p>
            <a:pPr marL="285750" indent="-285750">
              <a:buFont typeface="Arial" panose="020B0604020202020204" pitchFamily="34" charset="0"/>
              <a:buChar char="•"/>
            </a:pPr>
            <a:r>
              <a:rPr lang="en-US" b="1" dirty="0">
                <a:solidFill>
                  <a:schemeClr val="bg2"/>
                </a:solidFill>
              </a:rPr>
              <a:t>IBM API Connect on IBM Cloud Private</a:t>
            </a:r>
          </a:p>
          <a:p>
            <a:pPr marL="285750" indent="-285750">
              <a:buFont typeface="Arial" panose="020B0604020202020204" pitchFamily="34" charset="0"/>
              <a:buChar char="•"/>
            </a:pPr>
            <a:r>
              <a:rPr lang="en-US" dirty="0">
                <a:solidFill>
                  <a:schemeClr val="bg2"/>
                </a:solidFill>
              </a:rPr>
              <a:t>Resources</a:t>
            </a:r>
          </a:p>
          <a:p>
            <a:endParaRPr lang="en-US" dirty="0"/>
          </a:p>
        </p:txBody>
      </p:sp>
      <p:sp>
        <p:nvSpPr>
          <p:cNvPr id="5" name="Slide Number Placeholder 4">
            <a:extLst>
              <a:ext uri="{FF2B5EF4-FFF2-40B4-BE49-F238E27FC236}">
                <a16:creationId xmlns:a16="http://schemas.microsoft.com/office/drawing/2014/main" id="{E70CEA86-8F24-CA4D-9CC9-35FC73569946}"/>
              </a:ext>
            </a:extLst>
          </p:cNvPr>
          <p:cNvSpPr>
            <a:spLocks noGrp="1"/>
          </p:cNvSpPr>
          <p:nvPr>
            <p:ph type="sldNum" sz="quarter" idx="10"/>
          </p:nvPr>
        </p:nvSpPr>
        <p:spPr/>
        <p:txBody>
          <a:bodyPr/>
          <a:lstStyle/>
          <a:p>
            <a:fld id="{D0BE6F14-FF48-0F4F-A8AA-2E3F25371E4A}" type="slidenum">
              <a:rPr lang="en-US" smtClean="0"/>
              <a:pPr/>
              <a:t>20</a:t>
            </a:fld>
            <a:endParaRPr lang="en-US"/>
          </a:p>
        </p:txBody>
      </p:sp>
    </p:spTree>
    <p:extLst>
      <p:ext uri="{BB962C8B-B14F-4D97-AF65-F5344CB8AC3E}">
        <p14:creationId xmlns:p14="http://schemas.microsoft.com/office/powerpoint/2010/main" val="40745970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51F0ED95-D913-8E42-A2D1-D47C3F2AA5A8}"/>
              </a:ext>
            </a:extLst>
          </p:cNvPr>
          <p:cNvSpPr txBox="1">
            <a:spLocks/>
          </p:cNvSpPr>
          <p:nvPr/>
        </p:nvSpPr>
        <p:spPr>
          <a:xfrm>
            <a:off x="228600" y="201170"/>
            <a:ext cx="8915400" cy="371486"/>
          </a:xfrm>
          <a:prstGeom prst="rect">
            <a:avLst/>
          </a:prstGeom>
        </p:spPr>
        <p:txBody>
          <a:bodyPr vert="horz" lIns="0" tIns="0" rIns="0" bIns="0" rtlCol="0" anchor="t" anchorCtr="0">
            <a:noAutofit/>
          </a:bodyPr>
          <a:lstStyle>
            <a:lvl1pPr algn="l" defTabSz="609585" rtl="0" eaLnBrk="1" latinLnBrk="0" hangingPunct="1">
              <a:lnSpc>
                <a:spcPct val="90000"/>
              </a:lnSpc>
              <a:spcBef>
                <a:spcPct val="0"/>
              </a:spcBef>
              <a:buNone/>
              <a:defRPr sz="3200" kern="1200">
                <a:solidFill>
                  <a:schemeClr val="tx1"/>
                </a:solidFill>
                <a:latin typeface="+mj-lt"/>
                <a:ea typeface="Arial" charset="0"/>
                <a:cs typeface="Arial" charset="0"/>
              </a:defRPr>
            </a:lvl1pPr>
          </a:lstStyle>
          <a:p>
            <a:pPr defTabSz="457189">
              <a:defRPr/>
            </a:pPr>
            <a:r>
              <a:rPr lang="en-US" sz="2400" dirty="0">
                <a:solidFill>
                  <a:srgbClr val="000000"/>
                </a:solidFill>
              </a:rPr>
              <a:t>IBM Cloud Private Content - Kubernetes</a:t>
            </a:r>
            <a:endParaRPr lang="en-US" sz="2400" dirty="0">
              <a:solidFill>
                <a:srgbClr val="000000"/>
              </a:solidFill>
              <a:latin typeface="Arial"/>
            </a:endParaRPr>
          </a:p>
        </p:txBody>
      </p:sp>
      <p:pic>
        <p:nvPicPr>
          <p:cNvPr id="9" name="Picture 8">
            <a:extLst>
              <a:ext uri="{FF2B5EF4-FFF2-40B4-BE49-F238E27FC236}">
                <a16:creationId xmlns:a16="http://schemas.microsoft.com/office/drawing/2014/main" id="{98B0DD54-EDD4-D145-86EA-623C6E15D7A8}"/>
              </a:ext>
            </a:extLst>
          </p:cNvPr>
          <p:cNvPicPr>
            <a:picLocks noChangeAspect="1"/>
          </p:cNvPicPr>
          <p:nvPr/>
        </p:nvPicPr>
        <p:blipFill>
          <a:blip r:embed="rId3"/>
          <a:stretch>
            <a:fillRect/>
          </a:stretch>
        </p:blipFill>
        <p:spPr>
          <a:xfrm>
            <a:off x="2338026" y="1288775"/>
            <a:ext cx="1594339" cy="2850592"/>
          </a:xfrm>
          <a:prstGeom prst="rect">
            <a:avLst/>
          </a:prstGeom>
        </p:spPr>
      </p:pic>
      <p:pic>
        <p:nvPicPr>
          <p:cNvPr id="10" name="Picture 9">
            <a:extLst>
              <a:ext uri="{FF2B5EF4-FFF2-40B4-BE49-F238E27FC236}">
                <a16:creationId xmlns:a16="http://schemas.microsoft.com/office/drawing/2014/main" id="{742CEBFE-E9B6-9248-AD61-CF63C17E7763}"/>
              </a:ext>
            </a:extLst>
          </p:cNvPr>
          <p:cNvPicPr>
            <a:picLocks noChangeAspect="1"/>
          </p:cNvPicPr>
          <p:nvPr/>
        </p:nvPicPr>
        <p:blipFill>
          <a:blip r:embed="rId3"/>
          <a:stretch>
            <a:fillRect/>
          </a:stretch>
        </p:blipFill>
        <p:spPr>
          <a:xfrm>
            <a:off x="4118766" y="1275086"/>
            <a:ext cx="4550429" cy="2864280"/>
          </a:xfrm>
          <a:prstGeom prst="rect">
            <a:avLst/>
          </a:prstGeom>
        </p:spPr>
      </p:pic>
      <p:pic>
        <p:nvPicPr>
          <p:cNvPr id="11" name="Picture 10">
            <a:extLst>
              <a:ext uri="{FF2B5EF4-FFF2-40B4-BE49-F238E27FC236}">
                <a16:creationId xmlns:a16="http://schemas.microsoft.com/office/drawing/2014/main" id="{95D44322-CB22-F148-8C38-7688F930F5BF}"/>
              </a:ext>
            </a:extLst>
          </p:cNvPr>
          <p:cNvPicPr>
            <a:picLocks noChangeAspect="1"/>
          </p:cNvPicPr>
          <p:nvPr/>
        </p:nvPicPr>
        <p:blipFill>
          <a:blip r:embed="rId3"/>
          <a:stretch>
            <a:fillRect/>
          </a:stretch>
        </p:blipFill>
        <p:spPr>
          <a:xfrm>
            <a:off x="460049" y="1275086"/>
            <a:ext cx="1727032" cy="2851429"/>
          </a:xfrm>
          <a:prstGeom prst="rect">
            <a:avLst/>
          </a:prstGeom>
        </p:spPr>
      </p:pic>
      <p:sp>
        <p:nvSpPr>
          <p:cNvPr id="13" name="TextBox 12">
            <a:extLst>
              <a:ext uri="{FF2B5EF4-FFF2-40B4-BE49-F238E27FC236}">
                <a16:creationId xmlns:a16="http://schemas.microsoft.com/office/drawing/2014/main" id="{E6C39371-5ED0-1142-AC69-404894C6405E}"/>
              </a:ext>
            </a:extLst>
          </p:cNvPr>
          <p:cNvSpPr txBox="1"/>
          <p:nvPr/>
        </p:nvSpPr>
        <p:spPr>
          <a:xfrm>
            <a:off x="2723585" y="879155"/>
            <a:ext cx="898003" cy="253916"/>
          </a:xfrm>
          <a:prstGeom prst="rect">
            <a:avLst/>
          </a:prstGeom>
          <a:noFill/>
        </p:spPr>
        <p:txBody>
          <a:bodyPr wrap="none" rtlCol="0">
            <a:spAutoFit/>
          </a:bodyPr>
          <a:lstStyle/>
          <a:p>
            <a:pPr hangingPunct="0"/>
            <a:r>
              <a:rPr lang="en-US" sz="1050" b="1" kern="0" dirty="0">
                <a:solidFill>
                  <a:srgbClr val="000000">
                    <a:lumMod val="65000"/>
                    <a:lumOff val="35000"/>
                  </a:srgbClr>
                </a:solidFill>
                <a:latin typeface="Calibri"/>
                <a:ea typeface="Calibri"/>
                <a:cs typeface="Calibri"/>
                <a:sym typeface="Calibri"/>
              </a:rPr>
              <a:t>Open Source</a:t>
            </a:r>
          </a:p>
        </p:txBody>
      </p:sp>
      <p:sp>
        <p:nvSpPr>
          <p:cNvPr id="14" name="TextBox 13">
            <a:extLst>
              <a:ext uri="{FF2B5EF4-FFF2-40B4-BE49-F238E27FC236}">
                <a16:creationId xmlns:a16="http://schemas.microsoft.com/office/drawing/2014/main" id="{33FB739C-46E3-3B4D-97E1-6E56B1F928C2}"/>
              </a:ext>
            </a:extLst>
          </p:cNvPr>
          <p:cNvSpPr txBox="1"/>
          <p:nvPr/>
        </p:nvSpPr>
        <p:spPr>
          <a:xfrm>
            <a:off x="2426812" y="1251498"/>
            <a:ext cx="1542579" cy="3000821"/>
          </a:xfrm>
          <a:prstGeom prst="rect">
            <a:avLst/>
          </a:prstGeom>
          <a:noFill/>
        </p:spPr>
        <p:txBody>
          <a:bodyPr wrap="square" rtlCol="0">
            <a:spAutoFit/>
          </a:bodyPr>
          <a:lstStyle/>
          <a:p>
            <a:pPr hangingPunct="0"/>
            <a:r>
              <a:rPr lang="en-US" sz="900" b="1" kern="0" dirty="0">
                <a:solidFill>
                  <a:srgbClr val="000000"/>
                </a:solidFill>
                <a:latin typeface="Calibri"/>
                <a:ea typeface="Calibri"/>
                <a:cs typeface="Calibri"/>
                <a:sym typeface="Calibri"/>
              </a:rPr>
              <a:t>Toolchains &amp; Runtimes</a:t>
            </a:r>
            <a:endParaRPr lang="en-US" sz="900" kern="0" dirty="0">
              <a:solidFill>
                <a:srgbClr val="000000"/>
              </a:solidFill>
              <a:latin typeface="Calibri"/>
              <a:ea typeface="Calibri"/>
              <a:cs typeface="Calibri"/>
              <a:sym typeface="Calibri"/>
            </a:endParaRPr>
          </a:p>
          <a:p>
            <a:pPr marL="0" lvl="1" hangingPunct="0"/>
            <a:r>
              <a:rPr lang="en-US" sz="900" kern="0" dirty="0">
                <a:solidFill>
                  <a:srgbClr val="535353"/>
                </a:solidFill>
                <a:latin typeface="Calibri"/>
                <a:ea typeface="Calibri"/>
                <a:cs typeface="Calibri"/>
                <a:sym typeface="Calibri"/>
              </a:rPr>
              <a:t> Jenkins </a:t>
            </a:r>
            <a:endParaRPr lang="en-US" sz="900" b="1" kern="0" dirty="0">
              <a:solidFill>
                <a:srgbClr val="535353"/>
              </a:solidFill>
              <a:latin typeface="Calibri"/>
              <a:ea typeface="Calibri"/>
              <a:cs typeface="Calibri"/>
              <a:sym typeface="Calibri"/>
            </a:endParaRPr>
          </a:p>
          <a:p>
            <a:pPr marL="0" lvl="1" hangingPunct="0"/>
            <a:r>
              <a:rPr lang="en-US" sz="900" kern="0" dirty="0">
                <a:solidFill>
                  <a:srgbClr val="535353"/>
                </a:solidFill>
                <a:latin typeface="Calibri"/>
                <a:ea typeface="Calibri"/>
                <a:cs typeface="Calibri"/>
                <a:sym typeface="Calibri"/>
              </a:rPr>
              <a:t> Apache Tomcat</a:t>
            </a:r>
            <a:br>
              <a:rPr lang="en-US" sz="900" kern="0" dirty="0">
                <a:solidFill>
                  <a:srgbClr val="535353"/>
                </a:solidFill>
                <a:latin typeface="Calibri"/>
                <a:ea typeface="Calibri"/>
                <a:cs typeface="Calibri"/>
                <a:sym typeface="Calibri"/>
              </a:rPr>
            </a:br>
            <a:r>
              <a:rPr lang="en-US" sz="900" kern="0" dirty="0">
                <a:solidFill>
                  <a:srgbClr val="535353"/>
                </a:solidFill>
                <a:latin typeface="Calibri"/>
                <a:ea typeface="Calibri"/>
                <a:cs typeface="Calibri"/>
                <a:sym typeface="Calibri"/>
              </a:rPr>
              <a:t> Open Liberty</a:t>
            </a:r>
          </a:p>
          <a:p>
            <a:pPr hangingPunct="0"/>
            <a:endParaRPr lang="en-US" sz="900" b="1" kern="0" dirty="0">
              <a:solidFill>
                <a:srgbClr val="000000"/>
              </a:solidFill>
              <a:latin typeface="Calibri"/>
              <a:ea typeface="Calibri"/>
              <a:cs typeface="Calibri"/>
              <a:sym typeface="Calibri"/>
            </a:endParaRPr>
          </a:p>
          <a:p>
            <a:pPr hangingPunct="0"/>
            <a:r>
              <a:rPr lang="en-US" sz="900" b="1" kern="0" dirty="0">
                <a:solidFill>
                  <a:srgbClr val="000000"/>
                </a:solidFill>
                <a:latin typeface="Calibri"/>
                <a:ea typeface="Calibri"/>
                <a:cs typeface="Calibri"/>
                <a:sym typeface="Calibri"/>
              </a:rPr>
              <a:t>Messaging</a:t>
            </a:r>
          </a:p>
          <a:p>
            <a:pPr marL="0" lvl="1" hangingPunct="0"/>
            <a:r>
              <a:rPr lang="en-US" sz="900" kern="0" dirty="0">
                <a:solidFill>
                  <a:srgbClr val="000000"/>
                </a:solidFill>
                <a:latin typeface="Calibri"/>
                <a:ea typeface="Calibri"/>
                <a:cs typeface="Calibri"/>
                <a:sym typeface="Calibri"/>
              </a:rPr>
              <a:t> </a:t>
            </a:r>
            <a:r>
              <a:rPr lang="en-US" sz="900" kern="0" dirty="0" err="1">
                <a:solidFill>
                  <a:srgbClr val="535353"/>
                </a:solidFill>
                <a:latin typeface="Calibri"/>
                <a:ea typeface="Calibri"/>
                <a:cs typeface="Calibri"/>
                <a:sym typeface="Calibri"/>
              </a:rPr>
              <a:t>RabbitMQ</a:t>
            </a:r>
            <a:endParaRPr lang="en-US" sz="900" b="1" kern="0" dirty="0">
              <a:solidFill>
                <a:srgbClr val="535353"/>
              </a:solidFill>
              <a:latin typeface="Calibri"/>
              <a:ea typeface="Calibri"/>
              <a:cs typeface="Calibri"/>
              <a:sym typeface="Calibri"/>
            </a:endParaRPr>
          </a:p>
          <a:p>
            <a:pPr hangingPunct="0"/>
            <a:endParaRPr lang="en-US" sz="900" b="1" kern="0" dirty="0">
              <a:solidFill>
                <a:srgbClr val="000000"/>
              </a:solidFill>
              <a:latin typeface="Calibri"/>
              <a:ea typeface="Calibri"/>
              <a:cs typeface="Calibri"/>
              <a:sym typeface="Calibri"/>
            </a:endParaRPr>
          </a:p>
          <a:p>
            <a:pPr hangingPunct="0"/>
            <a:r>
              <a:rPr lang="en-US" sz="900" b="1" kern="0" dirty="0">
                <a:solidFill>
                  <a:srgbClr val="000000"/>
                </a:solidFill>
                <a:latin typeface="Calibri"/>
                <a:ea typeface="Calibri"/>
                <a:cs typeface="Calibri"/>
                <a:sym typeface="Calibri"/>
              </a:rPr>
              <a:t>Data Services</a:t>
            </a:r>
          </a:p>
          <a:p>
            <a:pPr marL="0" lvl="1" hangingPunct="0"/>
            <a:r>
              <a:rPr lang="en-US" sz="900" kern="0" dirty="0">
                <a:solidFill>
                  <a:srgbClr val="535353"/>
                </a:solidFill>
                <a:latin typeface="Calibri"/>
                <a:ea typeface="Calibri"/>
                <a:cs typeface="Calibri"/>
                <a:sym typeface="Calibri"/>
              </a:rPr>
              <a:t> MongoDB</a:t>
            </a:r>
          </a:p>
          <a:p>
            <a:pPr marL="0" lvl="1" hangingPunct="0"/>
            <a:r>
              <a:rPr lang="en-US" sz="900" kern="0" dirty="0">
                <a:solidFill>
                  <a:srgbClr val="535353"/>
                </a:solidFill>
                <a:latin typeface="Calibri"/>
                <a:ea typeface="Calibri"/>
                <a:cs typeface="Calibri"/>
                <a:sym typeface="Calibri"/>
              </a:rPr>
              <a:t> PostgreSQL</a:t>
            </a:r>
          </a:p>
          <a:p>
            <a:pPr marL="0" lvl="1" hangingPunct="0"/>
            <a:r>
              <a:rPr lang="en-US" sz="900" kern="0" dirty="0">
                <a:solidFill>
                  <a:srgbClr val="535353"/>
                </a:solidFill>
                <a:latin typeface="Calibri"/>
                <a:ea typeface="Calibri"/>
                <a:cs typeface="Calibri"/>
                <a:sym typeface="Calibri"/>
              </a:rPr>
              <a:t> </a:t>
            </a:r>
            <a:r>
              <a:rPr lang="en-US" sz="900" kern="0" dirty="0" err="1">
                <a:solidFill>
                  <a:srgbClr val="535353"/>
                </a:solidFill>
                <a:latin typeface="Calibri"/>
                <a:ea typeface="Calibri"/>
                <a:cs typeface="Calibri"/>
                <a:sym typeface="Calibri"/>
              </a:rPr>
              <a:t>Redis</a:t>
            </a:r>
            <a:endParaRPr lang="en-US" sz="900" kern="0" dirty="0">
              <a:solidFill>
                <a:srgbClr val="535353"/>
              </a:solidFill>
              <a:latin typeface="Calibri"/>
              <a:ea typeface="Calibri"/>
              <a:cs typeface="Calibri"/>
              <a:sym typeface="Calibri"/>
            </a:endParaRPr>
          </a:p>
          <a:p>
            <a:pPr marL="214313" indent="-214313" hangingPunct="0">
              <a:buFont typeface="Arial" charset="0"/>
              <a:buChar char="•"/>
            </a:pPr>
            <a:endParaRPr lang="en-US" sz="900" kern="0" dirty="0">
              <a:solidFill>
                <a:srgbClr val="000000"/>
              </a:solidFill>
              <a:latin typeface="Calibri"/>
              <a:ea typeface="Calibri"/>
              <a:cs typeface="Calibri"/>
              <a:sym typeface="Calibri"/>
            </a:endParaRPr>
          </a:p>
          <a:p>
            <a:pPr hangingPunct="0"/>
            <a:r>
              <a:rPr lang="en-US" sz="900" b="1" kern="0" dirty="0">
                <a:solidFill>
                  <a:srgbClr val="000000"/>
                </a:solidFill>
                <a:latin typeface="Calibri"/>
                <a:ea typeface="Calibri"/>
                <a:cs typeface="Calibri"/>
                <a:sym typeface="Calibri"/>
              </a:rPr>
              <a:t>Clustering</a:t>
            </a:r>
          </a:p>
          <a:p>
            <a:pPr marL="0" lvl="1" hangingPunct="0"/>
            <a:r>
              <a:rPr lang="en-US" sz="900" kern="0" dirty="0">
                <a:solidFill>
                  <a:srgbClr val="535353"/>
                </a:solidFill>
                <a:latin typeface="Calibri"/>
                <a:ea typeface="Calibri"/>
                <a:cs typeface="Calibri"/>
                <a:sym typeface="Calibri"/>
              </a:rPr>
              <a:t> </a:t>
            </a:r>
            <a:r>
              <a:rPr lang="en-US" sz="900" kern="0" dirty="0" err="1">
                <a:solidFill>
                  <a:srgbClr val="535353"/>
                </a:solidFill>
                <a:latin typeface="Calibri"/>
                <a:ea typeface="Calibri"/>
                <a:cs typeface="Calibri"/>
                <a:sym typeface="Calibri"/>
              </a:rPr>
              <a:t>Galera</a:t>
            </a:r>
            <a:endParaRPr lang="en-US" sz="900" kern="0" dirty="0">
              <a:solidFill>
                <a:srgbClr val="535353"/>
              </a:solidFill>
              <a:latin typeface="Calibri"/>
              <a:ea typeface="Calibri"/>
              <a:cs typeface="Calibri"/>
              <a:sym typeface="Calibri"/>
            </a:endParaRPr>
          </a:p>
          <a:p>
            <a:pPr marL="214313" indent="-214313" hangingPunct="0">
              <a:buFont typeface="Arial" charset="0"/>
              <a:buChar char="•"/>
            </a:pPr>
            <a:endParaRPr lang="en-US" sz="900" kern="0" dirty="0">
              <a:solidFill>
                <a:srgbClr val="000000"/>
              </a:solidFill>
              <a:latin typeface="Calibri"/>
              <a:ea typeface="Calibri"/>
              <a:cs typeface="Calibri"/>
              <a:sym typeface="Calibri"/>
            </a:endParaRPr>
          </a:p>
          <a:p>
            <a:pPr hangingPunct="0"/>
            <a:r>
              <a:rPr lang="en-US" sz="900" b="1" kern="0" dirty="0">
                <a:solidFill>
                  <a:srgbClr val="000000"/>
                </a:solidFill>
                <a:latin typeface="Calibri"/>
                <a:ea typeface="Calibri"/>
                <a:cs typeface="Calibri"/>
                <a:sym typeface="Calibri"/>
              </a:rPr>
              <a:t>Http Servers</a:t>
            </a:r>
          </a:p>
          <a:p>
            <a:pPr marL="0" lvl="1" hangingPunct="0"/>
            <a:r>
              <a:rPr lang="en-US" sz="900" kern="0" dirty="0">
                <a:solidFill>
                  <a:srgbClr val="535353"/>
                </a:solidFill>
                <a:latin typeface="Calibri"/>
                <a:ea typeface="Calibri"/>
                <a:cs typeface="Calibri"/>
                <a:sym typeface="Calibri"/>
              </a:rPr>
              <a:t> Nginx</a:t>
            </a:r>
          </a:p>
          <a:p>
            <a:pPr hangingPunct="0"/>
            <a:endParaRPr lang="en-US" sz="900" b="1" kern="0" dirty="0">
              <a:solidFill>
                <a:srgbClr val="000000"/>
              </a:solidFill>
              <a:latin typeface="Calibri"/>
              <a:ea typeface="Calibri"/>
              <a:cs typeface="Calibri"/>
              <a:sym typeface="Calibri"/>
            </a:endParaRPr>
          </a:p>
          <a:p>
            <a:pPr hangingPunct="0"/>
            <a:r>
              <a:rPr lang="en-US" sz="900" b="1" kern="0" dirty="0">
                <a:solidFill>
                  <a:srgbClr val="000000"/>
                </a:solidFill>
                <a:latin typeface="Calibri"/>
                <a:ea typeface="Calibri"/>
                <a:cs typeface="Calibri"/>
                <a:sym typeface="Calibri"/>
              </a:rPr>
              <a:t>Terminal Access</a:t>
            </a:r>
          </a:p>
          <a:p>
            <a:pPr marL="0" lvl="1" hangingPunct="0"/>
            <a:r>
              <a:rPr lang="en-US" sz="900" kern="0" dirty="0">
                <a:solidFill>
                  <a:srgbClr val="535353"/>
                </a:solidFill>
                <a:latin typeface="Calibri"/>
                <a:ea typeface="Calibri"/>
                <a:cs typeface="Calibri"/>
                <a:sym typeface="Calibri"/>
              </a:rPr>
              <a:t> Web Terminal</a:t>
            </a:r>
          </a:p>
        </p:txBody>
      </p:sp>
      <p:sp>
        <p:nvSpPr>
          <p:cNvPr id="17" name="TextBox 16">
            <a:extLst>
              <a:ext uri="{FF2B5EF4-FFF2-40B4-BE49-F238E27FC236}">
                <a16:creationId xmlns:a16="http://schemas.microsoft.com/office/drawing/2014/main" id="{FB6EE81E-CB23-CC4A-A8F8-F90ED2585C4C}"/>
              </a:ext>
            </a:extLst>
          </p:cNvPr>
          <p:cNvSpPr txBox="1"/>
          <p:nvPr/>
        </p:nvSpPr>
        <p:spPr>
          <a:xfrm>
            <a:off x="5707651" y="879155"/>
            <a:ext cx="981359" cy="253916"/>
          </a:xfrm>
          <a:prstGeom prst="rect">
            <a:avLst/>
          </a:prstGeom>
          <a:noFill/>
        </p:spPr>
        <p:txBody>
          <a:bodyPr wrap="none" rtlCol="0">
            <a:spAutoFit/>
          </a:bodyPr>
          <a:lstStyle/>
          <a:p>
            <a:pPr hangingPunct="0"/>
            <a:r>
              <a:rPr lang="en-US" sz="1050" b="1" kern="0" dirty="0">
                <a:solidFill>
                  <a:srgbClr val="000000">
                    <a:lumMod val="65000"/>
                    <a:lumOff val="35000"/>
                  </a:srgbClr>
                </a:solidFill>
                <a:latin typeface="Calibri"/>
                <a:ea typeface="Calibri"/>
                <a:cs typeface="Calibri"/>
                <a:sym typeface="Calibri"/>
              </a:rPr>
              <a:t>IBM Software </a:t>
            </a:r>
          </a:p>
        </p:txBody>
      </p:sp>
      <p:sp>
        <p:nvSpPr>
          <p:cNvPr id="18" name="TextBox 17">
            <a:extLst>
              <a:ext uri="{FF2B5EF4-FFF2-40B4-BE49-F238E27FC236}">
                <a16:creationId xmlns:a16="http://schemas.microsoft.com/office/drawing/2014/main" id="{79CAE7B4-0C27-D748-B329-9633C05DE547}"/>
              </a:ext>
            </a:extLst>
          </p:cNvPr>
          <p:cNvSpPr txBox="1"/>
          <p:nvPr/>
        </p:nvSpPr>
        <p:spPr>
          <a:xfrm>
            <a:off x="4197051" y="1251498"/>
            <a:ext cx="2160429" cy="2862322"/>
          </a:xfrm>
          <a:prstGeom prst="rect">
            <a:avLst/>
          </a:prstGeom>
          <a:noFill/>
        </p:spPr>
        <p:txBody>
          <a:bodyPr wrap="square" rtlCol="0">
            <a:spAutoFit/>
          </a:bodyPr>
          <a:lstStyle/>
          <a:p>
            <a:pPr hangingPunct="0"/>
            <a:r>
              <a:rPr lang="en-US" sz="900" b="1" kern="0" dirty="0">
                <a:solidFill>
                  <a:srgbClr val="000000"/>
                </a:solidFill>
                <a:latin typeface="Calibri"/>
                <a:ea typeface="Calibri"/>
                <a:cs typeface="Calibri"/>
                <a:sym typeface="Calibri"/>
              </a:rPr>
              <a:t>Toolchain &amp; Runtimes </a:t>
            </a:r>
          </a:p>
          <a:p>
            <a:pPr marL="348854" lvl="1" indent="-296466" hangingPunct="0"/>
            <a:r>
              <a:rPr lang="en-US" sz="900" kern="0" dirty="0">
                <a:solidFill>
                  <a:srgbClr val="535353"/>
                </a:solidFill>
                <a:latin typeface="Calibri"/>
                <a:ea typeface="Calibri"/>
                <a:cs typeface="Calibri"/>
                <a:sym typeface="Calibri"/>
              </a:rPr>
              <a:t>IBM </a:t>
            </a:r>
            <a:r>
              <a:rPr lang="en-US" sz="900" kern="0" dirty="0" err="1">
                <a:solidFill>
                  <a:srgbClr val="535353"/>
                </a:solidFill>
                <a:latin typeface="Calibri"/>
                <a:ea typeface="Calibri"/>
                <a:cs typeface="Calibri"/>
                <a:sym typeface="Calibri"/>
              </a:rPr>
              <a:t>Microservice</a:t>
            </a:r>
            <a:r>
              <a:rPr lang="en-US" sz="900" kern="0" dirty="0">
                <a:solidFill>
                  <a:srgbClr val="535353"/>
                </a:solidFill>
                <a:latin typeface="Calibri"/>
                <a:ea typeface="Calibri"/>
                <a:cs typeface="Calibri"/>
                <a:sym typeface="Calibri"/>
              </a:rPr>
              <a:t> Builder</a:t>
            </a:r>
          </a:p>
          <a:p>
            <a:pPr marL="348854" lvl="1" indent="-296466" hangingPunct="0"/>
            <a:r>
              <a:rPr lang="en-US" sz="900" kern="0" dirty="0">
                <a:solidFill>
                  <a:srgbClr val="535353"/>
                </a:solidFill>
                <a:latin typeface="Calibri"/>
                <a:ea typeface="Calibri"/>
                <a:cs typeface="Calibri"/>
                <a:sym typeface="Calibri"/>
              </a:rPr>
              <a:t>IBM WebSphere Liberty</a:t>
            </a:r>
          </a:p>
          <a:p>
            <a:pPr marL="348854" lvl="1" indent="-296466" hangingPunct="0"/>
            <a:r>
              <a:rPr lang="en-US" sz="900" kern="0" dirty="0">
                <a:solidFill>
                  <a:srgbClr val="535353"/>
                </a:solidFill>
                <a:latin typeface="Calibri"/>
                <a:ea typeface="Calibri"/>
                <a:cs typeface="Calibri"/>
                <a:sym typeface="Calibri"/>
              </a:rPr>
              <a:t>IBM SDK for </a:t>
            </a:r>
            <a:r>
              <a:rPr lang="en-US" sz="900" kern="0" dirty="0" err="1">
                <a:solidFill>
                  <a:srgbClr val="535353"/>
                </a:solidFill>
                <a:latin typeface="Calibri"/>
                <a:ea typeface="Calibri"/>
                <a:cs typeface="Calibri"/>
                <a:sym typeface="Calibri"/>
              </a:rPr>
              <a:t>Node.js</a:t>
            </a:r>
            <a:endParaRPr lang="en-US" sz="900" kern="0" dirty="0">
              <a:solidFill>
                <a:srgbClr val="535353"/>
              </a:solidFill>
              <a:latin typeface="Calibri"/>
              <a:ea typeface="Calibri"/>
              <a:cs typeface="Calibri"/>
              <a:sym typeface="Calibri"/>
            </a:endParaRPr>
          </a:p>
          <a:p>
            <a:pPr marL="0" lvl="1" hangingPunct="0"/>
            <a:endParaRPr lang="en-US" sz="900" kern="0" dirty="0">
              <a:solidFill>
                <a:srgbClr val="000000"/>
              </a:solidFill>
              <a:latin typeface="Calibri"/>
              <a:ea typeface="Calibri"/>
              <a:cs typeface="Calibri"/>
              <a:sym typeface="Calibri"/>
            </a:endParaRPr>
          </a:p>
          <a:p>
            <a:pPr hangingPunct="0"/>
            <a:r>
              <a:rPr lang="en-US" sz="900" b="1" kern="0" dirty="0">
                <a:solidFill>
                  <a:srgbClr val="000000"/>
                </a:solidFill>
                <a:latin typeface="Calibri"/>
                <a:ea typeface="Calibri"/>
                <a:cs typeface="Calibri"/>
                <a:sym typeface="Calibri"/>
              </a:rPr>
              <a:t>Messaging</a:t>
            </a:r>
          </a:p>
          <a:p>
            <a:pPr marL="0" lvl="1" hangingPunct="0"/>
            <a:r>
              <a:rPr lang="en-US" sz="900" kern="0" dirty="0">
                <a:solidFill>
                  <a:srgbClr val="535353"/>
                </a:solidFill>
                <a:latin typeface="Calibri"/>
                <a:ea typeface="Calibri"/>
                <a:cs typeface="Calibri"/>
                <a:sym typeface="Calibri"/>
              </a:rPr>
              <a:t>IBM MQ Advanced for Developers            IBM MQ Advanced</a:t>
            </a:r>
          </a:p>
          <a:p>
            <a:pPr marL="0" lvl="1" hangingPunct="0"/>
            <a:endParaRPr lang="en-US" sz="900" b="1" kern="0" dirty="0">
              <a:solidFill>
                <a:srgbClr val="000000"/>
              </a:solidFill>
              <a:latin typeface="Calibri"/>
              <a:ea typeface="Calibri"/>
              <a:cs typeface="Calibri"/>
              <a:sym typeface="Calibri"/>
            </a:endParaRPr>
          </a:p>
          <a:p>
            <a:pPr hangingPunct="0"/>
            <a:r>
              <a:rPr lang="en-US" sz="900" b="1" kern="0" dirty="0">
                <a:solidFill>
                  <a:srgbClr val="000000"/>
                </a:solidFill>
                <a:latin typeface="Calibri"/>
                <a:ea typeface="Calibri"/>
                <a:cs typeface="Calibri"/>
                <a:sym typeface="Calibri"/>
              </a:rPr>
              <a:t>Data Services</a:t>
            </a:r>
          </a:p>
          <a:p>
            <a:pPr marL="0" lvl="1" hangingPunct="0"/>
            <a:r>
              <a:rPr lang="en-US" sz="900" kern="0" dirty="0">
                <a:solidFill>
                  <a:srgbClr val="535353"/>
                </a:solidFill>
                <a:latin typeface="Calibri"/>
                <a:ea typeface="Calibri"/>
                <a:cs typeface="Calibri"/>
                <a:sym typeface="Calibri"/>
              </a:rPr>
              <a:t>IBM Db2 Dev-C</a:t>
            </a:r>
          </a:p>
          <a:p>
            <a:pPr marL="0" lvl="1" hangingPunct="0"/>
            <a:r>
              <a:rPr lang="en-US" sz="900" kern="0" dirty="0">
                <a:solidFill>
                  <a:srgbClr val="535353"/>
                </a:solidFill>
                <a:latin typeface="Calibri"/>
                <a:ea typeface="Calibri"/>
                <a:cs typeface="Calibri"/>
                <a:sym typeface="Calibri"/>
              </a:rPr>
              <a:t>IBM Data Server Manager (for Db2 Dev-C)  </a:t>
            </a:r>
          </a:p>
          <a:p>
            <a:pPr marL="0" lvl="1" hangingPunct="0"/>
            <a:r>
              <a:rPr lang="en-US" sz="900" kern="0" dirty="0">
                <a:solidFill>
                  <a:srgbClr val="535353"/>
                </a:solidFill>
                <a:latin typeface="Calibri"/>
                <a:ea typeface="Calibri"/>
                <a:cs typeface="Calibri"/>
                <a:sym typeface="Calibri"/>
              </a:rPr>
              <a:t>IBM Db2 Direct Advanced Edition / AESE</a:t>
            </a:r>
          </a:p>
          <a:p>
            <a:pPr marL="0" lvl="1" hangingPunct="0"/>
            <a:r>
              <a:rPr lang="en-US" sz="900" kern="0" dirty="0">
                <a:solidFill>
                  <a:srgbClr val="535353"/>
                </a:solidFill>
                <a:latin typeface="Calibri"/>
                <a:ea typeface="Calibri"/>
                <a:cs typeface="Calibri"/>
                <a:sym typeface="Calibri"/>
              </a:rPr>
              <a:t>   with Data Server Manager</a:t>
            </a:r>
          </a:p>
          <a:p>
            <a:pPr marL="0" lvl="1" hangingPunct="0"/>
            <a:r>
              <a:rPr lang="en-US" sz="900" kern="0" dirty="0">
                <a:solidFill>
                  <a:srgbClr val="535353"/>
                </a:solidFill>
                <a:latin typeface="Calibri"/>
                <a:ea typeface="Calibri"/>
                <a:cs typeface="Calibri"/>
                <a:sym typeface="Calibri"/>
              </a:rPr>
              <a:t>IBM Db2 Warehouse Dev-C</a:t>
            </a:r>
          </a:p>
          <a:p>
            <a:pPr marL="0" lvl="1" hangingPunct="0"/>
            <a:r>
              <a:rPr lang="en-US" sz="900" kern="0" dirty="0">
                <a:solidFill>
                  <a:srgbClr val="535353"/>
                </a:solidFill>
                <a:latin typeface="Calibri"/>
                <a:ea typeface="Calibri"/>
                <a:cs typeface="Calibri"/>
                <a:sym typeface="Calibri"/>
              </a:rPr>
              <a:t>IBM Db2 Warehouse Enterprise*</a:t>
            </a:r>
          </a:p>
          <a:p>
            <a:pPr marL="0" lvl="1" hangingPunct="0"/>
            <a:r>
              <a:rPr lang="en-US" sz="900" kern="0" dirty="0">
                <a:solidFill>
                  <a:srgbClr val="535353"/>
                </a:solidFill>
                <a:latin typeface="Calibri"/>
                <a:ea typeface="Calibri"/>
                <a:cs typeface="Calibri"/>
                <a:sym typeface="Calibri"/>
              </a:rPr>
              <a:t>IBM </a:t>
            </a:r>
            <a:r>
              <a:rPr lang="en-US" sz="900" kern="0" dirty="0" err="1">
                <a:solidFill>
                  <a:srgbClr val="535353"/>
                </a:solidFill>
                <a:latin typeface="Calibri"/>
                <a:ea typeface="Calibri"/>
                <a:cs typeface="Calibri"/>
                <a:sym typeface="Calibri"/>
              </a:rPr>
              <a:t>Cloudant</a:t>
            </a:r>
            <a:r>
              <a:rPr lang="en-US" sz="900" kern="0" dirty="0">
                <a:solidFill>
                  <a:srgbClr val="535353"/>
                </a:solidFill>
                <a:latin typeface="Calibri"/>
                <a:ea typeface="Calibri"/>
                <a:cs typeface="Calibri"/>
                <a:sym typeface="Calibri"/>
              </a:rPr>
              <a:t> Developer Edition</a:t>
            </a:r>
          </a:p>
          <a:p>
            <a:pPr marL="0" lvl="1" hangingPunct="0"/>
            <a:endParaRPr lang="en-US" sz="900" kern="0" dirty="0">
              <a:solidFill>
                <a:srgbClr val="000000"/>
              </a:solidFill>
              <a:latin typeface="Calibri"/>
              <a:ea typeface="Calibri"/>
              <a:cs typeface="Calibri"/>
              <a:sym typeface="Calibri"/>
            </a:endParaRPr>
          </a:p>
          <a:p>
            <a:pPr marL="0" lvl="1" hangingPunct="0"/>
            <a:r>
              <a:rPr lang="en-US" sz="900" b="1" kern="0" dirty="0">
                <a:solidFill>
                  <a:srgbClr val="000000"/>
                </a:solidFill>
                <a:latin typeface="Calibri"/>
                <a:ea typeface="Calibri"/>
                <a:cs typeface="Calibri"/>
                <a:sym typeface="Calibri"/>
              </a:rPr>
              <a:t>Multi-cloud Management</a:t>
            </a:r>
          </a:p>
          <a:p>
            <a:pPr marL="0" lvl="1" hangingPunct="0"/>
            <a:r>
              <a:rPr lang="en-US" sz="900" kern="0" dirty="0">
                <a:solidFill>
                  <a:srgbClr val="535353"/>
                </a:solidFill>
                <a:latin typeface="Calibri"/>
                <a:ea typeface="Calibri"/>
                <a:cs typeface="Calibri"/>
                <a:sym typeface="Calibri"/>
              </a:rPr>
              <a:t> IBM Cloud Automation Manager</a:t>
            </a:r>
          </a:p>
        </p:txBody>
      </p:sp>
      <p:cxnSp>
        <p:nvCxnSpPr>
          <p:cNvPr id="21" name="Straight Connector 20">
            <a:extLst>
              <a:ext uri="{FF2B5EF4-FFF2-40B4-BE49-F238E27FC236}">
                <a16:creationId xmlns:a16="http://schemas.microsoft.com/office/drawing/2014/main" id="{E311F349-6409-EF46-AF64-5C05203DB36C}"/>
              </a:ext>
            </a:extLst>
          </p:cNvPr>
          <p:cNvCxnSpPr/>
          <p:nvPr/>
        </p:nvCxnSpPr>
        <p:spPr>
          <a:xfrm flipH="1">
            <a:off x="2259741" y="1625989"/>
            <a:ext cx="7070" cy="2007909"/>
          </a:xfrm>
          <a:prstGeom prst="line">
            <a:avLst/>
          </a:prstGeom>
          <a:ln>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22" name="TextBox 21">
            <a:extLst>
              <a:ext uri="{FF2B5EF4-FFF2-40B4-BE49-F238E27FC236}">
                <a16:creationId xmlns:a16="http://schemas.microsoft.com/office/drawing/2014/main" id="{12BFC679-91FB-864B-9BA8-A3F475EAC9BF}"/>
              </a:ext>
            </a:extLst>
          </p:cNvPr>
          <p:cNvSpPr txBox="1"/>
          <p:nvPr/>
        </p:nvSpPr>
        <p:spPr>
          <a:xfrm>
            <a:off x="566936" y="874467"/>
            <a:ext cx="1627369" cy="253916"/>
          </a:xfrm>
          <a:prstGeom prst="rect">
            <a:avLst/>
          </a:prstGeom>
          <a:noFill/>
        </p:spPr>
        <p:txBody>
          <a:bodyPr wrap="none" rtlCol="0">
            <a:spAutoFit/>
          </a:bodyPr>
          <a:lstStyle/>
          <a:p>
            <a:pPr hangingPunct="0"/>
            <a:r>
              <a:rPr lang="en-US" sz="1050" b="1" kern="0" dirty="0">
                <a:solidFill>
                  <a:srgbClr val="000000">
                    <a:lumMod val="65000"/>
                    <a:lumOff val="35000"/>
                  </a:srgbClr>
                </a:solidFill>
                <a:latin typeface="Calibri"/>
                <a:ea typeface="Calibri"/>
                <a:cs typeface="Calibri"/>
                <a:sym typeface="Calibri"/>
              </a:rPr>
              <a:t>Core Operational Services</a:t>
            </a:r>
          </a:p>
        </p:txBody>
      </p:sp>
      <p:sp>
        <p:nvSpPr>
          <p:cNvPr id="23" name="Rectangle 22">
            <a:extLst>
              <a:ext uri="{FF2B5EF4-FFF2-40B4-BE49-F238E27FC236}">
                <a16:creationId xmlns:a16="http://schemas.microsoft.com/office/drawing/2014/main" id="{F25E0CEB-AEA2-0B48-B438-C50E776B67AB}"/>
              </a:ext>
            </a:extLst>
          </p:cNvPr>
          <p:cNvSpPr/>
          <p:nvPr/>
        </p:nvSpPr>
        <p:spPr>
          <a:xfrm>
            <a:off x="486616" y="1203649"/>
            <a:ext cx="1773125" cy="2077492"/>
          </a:xfrm>
          <a:prstGeom prst="rect">
            <a:avLst/>
          </a:prstGeom>
        </p:spPr>
        <p:txBody>
          <a:bodyPr wrap="square">
            <a:spAutoFit/>
          </a:bodyPr>
          <a:lstStyle/>
          <a:p>
            <a:pPr marL="128588" indent="-128588" hangingPunct="0">
              <a:buFont typeface="Arial" charset="0"/>
              <a:buChar char="•"/>
            </a:pPr>
            <a:endParaRPr lang="en-US" sz="375" kern="0" dirty="0">
              <a:solidFill>
                <a:srgbClr val="000000"/>
              </a:solidFill>
              <a:latin typeface="Calibri"/>
              <a:ea typeface="Helvetica" charset="0"/>
              <a:cs typeface="Helvetica" charset="0"/>
              <a:sym typeface="Calibri"/>
            </a:endParaRPr>
          </a:p>
          <a:p>
            <a:pPr hangingPunct="0"/>
            <a:r>
              <a:rPr lang="en-US" sz="900" b="1" kern="0" dirty="0">
                <a:solidFill>
                  <a:srgbClr val="000000"/>
                </a:solidFill>
                <a:latin typeface="Calibri"/>
                <a:ea typeface="Helvetica" charset="0"/>
                <a:cs typeface="Helvetica" charset="0"/>
                <a:sym typeface="Calibri"/>
              </a:rPr>
              <a:t>Monitoring Service</a:t>
            </a:r>
          </a:p>
          <a:p>
            <a:pPr marL="0" lvl="5" hangingPunct="0"/>
            <a:r>
              <a:rPr lang="en-US" sz="900" kern="0" dirty="0">
                <a:solidFill>
                  <a:srgbClr val="535353"/>
                </a:solidFill>
                <a:latin typeface="Calibri"/>
                <a:ea typeface="Helvetica" charset="0"/>
                <a:cs typeface="Helvetica" charset="0"/>
                <a:sym typeface="Calibri"/>
              </a:rPr>
              <a:t>Prometheus or BYO</a:t>
            </a:r>
          </a:p>
          <a:p>
            <a:pPr marL="128588" lvl="5" indent="-128588" hangingPunct="0">
              <a:buFont typeface="Arial" charset="0"/>
              <a:buChar char="•"/>
            </a:pPr>
            <a:endParaRPr lang="en-US" sz="900" kern="0" dirty="0">
              <a:solidFill>
                <a:srgbClr val="000000"/>
              </a:solidFill>
              <a:latin typeface="Calibri"/>
              <a:ea typeface="Helvetica" charset="0"/>
              <a:cs typeface="Helvetica" charset="0"/>
              <a:sym typeface="Calibri"/>
            </a:endParaRPr>
          </a:p>
          <a:p>
            <a:pPr hangingPunct="0"/>
            <a:r>
              <a:rPr lang="en-US" sz="900" b="1" kern="0" dirty="0">
                <a:solidFill>
                  <a:srgbClr val="000000"/>
                </a:solidFill>
                <a:latin typeface="Calibri"/>
                <a:ea typeface="Helvetica" charset="0"/>
                <a:cs typeface="Helvetica" charset="0"/>
                <a:sym typeface="Calibri"/>
              </a:rPr>
              <a:t>Logging Service</a:t>
            </a:r>
          </a:p>
          <a:p>
            <a:pPr marL="0" lvl="1" hangingPunct="0"/>
            <a:r>
              <a:rPr lang="en-US" sz="900" kern="0" dirty="0">
                <a:solidFill>
                  <a:srgbClr val="535353"/>
                </a:solidFill>
                <a:latin typeface="Calibri"/>
                <a:ea typeface="Helvetica" charset="0"/>
                <a:cs typeface="Helvetica" charset="0"/>
                <a:sym typeface="Calibri"/>
              </a:rPr>
              <a:t>Elk or BYO</a:t>
            </a:r>
          </a:p>
          <a:p>
            <a:pPr marL="128588" lvl="1" indent="-128588" hangingPunct="0">
              <a:buFont typeface="Arial" charset="0"/>
              <a:buChar char="•"/>
            </a:pPr>
            <a:endParaRPr lang="en-US" sz="900" kern="0" dirty="0">
              <a:solidFill>
                <a:srgbClr val="000000"/>
              </a:solidFill>
              <a:latin typeface="Calibri"/>
              <a:ea typeface="Helvetica" charset="0"/>
              <a:cs typeface="Helvetica" charset="0"/>
              <a:sym typeface="Calibri"/>
            </a:endParaRPr>
          </a:p>
          <a:p>
            <a:pPr hangingPunct="0"/>
            <a:r>
              <a:rPr lang="en-US" sz="900" b="1" kern="0" dirty="0">
                <a:solidFill>
                  <a:srgbClr val="000000"/>
                </a:solidFill>
                <a:latin typeface="Calibri"/>
                <a:ea typeface="Helvetica" charset="0"/>
                <a:cs typeface="Helvetica" charset="0"/>
                <a:sym typeface="Calibri"/>
              </a:rPr>
              <a:t>Metering Service</a:t>
            </a:r>
          </a:p>
          <a:p>
            <a:pPr hangingPunct="0"/>
            <a:r>
              <a:rPr lang="en-US" sz="900" kern="0" dirty="0">
                <a:solidFill>
                  <a:srgbClr val="535353"/>
                </a:solidFill>
                <a:latin typeface="Calibri"/>
                <a:ea typeface="Helvetica" charset="0"/>
                <a:cs typeface="Helvetica" charset="0"/>
                <a:sym typeface="Calibri"/>
              </a:rPr>
              <a:t>Product Insights </a:t>
            </a:r>
          </a:p>
          <a:p>
            <a:pPr marL="128588" indent="-128588" hangingPunct="0">
              <a:buFont typeface="Arial" charset="0"/>
              <a:buChar char="•"/>
            </a:pPr>
            <a:endParaRPr lang="en-US" sz="900" kern="0" dirty="0">
              <a:solidFill>
                <a:srgbClr val="000000"/>
              </a:solidFill>
              <a:latin typeface="Calibri"/>
              <a:ea typeface="Helvetica" charset="0"/>
              <a:cs typeface="Helvetica" charset="0"/>
              <a:sym typeface="Calibri"/>
            </a:endParaRPr>
          </a:p>
          <a:p>
            <a:pPr hangingPunct="0"/>
            <a:r>
              <a:rPr lang="en-US" sz="900" b="1" kern="0" dirty="0">
                <a:solidFill>
                  <a:srgbClr val="000000"/>
                </a:solidFill>
                <a:latin typeface="Calibri"/>
                <a:ea typeface="Helvetica" charset="0"/>
                <a:cs typeface="Helvetica" charset="0"/>
                <a:sym typeface="Calibri"/>
              </a:rPr>
              <a:t>Security</a:t>
            </a:r>
            <a:endParaRPr lang="en-US" sz="900" kern="0" dirty="0">
              <a:solidFill>
                <a:srgbClr val="000000"/>
              </a:solidFill>
              <a:latin typeface="Calibri"/>
              <a:ea typeface="Helvetica" charset="0"/>
              <a:cs typeface="Helvetica" charset="0"/>
              <a:sym typeface="Calibri"/>
            </a:endParaRPr>
          </a:p>
          <a:p>
            <a:pPr hangingPunct="0"/>
            <a:r>
              <a:rPr lang="en-US" sz="900" kern="0" dirty="0">
                <a:solidFill>
                  <a:srgbClr val="535353"/>
                </a:solidFill>
                <a:latin typeface="Calibri"/>
                <a:ea typeface="Helvetica" charset="0"/>
                <a:cs typeface="Helvetica" charset="0"/>
                <a:sym typeface="Calibri"/>
              </a:rPr>
              <a:t>Identify and Access Management</a:t>
            </a:r>
          </a:p>
          <a:p>
            <a:pPr marL="260748" lvl="7" indent="-84535" hangingPunct="0">
              <a:buFont typeface="Arial" charset="0"/>
              <a:buChar char="•"/>
            </a:pPr>
            <a:r>
              <a:rPr lang="en-US" sz="825" kern="0" dirty="0">
                <a:solidFill>
                  <a:srgbClr val="535353"/>
                </a:solidFill>
                <a:latin typeface="Calibri"/>
                <a:ea typeface="Helvetica" charset="0"/>
                <a:cs typeface="Helvetica" charset="0"/>
                <a:sym typeface="Calibri"/>
              </a:rPr>
              <a:t>LDAP integration and RBAC</a:t>
            </a:r>
          </a:p>
          <a:p>
            <a:pPr marL="0" lvl="2" hangingPunct="0"/>
            <a:r>
              <a:rPr lang="en-US" sz="900" kern="0" dirty="0">
                <a:solidFill>
                  <a:srgbClr val="535353"/>
                </a:solidFill>
                <a:latin typeface="Calibri"/>
                <a:ea typeface="Helvetica" charset="0"/>
                <a:cs typeface="Helvetica" charset="0"/>
                <a:sym typeface="Calibri"/>
              </a:rPr>
              <a:t>Vulnerability Advisor  (beta)</a:t>
            </a:r>
          </a:p>
          <a:p>
            <a:pPr marL="128588" lvl="2" indent="-128588" hangingPunct="0">
              <a:buFont typeface="Arial" charset="0"/>
              <a:buChar char="•"/>
            </a:pPr>
            <a:endParaRPr lang="en-US" sz="900" kern="0" dirty="0">
              <a:solidFill>
                <a:srgbClr val="000000"/>
              </a:solidFill>
              <a:latin typeface="Calibri"/>
              <a:ea typeface="Helvetica" charset="0"/>
              <a:cs typeface="Helvetica" charset="0"/>
              <a:sym typeface="Calibri"/>
            </a:endParaRPr>
          </a:p>
        </p:txBody>
      </p:sp>
      <p:cxnSp>
        <p:nvCxnSpPr>
          <p:cNvPr id="24" name="Straight Connector 23">
            <a:extLst>
              <a:ext uri="{FF2B5EF4-FFF2-40B4-BE49-F238E27FC236}">
                <a16:creationId xmlns:a16="http://schemas.microsoft.com/office/drawing/2014/main" id="{D9D5F562-D9A9-EA41-A2C8-FBFEA13E3643}"/>
              </a:ext>
            </a:extLst>
          </p:cNvPr>
          <p:cNvCxnSpPr/>
          <p:nvPr/>
        </p:nvCxnSpPr>
        <p:spPr>
          <a:xfrm>
            <a:off x="4025183" y="1625989"/>
            <a:ext cx="0" cy="2007909"/>
          </a:xfrm>
          <a:prstGeom prst="line">
            <a:avLst/>
          </a:prstGeom>
          <a:ln>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25" name="Rectangle 24">
            <a:extLst>
              <a:ext uri="{FF2B5EF4-FFF2-40B4-BE49-F238E27FC236}">
                <a16:creationId xmlns:a16="http://schemas.microsoft.com/office/drawing/2014/main" id="{F63840A8-3DD5-4749-9D45-C58494E6B04B}"/>
              </a:ext>
            </a:extLst>
          </p:cNvPr>
          <p:cNvSpPr/>
          <p:nvPr/>
        </p:nvSpPr>
        <p:spPr>
          <a:xfrm>
            <a:off x="6266871" y="1251497"/>
            <a:ext cx="2402324" cy="3023905"/>
          </a:xfrm>
          <a:prstGeom prst="rect">
            <a:avLst/>
          </a:prstGeom>
        </p:spPr>
        <p:txBody>
          <a:bodyPr wrap="square">
            <a:spAutoFit/>
          </a:bodyPr>
          <a:lstStyle/>
          <a:p>
            <a:pPr hangingPunct="0"/>
            <a:r>
              <a:rPr lang="en-US" sz="900" b="1" kern="0" dirty="0">
                <a:solidFill>
                  <a:srgbClr val="000000"/>
                </a:solidFill>
                <a:latin typeface="Calibri"/>
                <a:ea typeface="Calibri"/>
                <a:cs typeface="Calibri"/>
                <a:sym typeface="Calibri"/>
              </a:rPr>
              <a:t>Data Science</a:t>
            </a:r>
          </a:p>
          <a:p>
            <a:pPr marL="0" lvl="1" hangingPunct="0"/>
            <a:r>
              <a:rPr lang="en-US" sz="1050" kern="0" dirty="0">
                <a:solidFill>
                  <a:srgbClr val="535353"/>
                </a:solidFill>
                <a:latin typeface="Calibri"/>
                <a:ea typeface="Calibri"/>
                <a:cs typeface="Calibri"/>
                <a:sym typeface="Calibri"/>
              </a:rPr>
              <a:t> </a:t>
            </a:r>
            <a:r>
              <a:rPr lang="en-US" sz="900" kern="0" dirty="0">
                <a:solidFill>
                  <a:srgbClr val="535353"/>
                </a:solidFill>
                <a:latin typeface="Calibri"/>
                <a:ea typeface="Calibri"/>
                <a:cs typeface="Calibri"/>
                <a:sym typeface="Calibri"/>
              </a:rPr>
              <a:t>IBM Data Science Experience Developer Edition</a:t>
            </a:r>
          </a:p>
          <a:p>
            <a:pPr marL="0" lvl="1" hangingPunct="0"/>
            <a:r>
              <a:rPr lang="en-US" sz="900" kern="0" dirty="0">
                <a:solidFill>
                  <a:srgbClr val="535353"/>
                </a:solidFill>
                <a:latin typeface="Calibri"/>
                <a:ea typeface="Calibri"/>
                <a:cs typeface="Calibri"/>
                <a:sym typeface="Calibri"/>
              </a:rPr>
              <a:t> IBM Data Science Experience Local*</a:t>
            </a:r>
          </a:p>
          <a:p>
            <a:pPr marL="0" lvl="1" hangingPunct="0"/>
            <a:endParaRPr lang="en-US" sz="900" kern="0" dirty="0">
              <a:solidFill>
                <a:srgbClr val="000000"/>
              </a:solidFill>
              <a:latin typeface="Calibri"/>
              <a:ea typeface="Calibri"/>
              <a:cs typeface="Calibri"/>
              <a:sym typeface="Calibri"/>
            </a:endParaRPr>
          </a:p>
          <a:p>
            <a:pPr hangingPunct="0"/>
            <a:r>
              <a:rPr lang="en-US" sz="900" b="1" kern="0" dirty="0">
                <a:solidFill>
                  <a:srgbClr val="000000"/>
                </a:solidFill>
                <a:latin typeface="Calibri"/>
                <a:ea typeface="Calibri"/>
                <a:cs typeface="Calibri"/>
                <a:sym typeface="Calibri"/>
              </a:rPr>
              <a:t>Integration</a:t>
            </a:r>
          </a:p>
          <a:p>
            <a:pPr marL="173831" lvl="1" indent="-173831" hangingPunct="0"/>
            <a:r>
              <a:rPr lang="en-US" sz="900" kern="0" dirty="0">
                <a:solidFill>
                  <a:srgbClr val="C00000"/>
                </a:solidFill>
                <a:latin typeface="Calibri"/>
                <a:ea typeface="Calibri"/>
                <a:cs typeface="Calibri"/>
                <a:sym typeface="Calibri"/>
              </a:rPr>
              <a:t> IBM Integration Bus for Developers</a:t>
            </a:r>
          </a:p>
          <a:p>
            <a:pPr marL="173831" lvl="1" indent="-173831" hangingPunct="0"/>
            <a:r>
              <a:rPr lang="en-US" sz="900" kern="0" dirty="0">
                <a:solidFill>
                  <a:srgbClr val="C00000"/>
                </a:solidFill>
                <a:latin typeface="Calibri"/>
                <a:ea typeface="Calibri"/>
                <a:cs typeface="Calibri"/>
                <a:sym typeface="Calibri"/>
              </a:rPr>
              <a:t> IBM Integration Bus</a:t>
            </a:r>
          </a:p>
          <a:p>
            <a:pPr marL="173831" lvl="1" indent="-173831" hangingPunct="0"/>
            <a:r>
              <a:rPr lang="en-US" sz="900" kern="0" dirty="0">
                <a:solidFill>
                  <a:srgbClr val="C00000"/>
                </a:solidFill>
                <a:latin typeface="Calibri"/>
                <a:ea typeface="Calibri"/>
                <a:cs typeface="Calibri"/>
                <a:sym typeface="Calibri"/>
              </a:rPr>
              <a:t> IBM </a:t>
            </a:r>
            <a:r>
              <a:rPr lang="en-US" sz="900" kern="0" dirty="0" err="1">
                <a:solidFill>
                  <a:srgbClr val="C00000"/>
                </a:solidFill>
                <a:latin typeface="Calibri"/>
                <a:ea typeface="Calibri"/>
                <a:cs typeface="Calibri"/>
                <a:sym typeface="Calibri"/>
              </a:rPr>
              <a:t>DataPower</a:t>
            </a:r>
            <a:r>
              <a:rPr lang="en-US" sz="900" kern="0" dirty="0">
                <a:solidFill>
                  <a:srgbClr val="C00000"/>
                </a:solidFill>
                <a:latin typeface="Calibri"/>
                <a:ea typeface="Calibri"/>
                <a:cs typeface="Calibri"/>
                <a:sym typeface="Calibri"/>
              </a:rPr>
              <a:t> Gateway for Developers</a:t>
            </a:r>
          </a:p>
          <a:p>
            <a:pPr marL="173831" lvl="1" indent="-173831" hangingPunct="0"/>
            <a:r>
              <a:rPr lang="en-US" sz="900" kern="0" dirty="0">
                <a:solidFill>
                  <a:srgbClr val="C00000"/>
                </a:solidFill>
                <a:latin typeface="Calibri"/>
                <a:ea typeface="Calibri"/>
                <a:cs typeface="Calibri"/>
                <a:sym typeface="Calibri"/>
              </a:rPr>
              <a:t> IBM </a:t>
            </a:r>
            <a:r>
              <a:rPr lang="en-US" sz="900" kern="0" dirty="0" err="1">
                <a:solidFill>
                  <a:srgbClr val="C00000"/>
                </a:solidFill>
                <a:latin typeface="Calibri"/>
                <a:ea typeface="Calibri"/>
                <a:cs typeface="Calibri"/>
                <a:sym typeface="Calibri"/>
              </a:rPr>
              <a:t>DataPower</a:t>
            </a:r>
            <a:r>
              <a:rPr lang="en-US" sz="900" kern="0" dirty="0">
                <a:solidFill>
                  <a:srgbClr val="C00000"/>
                </a:solidFill>
                <a:latin typeface="Calibri"/>
                <a:ea typeface="Calibri"/>
                <a:cs typeface="Calibri"/>
                <a:sym typeface="Calibri"/>
              </a:rPr>
              <a:t> Gateway Virtual Edition</a:t>
            </a:r>
          </a:p>
          <a:p>
            <a:pPr marL="173831" lvl="1" indent="-173831" hangingPunct="0"/>
            <a:r>
              <a:rPr lang="en-US" sz="900" b="1" kern="0" dirty="0">
                <a:solidFill>
                  <a:srgbClr val="C00000"/>
                </a:solidFill>
                <a:latin typeface="Calibri"/>
                <a:ea typeface="Calibri"/>
                <a:cs typeface="Calibri"/>
                <a:sym typeface="Calibri"/>
              </a:rPr>
              <a:t> IBM  API Connect</a:t>
            </a:r>
          </a:p>
          <a:p>
            <a:pPr marL="0" lvl="1" hangingPunct="0"/>
            <a:endParaRPr lang="en-US" sz="900" kern="0" dirty="0">
              <a:solidFill>
                <a:srgbClr val="000000"/>
              </a:solidFill>
              <a:latin typeface="Calibri"/>
              <a:ea typeface="Calibri"/>
              <a:cs typeface="Calibri"/>
              <a:sym typeface="Calibri"/>
            </a:endParaRPr>
          </a:p>
          <a:p>
            <a:pPr hangingPunct="0"/>
            <a:r>
              <a:rPr lang="en-US" sz="900" b="1" kern="0" dirty="0">
                <a:solidFill>
                  <a:srgbClr val="000000"/>
                </a:solidFill>
                <a:latin typeface="Calibri"/>
                <a:ea typeface="Calibri"/>
                <a:cs typeface="Calibri"/>
                <a:sym typeface="Calibri"/>
              </a:rPr>
              <a:t>App Modernization Tooling</a:t>
            </a:r>
          </a:p>
          <a:p>
            <a:pPr marL="0" lvl="1" hangingPunct="0"/>
            <a:r>
              <a:rPr lang="en-US" sz="900" kern="0" dirty="0">
                <a:solidFill>
                  <a:srgbClr val="000000"/>
                </a:solidFill>
                <a:latin typeface="Calibri"/>
                <a:ea typeface="Calibri"/>
                <a:cs typeface="Calibri"/>
                <a:sym typeface="Calibri"/>
              </a:rPr>
              <a:t> </a:t>
            </a:r>
            <a:r>
              <a:rPr lang="en-US" sz="900" kern="0" dirty="0">
                <a:solidFill>
                  <a:srgbClr val="535353"/>
                </a:solidFill>
                <a:latin typeface="Calibri"/>
                <a:ea typeface="Calibri"/>
                <a:cs typeface="Calibri"/>
                <a:sym typeface="Calibri"/>
              </a:rPr>
              <a:t>IBM Transformation Advisor</a:t>
            </a:r>
          </a:p>
          <a:p>
            <a:pPr marL="0" lvl="1" hangingPunct="0"/>
            <a:endParaRPr lang="en-US" sz="900" kern="0" dirty="0">
              <a:solidFill>
                <a:srgbClr val="000000"/>
              </a:solidFill>
              <a:latin typeface="Calibri"/>
              <a:ea typeface="Calibri"/>
              <a:cs typeface="Calibri"/>
              <a:sym typeface="Calibri"/>
            </a:endParaRPr>
          </a:p>
          <a:p>
            <a:pPr hangingPunct="0"/>
            <a:r>
              <a:rPr lang="en-US" sz="900" b="1" kern="0" dirty="0">
                <a:solidFill>
                  <a:srgbClr val="000000"/>
                </a:solidFill>
                <a:latin typeface="Calibri"/>
                <a:ea typeface="Calibri"/>
                <a:cs typeface="Calibri"/>
                <a:sym typeface="Calibri"/>
              </a:rPr>
              <a:t>Monitoring</a:t>
            </a:r>
          </a:p>
          <a:p>
            <a:pPr marL="173831" indent="-173831" hangingPunct="0"/>
            <a:r>
              <a:rPr lang="en-US" sz="900" b="1" kern="0" dirty="0">
                <a:solidFill>
                  <a:srgbClr val="535353"/>
                </a:solidFill>
                <a:latin typeface="Calibri"/>
                <a:ea typeface="Calibri"/>
                <a:cs typeface="Calibri"/>
                <a:sym typeface="Calibri"/>
              </a:rPr>
              <a:t>  </a:t>
            </a:r>
            <a:r>
              <a:rPr lang="en-US" sz="900" kern="0" dirty="0">
                <a:solidFill>
                  <a:srgbClr val="535353"/>
                </a:solidFill>
                <a:latin typeface="Calibri"/>
                <a:ea typeface="Calibri"/>
                <a:cs typeface="Calibri"/>
                <a:sym typeface="Calibri"/>
              </a:rPr>
              <a:t>IBM Cloud Application Performance Management for DevOps (beta)</a:t>
            </a:r>
          </a:p>
          <a:p>
            <a:pPr marL="0" lvl="1" hangingPunct="0"/>
            <a:endParaRPr lang="en-US" sz="900" kern="0" dirty="0">
              <a:solidFill>
                <a:srgbClr val="000000"/>
              </a:solidFill>
              <a:latin typeface="Calibri"/>
              <a:ea typeface="Calibri"/>
              <a:cs typeface="Calibri"/>
              <a:sym typeface="Calibri"/>
            </a:endParaRPr>
          </a:p>
          <a:p>
            <a:pPr hangingPunct="0"/>
            <a:r>
              <a:rPr lang="en-US" sz="900" b="1" kern="0" dirty="0">
                <a:solidFill>
                  <a:srgbClr val="000000"/>
                </a:solidFill>
                <a:latin typeface="Calibri"/>
                <a:ea typeface="Calibri"/>
                <a:cs typeface="Calibri"/>
                <a:sym typeface="Calibri"/>
              </a:rPr>
              <a:t>HPC</a:t>
            </a:r>
          </a:p>
          <a:p>
            <a:pPr marL="0" lvl="1" hangingPunct="0"/>
            <a:r>
              <a:rPr lang="en-US" sz="900" kern="0" dirty="0">
                <a:solidFill>
                  <a:srgbClr val="535353"/>
                </a:solidFill>
                <a:latin typeface="Calibri"/>
                <a:ea typeface="Calibri"/>
                <a:cs typeface="Calibri"/>
                <a:sym typeface="Calibri"/>
              </a:rPr>
              <a:t> IBM Spectrum LSF Community Edition</a:t>
            </a:r>
          </a:p>
        </p:txBody>
      </p:sp>
      <p:sp>
        <p:nvSpPr>
          <p:cNvPr id="26" name="Rectangle 25">
            <a:extLst>
              <a:ext uri="{FF2B5EF4-FFF2-40B4-BE49-F238E27FC236}">
                <a16:creationId xmlns:a16="http://schemas.microsoft.com/office/drawing/2014/main" id="{FA3EEE67-B823-EE48-BDD3-CFFE07AB7321}"/>
              </a:ext>
            </a:extLst>
          </p:cNvPr>
          <p:cNvSpPr/>
          <p:nvPr/>
        </p:nvSpPr>
        <p:spPr>
          <a:xfrm>
            <a:off x="358946" y="799706"/>
            <a:ext cx="8403069" cy="3876045"/>
          </a:xfrm>
          <a:prstGeom prst="rect">
            <a:avLst/>
          </a:prstGeom>
          <a:noFill/>
          <a:ln w="25400" cap="flat">
            <a:solidFill>
              <a:srgbClr val="0070C0"/>
            </a:solidFill>
            <a:prstDash val="dash"/>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oAutofit/>
          </a:bodyPr>
          <a:lstStyle/>
          <a:p>
            <a:pPr defTabSz="685773" hangingPunct="0">
              <a:lnSpc>
                <a:spcPct val="90000"/>
              </a:lnSpc>
            </a:pPr>
            <a:endParaRPr lang="en-US" sz="1500" kern="0" dirty="0">
              <a:solidFill>
                <a:srgbClr val="6D6E70"/>
              </a:solidFill>
              <a:latin typeface="HelvNeue Light for IBM"/>
              <a:ea typeface="HelvNeue Light for IBM"/>
              <a:cs typeface="HelvNeue Light for IBM"/>
              <a:sym typeface="HelvNeue Light for IBM"/>
            </a:endParaRPr>
          </a:p>
          <a:p>
            <a:pPr defTabSz="685773" hangingPunct="0">
              <a:lnSpc>
                <a:spcPct val="90000"/>
              </a:lnSpc>
            </a:pPr>
            <a:endParaRPr lang="en-US" sz="1500" kern="0" dirty="0">
              <a:solidFill>
                <a:srgbClr val="6D6E70"/>
              </a:solidFill>
              <a:latin typeface="HelvNeue Light for IBM"/>
              <a:ea typeface="HelvNeue Light for IBM"/>
              <a:cs typeface="HelvNeue Light for IBM"/>
              <a:sym typeface="HelvNeue Light for IBM"/>
            </a:endParaRPr>
          </a:p>
          <a:p>
            <a:pPr defTabSz="685773" hangingPunct="0">
              <a:lnSpc>
                <a:spcPct val="90000"/>
              </a:lnSpc>
            </a:pPr>
            <a:endParaRPr lang="en-US" sz="1500" kern="0" dirty="0">
              <a:solidFill>
                <a:srgbClr val="6D6E70"/>
              </a:solidFill>
              <a:latin typeface="HelvNeue Light for IBM"/>
              <a:ea typeface="HelvNeue Light for IBM"/>
              <a:cs typeface="HelvNeue Light for IBM"/>
              <a:sym typeface="HelvNeue Light for IBM"/>
            </a:endParaRPr>
          </a:p>
          <a:p>
            <a:pPr defTabSz="685773" hangingPunct="0">
              <a:lnSpc>
                <a:spcPct val="90000"/>
              </a:lnSpc>
            </a:pPr>
            <a:endParaRPr lang="en-US" sz="1500" kern="0" dirty="0">
              <a:solidFill>
                <a:srgbClr val="6D6E70"/>
              </a:solidFill>
              <a:latin typeface="HelvNeue Light for IBM"/>
              <a:ea typeface="HelvNeue Light for IBM"/>
              <a:cs typeface="HelvNeue Light for IBM"/>
              <a:sym typeface="HelvNeue Light for IBM"/>
            </a:endParaRPr>
          </a:p>
          <a:p>
            <a:pPr defTabSz="685773" hangingPunct="0">
              <a:lnSpc>
                <a:spcPct val="90000"/>
              </a:lnSpc>
            </a:pPr>
            <a:endParaRPr lang="en-US" sz="1500" kern="0" dirty="0">
              <a:solidFill>
                <a:srgbClr val="6D6E70"/>
              </a:solidFill>
              <a:latin typeface="HelvNeue Light for IBM"/>
              <a:ea typeface="HelvNeue Light for IBM"/>
              <a:cs typeface="HelvNeue Light for IBM"/>
              <a:sym typeface="HelvNeue Light for IBM"/>
            </a:endParaRPr>
          </a:p>
          <a:p>
            <a:pPr defTabSz="685773" hangingPunct="0">
              <a:lnSpc>
                <a:spcPct val="90000"/>
              </a:lnSpc>
            </a:pPr>
            <a:endParaRPr lang="en-US" sz="1500" kern="0" dirty="0">
              <a:solidFill>
                <a:srgbClr val="6D6E70"/>
              </a:solidFill>
              <a:latin typeface="HelvNeue Light for IBM"/>
              <a:ea typeface="HelvNeue Light for IBM"/>
              <a:cs typeface="HelvNeue Light for IBM"/>
              <a:sym typeface="HelvNeue Light for IBM"/>
            </a:endParaRPr>
          </a:p>
          <a:p>
            <a:pPr defTabSz="685773" hangingPunct="0">
              <a:lnSpc>
                <a:spcPct val="90000"/>
              </a:lnSpc>
            </a:pPr>
            <a:endParaRPr lang="en-US" sz="1500" kern="0" dirty="0">
              <a:solidFill>
                <a:srgbClr val="6D6E70"/>
              </a:solidFill>
              <a:latin typeface="HelvNeue Light for IBM"/>
              <a:ea typeface="HelvNeue Light for IBM"/>
              <a:cs typeface="HelvNeue Light for IBM"/>
              <a:sym typeface="HelvNeue Light for IBM"/>
            </a:endParaRPr>
          </a:p>
          <a:p>
            <a:pPr defTabSz="685773" hangingPunct="0">
              <a:lnSpc>
                <a:spcPct val="90000"/>
              </a:lnSpc>
            </a:pPr>
            <a:endParaRPr lang="en-US" sz="1500" kern="0" dirty="0">
              <a:solidFill>
                <a:srgbClr val="6D6E70"/>
              </a:solidFill>
              <a:latin typeface="HelvNeue Light for IBM"/>
              <a:ea typeface="HelvNeue Light for IBM"/>
              <a:cs typeface="HelvNeue Light for IBM"/>
              <a:sym typeface="HelvNeue Light for IBM"/>
            </a:endParaRPr>
          </a:p>
          <a:p>
            <a:pPr defTabSz="685773" hangingPunct="0">
              <a:lnSpc>
                <a:spcPct val="90000"/>
              </a:lnSpc>
            </a:pPr>
            <a:endParaRPr lang="en-US" sz="1500" kern="0" dirty="0">
              <a:solidFill>
                <a:srgbClr val="6D6E70"/>
              </a:solidFill>
              <a:latin typeface="HelvNeue Light for IBM"/>
              <a:ea typeface="HelvNeue Light for IBM"/>
              <a:cs typeface="HelvNeue Light for IBM"/>
              <a:sym typeface="HelvNeue Light for IBM"/>
            </a:endParaRPr>
          </a:p>
          <a:p>
            <a:pPr defTabSz="685773" hangingPunct="0">
              <a:lnSpc>
                <a:spcPct val="90000"/>
              </a:lnSpc>
            </a:pPr>
            <a:endParaRPr lang="en-US" sz="1500" kern="0" dirty="0">
              <a:solidFill>
                <a:srgbClr val="6D6E70"/>
              </a:solidFill>
              <a:latin typeface="HelvNeue Light for IBM"/>
              <a:ea typeface="HelvNeue Light for IBM"/>
              <a:cs typeface="HelvNeue Light for IBM"/>
              <a:sym typeface="HelvNeue Light for IBM"/>
            </a:endParaRPr>
          </a:p>
          <a:p>
            <a:pPr defTabSz="685773" hangingPunct="0">
              <a:lnSpc>
                <a:spcPct val="90000"/>
              </a:lnSpc>
            </a:pPr>
            <a:endParaRPr lang="en-US" sz="1500" kern="0" dirty="0">
              <a:solidFill>
                <a:srgbClr val="6D6E70"/>
              </a:solidFill>
              <a:latin typeface="HelvNeue Light for IBM"/>
              <a:ea typeface="HelvNeue Light for IBM"/>
              <a:cs typeface="HelvNeue Light for IBM"/>
              <a:sym typeface="HelvNeue Light for IBM"/>
            </a:endParaRPr>
          </a:p>
          <a:p>
            <a:pPr defTabSz="685773" hangingPunct="0">
              <a:lnSpc>
                <a:spcPct val="90000"/>
              </a:lnSpc>
            </a:pPr>
            <a:endParaRPr lang="en-US" sz="1500" kern="0" dirty="0">
              <a:solidFill>
                <a:srgbClr val="6D6E70"/>
              </a:solidFill>
              <a:latin typeface="HelvNeue Light for IBM"/>
              <a:ea typeface="HelvNeue Light for IBM"/>
              <a:cs typeface="HelvNeue Light for IBM"/>
              <a:sym typeface="HelvNeue Light for IBM"/>
            </a:endParaRPr>
          </a:p>
          <a:p>
            <a:pPr defTabSz="685773" hangingPunct="0">
              <a:lnSpc>
                <a:spcPct val="90000"/>
              </a:lnSpc>
            </a:pPr>
            <a:endParaRPr lang="en-US" sz="1500" kern="0" dirty="0">
              <a:solidFill>
                <a:srgbClr val="6D6E70"/>
              </a:solidFill>
              <a:latin typeface="HelvNeue Light for IBM"/>
              <a:ea typeface="HelvNeue Light for IBM"/>
              <a:cs typeface="HelvNeue Light for IBM"/>
              <a:sym typeface="HelvNeue Light for IBM"/>
            </a:endParaRPr>
          </a:p>
          <a:p>
            <a:pPr defTabSz="685773" hangingPunct="0">
              <a:lnSpc>
                <a:spcPct val="90000"/>
              </a:lnSpc>
            </a:pPr>
            <a:endParaRPr lang="en-US" sz="1500" kern="0" dirty="0">
              <a:solidFill>
                <a:srgbClr val="6D6E70"/>
              </a:solidFill>
              <a:latin typeface="HelvNeue Light for IBM"/>
              <a:ea typeface="HelvNeue Light for IBM"/>
              <a:cs typeface="HelvNeue Light for IBM"/>
              <a:sym typeface="HelvNeue Light for IBM"/>
            </a:endParaRPr>
          </a:p>
          <a:p>
            <a:pPr defTabSz="685773" hangingPunct="0">
              <a:lnSpc>
                <a:spcPct val="90000"/>
              </a:lnSpc>
            </a:pPr>
            <a:endParaRPr lang="en-US" sz="1500" kern="0" dirty="0">
              <a:solidFill>
                <a:srgbClr val="6D6E70"/>
              </a:solidFill>
              <a:latin typeface="HelvNeue Light for IBM"/>
              <a:ea typeface="HelvNeue Light for IBM"/>
              <a:cs typeface="HelvNeue Light for IBM"/>
              <a:sym typeface="HelvNeue Light for IBM"/>
            </a:endParaRPr>
          </a:p>
          <a:p>
            <a:pPr defTabSz="685773" hangingPunct="0">
              <a:lnSpc>
                <a:spcPct val="90000"/>
              </a:lnSpc>
            </a:pPr>
            <a:endParaRPr lang="en-US" sz="1500" kern="0" dirty="0">
              <a:solidFill>
                <a:srgbClr val="6D6E70"/>
              </a:solidFill>
              <a:latin typeface="HelvNeue Light for IBM"/>
              <a:ea typeface="HelvNeue Light for IBM"/>
              <a:cs typeface="HelvNeue Light for IBM"/>
              <a:sym typeface="HelvNeue Light for IBM"/>
            </a:endParaRPr>
          </a:p>
          <a:p>
            <a:pPr defTabSz="685773" hangingPunct="0">
              <a:lnSpc>
                <a:spcPct val="90000"/>
              </a:lnSpc>
            </a:pPr>
            <a:endParaRPr lang="en-US" sz="1500" kern="0" dirty="0">
              <a:solidFill>
                <a:srgbClr val="6D6E70"/>
              </a:solidFill>
              <a:latin typeface="HelvNeue Light for IBM"/>
              <a:ea typeface="HelvNeue Light for IBM"/>
              <a:cs typeface="HelvNeue Light for IBM"/>
              <a:sym typeface="HelvNeue Light for IBM"/>
            </a:endParaRPr>
          </a:p>
          <a:p>
            <a:pPr defTabSz="685773" hangingPunct="0">
              <a:lnSpc>
                <a:spcPct val="90000"/>
              </a:lnSpc>
            </a:pPr>
            <a:endParaRPr lang="en-US" sz="1500" kern="0" dirty="0">
              <a:solidFill>
                <a:srgbClr val="6D6E70"/>
              </a:solidFill>
              <a:latin typeface="HelvNeue Light for IBM"/>
              <a:ea typeface="HelvNeue Light for IBM"/>
              <a:cs typeface="HelvNeue Light for IBM"/>
              <a:sym typeface="HelvNeue Light for IBM"/>
            </a:endParaRPr>
          </a:p>
        </p:txBody>
      </p:sp>
      <p:cxnSp>
        <p:nvCxnSpPr>
          <p:cNvPr id="27" name="Straight Connector 26">
            <a:extLst>
              <a:ext uri="{FF2B5EF4-FFF2-40B4-BE49-F238E27FC236}">
                <a16:creationId xmlns:a16="http://schemas.microsoft.com/office/drawing/2014/main" id="{9826F64B-1FF9-AF46-BC68-BAE6C6F58E6C}"/>
              </a:ext>
            </a:extLst>
          </p:cNvPr>
          <p:cNvCxnSpPr/>
          <p:nvPr/>
        </p:nvCxnSpPr>
        <p:spPr>
          <a:xfrm flipH="1">
            <a:off x="854495" y="1198906"/>
            <a:ext cx="7484876" cy="952"/>
          </a:xfrm>
          <a:prstGeom prst="line">
            <a:avLst/>
          </a:prstGeom>
          <a:ln>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6406463E-B6DA-2D46-A65C-F97EC38CFB66}"/>
              </a:ext>
            </a:extLst>
          </p:cNvPr>
          <p:cNvCxnSpPr/>
          <p:nvPr/>
        </p:nvCxnSpPr>
        <p:spPr>
          <a:xfrm flipH="1">
            <a:off x="1627377" y="4229236"/>
            <a:ext cx="5478424" cy="0"/>
          </a:xfrm>
          <a:prstGeom prst="line">
            <a:avLst/>
          </a:prstGeom>
          <a:ln>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29" name="TextBox 28">
            <a:extLst>
              <a:ext uri="{FF2B5EF4-FFF2-40B4-BE49-F238E27FC236}">
                <a16:creationId xmlns:a16="http://schemas.microsoft.com/office/drawing/2014/main" id="{29D2E727-CF04-A14B-936C-5CDE1854C21C}"/>
              </a:ext>
            </a:extLst>
          </p:cNvPr>
          <p:cNvSpPr txBox="1"/>
          <p:nvPr/>
        </p:nvSpPr>
        <p:spPr>
          <a:xfrm>
            <a:off x="3304251" y="4074438"/>
            <a:ext cx="327332" cy="69249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4289" tIns="34289" rIns="34289" bIns="34289" numCol="1" spcCol="38100" rtlCol="0" anchor="t">
            <a:spAutoFit/>
          </a:bodyPr>
          <a:lstStyle/>
          <a:p>
            <a:pPr hangingPunct="0"/>
            <a:r>
              <a:rPr lang="en-US" sz="4050" kern="0" dirty="0">
                <a:solidFill>
                  <a:srgbClr val="000000"/>
                </a:solidFill>
                <a:latin typeface="Calibri"/>
                <a:ea typeface="Calibri"/>
                <a:cs typeface="Calibri"/>
                <a:sym typeface="Calibri"/>
              </a:rPr>
              <a:t>+</a:t>
            </a:r>
          </a:p>
        </p:txBody>
      </p:sp>
      <p:sp>
        <p:nvSpPr>
          <p:cNvPr id="30" name="TextBox 29">
            <a:extLst>
              <a:ext uri="{FF2B5EF4-FFF2-40B4-BE49-F238E27FC236}">
                <a16:creationId xmlns:a16="http://schemas.microsoft.com/office/drawing/2014/main" id="{FEE23D0B-1BB8-7840-9C2C-3DD00AF6CCC9}"/>
              </a:ext>
            </a:extLst>
          </p:cNvPr>
          <p:cNvSpPr txBox="1"/>
          <p:nvPr/>
        </p:nvSpPr>
        <p:spPr>
          <a:xfrm>
            <a:off x="3693899" y="4194663"/>
            <a:ext cx="1725150" cy="24237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4289" tIns="34289" rIns="34289" bIns="34289" numCol="1" spcCol="38100" rtlCol="0" anchor="t">
            <a:spAutoFit/>
          </a:bodyPr>
          <a:lstStyle/>
          <a:p>
            <a:pPr hangingPunct="0"/>
            <a:r>
              <a:rPr lang="en-US" sz="1125" kern="0" dirty="0">
                <a:solidFill>
                  <a:srgbClr val="000000"/>
                </a:solidFill>
                <a:latin typeface="Calibri"/>
                <a:ea typeface="Calibri"/>
                <a:cs typeface="Calibri"/>
                <a:sym typeface="Calibri"/>
              </a:rPr>
              <a:t>Develop or bring your own</a:t>
            </a:r>
            <a:r>
              <a:rPr lang="mr-IN" sz="1125" kern="0" dirty="0">
                <a:solidFill>
                  <a:srgbClr val="000000"/>
                </a:solidFill>
                <a:latin typeface="Calibri"/>
                <a:ea typeface="Calibri"/>
                <a:cs typeface="Calibri"/>
                <a:sym typeface="Calibri"/>
              </a:rPr>
              <a:t>…</a:t>
            </a:r>
            <a:endParaRPr lang="en-US" sz="1125" kern="0" dirty="0">
              <a:solidFill>
                <a:srgbClr val="000000"/>
              </a:solidFill>
              <a:latin typeface="Calibri"/>
              <a:ea typeface="Calibri"/>
              <a:cs typeface="Calibri"/>
              <a:sym typeface="Calibri"/>
            </a:endParaRPr>
          </a:p>
        </p:txBody>
      </p:sp>
      <p:sp>
        <p:nvSpPr>
          <p:cNvPr id="31" name="TextBox 30">
            <a:extLst>
              <a:ext uri="{FF2B5EF4-FFF2-40B4-BE49-F238E27FC236}">
                <a16:creationId xmlns:a16="http://schemas.microsoft.com/office/drawing/2014/main" id="{B1E808B0-2F9C-C840-8AC7-6C578944A92A}"/>
              </a:ext>
            </a:extLst>
          </p:cNvPr>
          <p:cNvSpPr txBox="1"/>
          <p:nvPr/>
        </p:nvSpPr>
        <p:spPr>
          <a:xfrm>
            <a:off x="3693898" y="4365323"/>
            <a:ext cx="2126234" cy="32316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hangingPunct="0"/>
            <a:r>
              <a:rPr lang="en-US" sz="825" i="1" kern="0" dirty="0">
                <a:solidFill>
                  <a:srgbClr val="535353"/>
                </a:solidFill>
                <a:latin typeface="Calibri"/>
                <a:ea typeface="Calibri"/>
                <a:cs typeface="Calibri"/>
                <a:sym typeface="Calibri"/>
              </a:rPr>
              <a:t>Self written, community and open source compatible with Kubernetes 1.7</a:t>
            </a:r>
          </a:p>
        </p:txBody>
      </p:sp>
      <p:sp>
        <p:nvSpPr>
          <p:cNvPr id="32" name="Rectangle 31">
            <a:extLst>
              <a:ext uri="{FF2B5EF4-FFF2-40B4-BE49-F238E27FC236}">
                <a16:creationId xmlns:a16="http://schemas.microsoft.com/office/drawing/2014/main" id="{CA7E0D33-2F71-934D-993C-400E2A84BD5B}"/>
              </a:ext>
            </a:extLst>
          </p:cNvPr>
          <p:cNvSpPr/>
          <p:nvPr/>
        </p:nvSpPr>
        <p:spPr>
          <a:xfrm>
            <a:off x="7874266" y="3907466"/>
            <a:ext cx="835485" cy="230832"/>
          </a:xfrm>
          <a:prstGeom prst="rect">
            <a:avLst/>
          </a:prstGeom>
        </p:spPr>
        <p:txBody>
          <a:bodyPr wrap="none">
            <a:spAutoFit/>
          </a:bodyPr>
          <a:lstStyle/>
          <a:p>
            <a:pPr marL="0" lvl="1" hangingPunct="0"/>
            <a:r>
              <a:rPr lang="en-US" sz="900" i="1" kern="0" dirty="0">
                <a:solidFill>
                  <a:srgbClr val="535353"/>
                </a:solidFill>
                <a:latin typeface="Calibri"/>
                <a:ea typeface="Calibri"/>
                <a:cs typeface="Calibri"/>
                <a:sym typeface="Calibri"/>
              </a:rPr>
              <a:t>*coming soon</a:t>
            </a:r>
          </a:p>
        </p:txBody>
      </p:sp>
      <p:pic>
        <p:nvPicPr>
          <p:cNvPr id="33" name="Picture 32">
            <a:extLst>
              <a:ext uri="{FF2B5EF4-FFF2-40B4-BE49-F238E27FC236}">
                <a16:creationId xmlns:a16="http://schemas.microsoft.com/office/drawing/2014/main" id="{4C7ECA01-CFF6-884F-A072-7ABE669375DF}"/>
              </a:ext>
            </a:extLst>
          </p:cNvPr>
          <p:cNvPicPr>
            <a:picLocks noChangeAspect="1"/>
          </p:cNvPicPr>
          <p:nvPr/>
        </p:nvPicPr>
        <p:blipFill>
          <a:blip r:embed="rId4">
            <a:clrChange>
              <a:clrFrom>
                <a:srgbClr val="F5F7FA"/>
              </a:clrFrom>
              <a:clrTo>
                <a:srgbClr val="F5F7FA">
                  <a:alpha val="0"/>
                </a:srgbClr>
              </a:clrTo>
            </a:clrChange>
          </a:blip>
          <a:stretch>
            <a:fillRect/>
          </a:stretch>
        </p:blipFill>
        <p:spPr>
          <a:xfrm>
            <a:off x="110726" y="570606"/>
            <a:ext cx="456210" cy="445841"/>
          </a:xfrm>
          <a:prstGeom prst="rect">
            <a:avLst/>
          </a:prstGeom>
        </p:spPr>
      </p:pic>
      <p:sp>
        <p:nvSpPr>
          <p:cNvPr id="3" name="Footer Placeholder 2">
            <a:extLst>
              <a:ext uri="{FF2B5EF4-FFF2-40B4-BE49-F238E27FC236}">
                <a16:creationId xmlns:a16="http://schemas.microsoft.com/office/drawing/2014/main" id="{12EA108A-9DE6-B34F-B2E0-76011C5C3FD4}"/>
              </a:ext>
            </a:extLst>
          </p:cNvPr>
          <p:cNvSpPr>
            <a:spLocks noGrp="1"/>
          </p:cNvSpPr>
          <p:nvPr>
            <p:ph type="ftr" sz="quarter" idx="3"/>
          </p:nvPr>
        </p:nvSpPr>
        <p:spPr/>
        <p:txBody>
          <a:bodyPr/>
          <a:lstStyle/>
          <a:p>
            <a:r>
              <a:rPr lang="en-US"/>
              <a:t>IBM Private Cloud Boot-camp / June 2018 / © 2018 IBM Corporation</a:t>
            </a:r>
            <a:endParaRPr lang="en-US" dirty="0"/>
          </a:p>
        </p:txBody>
      </p:sp>
      <p:sp>
        <p:nvSpPr>
          <p:cNvPr id="5" name="Slide Number Placeholder 4">
            <a:extLst>
              <a:ext uri="{FF2B5EF4-FFF2-40B4-BE49-F238E27FC236}">
                <a16:creationId xmlns:a16="http://schemas.microsoft.com/office/drawing/2014/main" id="{333F6B2D-996B-FE46-A08E-F696448D4399}"/>
              </a:ext>
            </a:extLst>
          </p:cNvPr>
          <p:cNvSpPr>
            <a:spLocks noGrp="1"/>
          </p:cNvSpPr>
          <p:nvPr>
            <p:ph type="sldNum" sz="quarter" idx="4"/>
          </p:nvPr>
        </p:nvSpPr>
        <p:spPr/>
        <p:txBody>
          <a:bodyPr/>
          <a:lstStyle/>
          <a:p>
            <a:fld id="{3FD999D4-B456-9943-89B7-30D56181CE18}" type="slidenum">
              <a:rPr lang="en-US" smtClean="0"/>
              <a:pPr/>
              <a:t>21</a:t>
            </a:fld>
            <a:endParaRPr lang="en-US" dirty="0"/>
          </a:p>
        </p:txBody>
      </p:sp>
    </p:spTree>
    <p:extLst>
      <p:ext uri="{BB962C8B-B14F-4D97-AF65-F5344CB8AC3E}">
        <p14:creationId xmlns:p14="http://schemas.microsoft.com/office/powerpoint/2010/main" val="27808005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8A5482BF-573A-5746-B67F-9F206F34D00B}"/>
              </a:ext>
            </a:extLst>
          </p:cNvPr>
          <p:cNvSpPr>
            <a:spLocks noGrp="1"/>
          </p:cNvSpPr>
          <p:nvPr>
            <p:ph type="ftr" sz="quarter" idx="11"/>
          </p:nvPr>
        </p:nvSpPr>
        <p:spPr/>
        <p:txBody>
          <a:bodyPr/>
          <a:lstStyle/>
          <a:p>
            <a:r>
              <a:rPr lang="de-DE" dirty="0"/>
              <a:t>IBM Private Cloud Boot-camp / June 2018 / © 2018 IBM Corporation</a:t>
            </a:r>
            <a:endParaRPr lang="en-US" dirty="0"/>
          </a:p>
        </p:txBody>
      </p:sp>
      <p:sp>
        <p:nvSpPr>
          <p:cNvPr id="4" name="Text Placeholder 3">
            <a:extLst>
              <a:ext uri="{FF2B5EF4-FFF2-40B4-BE49-F238E27FC236}">
                <a16:creationId xmlns:a16="http://schemas.microsoft.com/office/drawing/2014/main" id="{0D080016-5C42-F34B-A160-E3E02812790F}"/>
              </a:ext>
            </a:extLst>
          </p:cNvPr>
          <p:cNvSpPr>
            <a:spLocks noGrp="1"/>
          </p:cNvSpPr>
          <p:nvPr>
            <p:ph type="body" sz="quarter" idx="12"/>
          </p:nvPr>
        </p:nvSpPr>
        <p:spPr/>
        <p:txBody>
          <a:bodyPr/>
          <a:lstStyle/>
          <a:p>
            <a:pPr defTabSz="914126">
              <a:spcBef>
                <a:spcPts val="0"/>
              </a:spcBef>
              <a:defRPr/>
            </a:pPr>
            <a:r>
              <a:rPr lang="en-US" b="1" dirty="0">
                <a:latin typeface="IBM Plex Sans" panose="020B0503050000000000" pitchFamily="34" charset="77"/>
                <a:sym typeface="Calibri"/>
              </a:rPr>
              <a:t>Purchased IBM Software</a:t>
            </a:r>
            <a:r>
              <a:rPr lang="en-US" b="1" baseline="30000" dirty="0">
                <a:latin typeface="IBM Plex Sans" panose="020B0503050000000000" pitchFamily="34" charset="77"/>
                <a:sym typeface="Calibri"/>
              </a:rPr>
              <a:t> </a:t>
            </a:r>
            <a:r>
              <a:rPr lang="en-US" b="1" dirty="0">
                <a:latin typeface="IBM Plex Sans" panose="020B0503050000000000" pitchFamily="34" charset="77"/>
                <a:sym typeface="Calibri"/>
              </a:rPr>
              <a:t>is entitled in PPA</a:t>
            </a:r>
            <a:endParaRPr lang="en-US" b="1" baseline="30000" dirty="0">
              <a:latin typeface="IBM Plex Sans" panose="020B0503050000000000" pitchFamily="34" charset="77"/>
              <a:sym typeface="Calibri"/>
            </a:endParaRPr>
          </a:p>
          <a:p>
            <a:pPr defTabSz="914126">
              <a:spcBef>
                <a:spcPts val="0"/>
              </a:spcBef>
              <a:defRPr/>
            </a:pPr>
            <a:endParaRPr lang="en-US" sz="1200" dirty="0">
              <a:latin typeface="IBM Plex Sans" panose="020B0503050000000000" pitchFamily="34" charset="77"/>
              <a:sym typeface="Calibri"/>
            </a:endParaRPr>
          </a:p>
          <a:p>
            <a:pPr defTabSz="914126">
              <a:spcBef>
                <a:spcPts val="0"/>
              </a:spcBef>
              <a:defRPr/>
            </a:pPr>
            <a:endParaRPr lang="en-US" sz="1200" dirty="0">
              <a:latin typeface="IBM Plex Sans" panose="020B0503050000000000" pitchFamily="34" charset="77"/>
              <a:sym typeface="Calibri"/>
            </a:endParaRPr>
          </a:p>
          <a:p>
            <a:pPr defTabSz="914126">
              <a:spcBef>
                <a:spcPts val="0"/>
              </a:spcBef>
              <a:defRPr/>
            </a:pPr>
            <a:r>
              <a:rPr lang="en-US" sz="1200" dirty="0">
                <a:latin typeface="IBM Plex Sans" panose="020B0503050000000000" pitchFamily="34" charset="77"/>
                <a:sym typeface="Calibri"/>
              </a:rPr>
              <a:t>1.  </a:t>
            </a:r>
            <a:r>
              <a:rPr lang="en-US" sz="1200" b="1" dirty="0">
                <a:latin typeface="IBM Plex Sans" panose="020B0503050000000000" pitchFamily="34" charset="77"/>
                <a:sym typeface="Calibri"/>
              </a:rPr>
              <a:t>Download</a:t>
            </a:r>
            <a:r>
              <a:rPr lang="en-US" sz="1200" dirty="0">
                <a:latin typeface="IBM Plex Sans" panose="020B0503050000000000" pitchFamily="34" charset="77"/>
                <a:sym typeface="Calibri"/>
              </a:rPr>
              <a:t> from Passport Advantage </a:t>
            </a:r>
          </a:p>
          <a:p>
            <a:pPr defTabSz="914126">
              <a:spcBef>
                <a:spcPts val="0"/>
              </a:spcBef>
              <a:defRPr/>
            </a:pPr>
            <a:endParaRPr lang="en-US" sz="1200" dirty="0">
              <a:latin typeface="IBM Plex Sans" panose="020B0503050000000000" pitchFamily="34" charset="77"/>
              <a:sym typeface="Calibri"/>
            </a:endParaRPr>
          </a:p>
          <a:p>
            <a:pPr defTabSz="914126">
              <a:spcBef>
                <a:spcPts val="0"/>
              </a:spcBef>
              <a:defRPr/>
            </a:pPr>
            <a:r>
              <a:rPr lang="en-US" sz="1200" dirty="0">
                <a:latin typeface="IBM Plex Sans" panose="020B0503050000000000" pitchFamily="34" charset="77"/>
                <a:sym typeface="Calibri"/>
              </a:rPr>
              <a:t>2.  </a:t>
            </a:r>
            <a:r>
              <a:rPr lang="en-US" sz="1200" b="1" dirty="0">
                <a:latin typeface="IBM Plex Sans" panose="020B0503050000000000" pitchFamily="34" charset="77"/>
                <a:sym typeface="Calibri"/>
              </a:rPr>
              <a:t>Import locally</a:t>
            </a:r>
            <a:r>
              <a:rPr lang="en-US" sz="1200" dirty="0">
                <a:latin typeface="IBM Plex Sans" panose="020B0503050000000000" pitchFamily="34" charset="77"/>
                <a:sym typeface="Calibri"/>
              </a:rPr>
              <a:t> into IBM Cloud Private (ICP)</a:t>
            </a:r>
          </a:p>
          <a:p>
            <a:pPr defTabSz="914126">
              <a:spcBef>
                <a:spcPts val="0"/>
              </a:spcBef>
              <a:defRPr/>
            </a:pPr>
            <a:endParaRPr lang="en-US" sz="1200" dirty="0">
              <a:latin typeface="IBM Plex Sans" panose="020B0503050000000000" pitchFamily="34" charset="77"/>
              <a:sym typeface="Calibri"/>
            </a:endParaRPr>
          </a:p>
          <a:p>
            <a:pPr defTabSz="914126">
              <a:spcBef>
                <a:spcPts val="0"/>
              </a:spcBef>
              <a:defRPr/>
            </a:pPr>
            <a:endParaRPr lang="en-US" sz="1100" dirty="0">
              <a:latin typeface="IBM Plex Sans" panose="020B0503050000000000" pitchFamily="34" charset="77"/>
              <a:sym typeface="Calibri"/>
            </a:endParaRPr>
          </a:p>
          <a:p>
            <a:pPr defTabSz="914126">
              <a:spcBef>
                <a:spcPts val="0"/>
              </a:spcBef>
              <a:defRPr/>
            </a:pPr>
            <a:r>
              <a:rPr lang="en-US" sz="1050" dirty="0">
                <a:latin typeface="IBM Plex Sans" panose="020B0503050000000000" pitchFamily="34" charset="77"/>
                <a:sym typeface="Calibri"/>
              </a:rPr>
              <a:t>Purchased IBM software is provided with IPLA license.</a:t>
            </a:r>
            <a:endParaRPr lang="en-US" sz="1200" dirty="0">
              <a:latin typeface="IBM Plex Sans" panose="020B0503050000000000" pitchFamily="34" charset="77"/>
              <a:sym typeface="Calibri"/>
            </a:endParaRPr>
          </a:p>
          <a:p>
            <a:pPr defTabSz="914126">
              <a:spcBef>
                <a:spcPts val="0"/>
              </a:spcBef>
              <a:defRPr/>
            </a:pPr>
            <a:endParaRPr lang="en-US" sz="1200" dirty="0">
              <a:latin typeface="IBM Plex Sans" panose="020B0503050000000000" pitchFamily="34" charset="77"/>
              <a:sym typeface="Calibri"/>
            </a:endParaRPr>
          </a:p>
          <a:p>
            <a:pPr defTabSz="914126">
              <a:spcBef>
                <a:spcPts val="0"/>
              </a:spcBef>
              <a:defRPr/>
            </a:pPr>
            <a:r>
              <a:rPr lang="en-US" sz="1050" dirty="0">
                <a:latin typeface="IBM Plex Sans" panose="020B0503050000000000" pitchFamily="34" charset="77"/>
                <a:sym typeface="Calibri"/>
              </a:rPr>
              <a:t>Some software maybe sold with priced metrics other than VPC. Client is responsible for compliance to those metrics.</a:t>
            </a:r>
          </a:p>
          <a:p>
            <a:pPr defTabSz="914126">
              <a:spcBef>
                <a:spcPts val="0"/>
              </a:spcBef>
              <a:defRPr/>
            </a:pPr>
            <a:endParaRPr lang="en-US" sz="1000" i="1" dirty="0">
              <a:latin typeface="IBM Plex Sans" panose="020B0503050000000000" pitchFamily="34" charset="77"/>
              <a:sym typeface="Calibri"/>
            </a:endParaRPr>
          </a:p>
          <a:p>
            <a:pPr defTabSz="914126">
              <a:spcBef>
                <a:spcPts val="0"/>
              </a:spcBef>
              <a:defRPr/>
            </a:pPr>
            <a:r>
              <a:rPr lang="en-US" sz="1000" dirty="0">
                <a:latin typeface="IBM Plex Sans" panose="020B0503050000000000" pitchFamily="34" charset="77"/>
                <a:sym typeface="Calibri"/>
              </a:rPr>
              <a:t>Several packages are entitled for production use and S&amp;S through ICP Cloud Native and Enterprise editions, but are only accessed from IBM Charts repo and public Docker registries.  This includes Microservice Builder, WebSphere Liberty and Node.js runtimes.</a:t>
            </a:r>
          </a:p>
          <a:p>
            <a:endParaRPr lang="en-US" dirty="0"/>
          </a:p>
        </p:txBody>
      </p:sp>
      <p:pic>
        <p:nvPicPr>
          <p:cNvPr id="7" name="Picture 6">
            <a:extLst>
              <a:ext uri="{FF2B5EF4-FFF2-40B4-BE49-F238E27FC236}">
                <a16:creationId xmlns:a16="http://schemas.microsoft.com/office/drawing/2014/main" id="{A8CB68A0-ED51-DE48-8061-5C4319229E61}"/>
              </a:ext>
            </a:extLst>
          </p:cNvPr>
          <p:cNvPicPr>
            <a:picLocks noChangeAspect="1"/>
          </p:cNvPicPr>
          <p:nvPr/>
        </p:nvPicPr>
        <p:blipFill>
          <a:blip r:embed="rId2"/>
          <a:stretch>
            <a:fillRect/>
          </a:stretch>
        </p:blipFill>
        <p:spPr>
          <a:xfrm>
            <a:off x="98762" y="1194914"/>
            <a:ext cx="4459810" cy="2925141"/>
          </a:xfrm>
          <a:prstGeom prst="rect">
            <a:avLst/>
          </a:prstGeom>
        </p:spPr>
      </p:pic>
      <p:sp>
        <p:nvSpPr>
          <p:cNvPr id="8" name="Title 1">
            <a:extLst>
              <a:ext uri="{FF2B5EF4-FFF2-40B4-BE49-F238E27FC236}">
                <a16:creationId xmlns:a16="http://schemas.microsoft.com/office/drawing/2014/main" id="{41DD57B4-9480-F343-BC9F-EE909C5BFF43}"/>
              </a:ext>
            </a:extLst>
          </p:cNvPr>
          <p:cNvSpPr>
            <a:spLocks noGrp="1"/>
          </p:cNvSpPr>
          <p:nvPr>
            <p:ph type="title"/>
          </p:nvPr>
        </p:nvSpPr>
        <p:spPr>
          <a:xfrm>
            <a:off x="228600" y="201167"/>
            <a:ext cx="8686800" cy="864308"/>
          </a:xfrm>
        </p:spPr>
        <p:txBody>
          <a:bodyPr/>
          <a:lstStyle/>
          <a:p>
            <a:r>
              <a:rPr lang="en-US" dirty="0"/>
              <a:t>Adding Purchased IBM Software to your Catalog</a:t>
            </a:r>
          </a:p>
        </p:txBody>
      </p:sp>
      <p:sp>
        <p:nvSpPr>
          <p:cNvPr id="6" name="Slide Number Placeholder 5">
            <a:extLst>
              <a:ext uri="{FF2B5EF4-FFF2-40B4-BE49-F238E27FC236}">
                <a16:creationId xmlns:a16="http://schemas.microsoft.com/office/drawing/2014/main" id="{B48EE7EE-D1C5-8D48-BB91-930A7498E652}"/>
              </a:ext>
            </a:extLst>
          </p:cNvPr>
          <p:cNvSpPr>
            <a:spLocks noGrp="1"/>
          </p:cNvSpPr>
          <p:nvPr>
            <p:ph type="sldNum" sz="quarter" idx="10"/>
          </p:nvPr>
        </p:nvSpPr>
        <p:spPr/>
        <p:txBody>
          <a:bodyPr/>
          <a:lstStyle/>
          <a:p>
            <a:fld id="{D0BE6F14-FF48-0F4F-A8AA-2E3F25371E4A}" type="slidenum">
              <a:rPr lang="en-US" smtClean="0"/>
              <a:pPr/>
              <a:t>22</a:t>
            </a:fld>
            <a:endParaRPr lang="en-US"/>
          </a:p>
        </p:txBody>
      </p:sp>
    </p:spTree>
    <p:extLst>
      <p:ext uri="{BB962C8B-B14F-4D97-AF65-F5344CB8AC3E}">
        <p14:creationId xmlns:p14="http://schemas.microsoft.com/office/powerpoint/2010/main" val="8862883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86AB7-DB8F-FA46-AB5D-29C736A737E3}"/>
              </a:ext>
            </a:extLst>
          </p:cNvPr>
          <p:cNvSpPr>
            <a:spLocks noGrp="1"/>
          </p:cNvSpPr>
          <p:nvPr>
            <p:ph type="title"/>
          </p:nvPr>
        </p:nvSpPr>
        <p:spPr/>
        <p:txBody>
          <a:bodyPr/>
          <a:lstStyle/>
          <a:p>
            <a:r>
              <a:rPr lang="en-US" dirty="0"/>
              <a:t>Resources used for DEV Environment</a:t>
            </a:r>
          </a:p>
        </p:txBody>
      </p:sp>
      <p:sp>
        <p:nvSpPr>
          <p:cNvPr id="4" name="Footer Placeholder 3">
            <a:extLst>
              <a:ext uri="{FF2B5EF4-FFF2-40B4-BE49-F238E27FC236}">
                <a16:creationId xmlns:a16="http://schemas.microsoft.com/office/drawing/2014/main" id="{45B2C5E7-D8DD-3C44-BB8A-79ABFED7C639}"/>
              </a:ext>
            </a:extLst>
          </p:cNvPr>
          <p:cNvSpPr>
            <a:spLocks noGrp="1"/>
          </p:cNvSpPr>
          <p:nvPr>
            <p:ph type="ftr" sz="quarter" idx="3"/>
          </p:nvPr>
        </p:nvSpPr>
        <p:spPr>
          <a:xfrm>
            <a:off x="228600" y="4826480"/>
            <a:ext cx="6400800" cy="137160"/>
          </a:xfrm>
        </p:spPr>
        <p:txBody>
          <a:bodyPr/>
          <a:lstStyle/>
          <a:p>
            <a:r>
              <a:rPr lang="en-US" dirty="0"/>
              <a:t>IBM Private Cloud Boot-camp / June 2018 / © 2018 IBM Corporation</a:t>
            </a:r>
          </a:p>
        </p:txBody>
      </p:sp>
      <p:graphicFrame>
        <p:nvGraphicFramePr>
          <p:cNvPr id="3" name="Table 2">
            <a:extLst>
              <a:ext uri="{FF2B5EF4-FFF2-40B4-BE49-F238E27FC236}">
                <a16:creationId xmlns:a16="http://schemas.microsoft.com/office/drawing/2014/main" id="{B613F9A8-FD4F-C04F-A81C-5B9C90EED38C}"/>
              </a:ext>
            </a:extLst>
          </p:cNvPr>
          <p:cNvGraphicFramePr>
            <a:graphicFrameLocks noGrp="1"/>
          </p:cNvGraphicFramePr>
          <p:nvPr>
            <p:extLst>
              <p:ext uri="{D42A27DB-BD31-4B8C-83A1-F6EECF244321}">
                <p14:modId xmlns:p14="http://schemas.microsoft.com/office/powerpoint/2010/main" val="3887637462"/>
              </p:ext>
            </p:extLst>
          </p:nvPr>
        </p:nvGraphicFramePr>
        <p:xfrm>
          <a:off x="1345324" y="1387366"/>
          <a:ext cx="5969876" cy="1923393"/>
        </p:xfrm>
        <a:graphic>
          <a:graphicData uri="http://schemas.openxmlformats.org/drawingml/2006/table">
            <a:tbl>
              <a:tblPr>
                <a:tableStyleId>{5C22544A-7EE6-4342-B048-85BDC9FD1C3A}</a:tableStyleId>
              </a:tblPr>
              <a:tblGrid>
                <a:gridCol w="1608241">
                  <a:extLst>
                    <a:ext uri="{9D8B030D-6E8A-4147-A177-3AD203B41FA5}">
                      <a16:colId xmlns:a16="http://schemas.microsoft.com/office/drawing/2014/main" val="3711541698"/>
                    </a:ext>
                  </a:extLst>
                </a:gridCol>
                <a:gridCol w="936943">
                  <a:extLst>
                    <a:ext uri="{9D8B030D-6E8A-4147-A177-3AD203B41FA5}">
                      <a16:colId xmlns:a16="http://schemas.microsoft.com/office/drawing/2014/main" val="3138811165"/>
                    </a:ext>
                  </a:extLst>
                </a:gridCol>
                <a:gridCol w="936943">
                  <a:extLst>
                    <a:ext uri="{9D8B030D-6E8A-4147-A177-3AD203B41FA5}">
                      <a16:colId xmlns:a16="http://schemas.microsoft.com/office/drawing/2014/main" val="3769623365"/>
                    </a:ext>
                  </a:extLst>
                </a:gridCol>
                <a:gridCol w="1195412">
                  <a:extLst>
                    <a:ext uri="{9D8B030D-6E8A-4147-A177-3AD203B41FA5}">
                      <a16:colId xmlns:a16="http://schemas.microsoft.com/office/drawing/2014/main" val="3016891967"/>
                    </a:ext>
                  </a:extLst>
                </a:gridCol>
                <a:gridCol w="1292337">
                  <a:extLst>
                    <a:ext uri="{9D8B030D-6E8A-4147-A177-3AD203B41FA5}">
                      <a16:colId xmlns:a16="http://schemas.microsoft.com/office/drawing/2014/main" val="3875287959"/>
                    </a:ext>
                  </a:extLst>
                </a:gridCol>
              </a:tblGrid>
              <a:tr h="284327">
                <a:tc>
                  <a:txBody>
                    <a:bodyPr/>
                    <a:lstStyle/>
                    <a:p>
                      <a:pPr algn="ctr" fontAlgn="b"/>
                      <a:r>
                        <a:rPr lang="en-US" sz="900" u="none" strike="noStrike">
                          <a:effectLst/>
                        </a:rPr>
                        <a:t> </a:t>
                      </a:r>
                      <a:endParaRPr lang="en-US" sz="900" b="0" i="0" u="none" strike="noStrike">
                        <a:solidFill>
                          <a:srgbClr val="002060"/>
                        </a:solidFill>
                        <a:effectLst/>
                        <a:latin typeface="Calibri" panose="020F0502020204030204" pitchFamily="34" charset="0"/>
                      </a:endParaRPr>
                    </a:p>
                  </a:txBody>
                  <a:tcPr marL="7436" marR="7436" marT="7436" marB="0" anchor="b">
                    <a:solidFill>
                      <a:schemeClr val="accent3"/>
                    </a:solidFill>
                  </a:tcPr>
                </a:tc>
                <a:tc>
                  <a:txBody>
                    <a:bodyPr/>
                    <a:lstStyle/>
                    <a:p>
                      <a:pPr algn="ctr" fontAlgn="b"/>
                      <a:r>
                        <a:rPr lang="en-US" sz="900" b="1" u="none" strike="noStrike" dirty="0">
                          <a:effectLst/>
                        </a:rPr>
                        <a:t>Nodes</a:t>
                      </a:r>
                      <a:endParaRPr lang="en-US" sz="900" b="1" i="0" u="none" strike="noStrike" dirty="0">
                        <a:solidFill>
                          <a:srgbClr val="002060"/>
                        </a:solidFill>
                        <a:effectLst/>
                        <a:latin typeface="Calibri" panose="020F0502020204030204" pitchFamily="34" charset="0"/>
                      </a:endParaRPr>
                    </a:p>
                  </a:txBody>
                  <a:tcPr marL="7436" marR="7436" marT="7436" marB="0" anchor="b">
                    <a:solidFill>
                      <a:schemeClr val="accent3"/>
                    </a:solidFill>
                  </a:tcPr>
                </a:tc>
                <a:tc>
                  <a:txBody>
                    <a:bodyPr/>
                    <a:lstStyle/>
                    <a:p>
                      <a:pPr algn="ctr" fontAlgn="b"/>
                      <a:r>
                        <a:rPr lang="en-US" sz="900" b="1" u="none" strike="noStrike" dirty="0">
                          <a:effectLst/>
                        </a:rPr>
                        <a:t>Cores</a:t>
                      </a:r>
                      <a:endParaRPr lang="en-US" sz="900" b="1" i="0" u="none" strike="noStrike" dirty="0">
                        <a:solidFill>
                          <a:srgbClr val="002060"/>
                        </a:solidFill>
                        <a:effectLst/>
                        <a:latin typeface="Calibri" panose="020F0502020204030204" pitchFamily="34" charset="0"/>
                      </a:endParaRPr>
                    </a:p>
                  </a:txBody>
                  <a:tcPr marL="7436" marR="7436" marT="7436" marB="0" anchor="b">
                    <a:solidFill>
                      <a:schemeClr val="accent3"/>
                    </a:solidFill>
                  </a:tcPr>
                </a:tc>
                <a:tc>
                  <a:txBody>
                    <a:bodyPr/>
                    <a:lstStyle/>
                    <a:p>
                      <a:pPr algn="ctr" fontAlgn="b"/>
                      <a:r>
                        <a:rPr lang="en-US" sz="900" b="1" u="none" strike="noStrike" dirty="0">
                          <a:effectLst/>
                        </a:rPr>
                        <a:t>Memory (GB)</a:t>
                      </a:r>
                      <a:endParaRPr lang="en-US" sz="900" b="1" i="0" u="none" strike="noStrike" dirty="0">
                        <a:solidFill>
                          <a:srgbClr val="002060"/>
                        </a:solidFill>
                        <a:effectLst/>
                        <a:latin typeface="Calibri" panose="020F0502020204030204" pitchFamily="34" charset="0"/>
                      </a:endParaRPr>
                    </a:p>
                  </a:txBody>
                  <a:tcPr marL="7436" marR="7436" marT="7436" marB="0" anchor="b">
                    <a:solidFill>
                      <a:schemeClr val="accent3"/>
                    </a:solidFill>
                  </a:tcPr>
                </a:tc>
                <a:tc>
                  <a:txBody>
                    <a:bodyPr/>
                    <a:lstStyle/>
                    <a:p>
                      <a:pPr algn="ctr" fontAlgn="b"/>
                      <a:r>
                        <a:rPr lang="en-US" sz="900" b="1" u="none" strike="noStrike" dirty="0">
                          <a:effectLst/>
                        </a:rPr>
                        <a:t>Diskspace (GB)</a:t>
                      </a:r>
                      <a:endParaRPr lang="en-US" sz="900" b="1" i="0" u="none" strike="noStrike" dirty="0">
                        <a:solidFill>
                          <a:srgbClr val="002060"/>
                        </a:solidFill>
                        <a:effectLst/>
                        <a:latin typeface="Calibri" panose="020F0502020204030204" pitchFamily="34" charset="0"/>
                      </a:endParaRPr>
                    </a:p>
                  </a:txBody>
                  <a:tcPr marL="7436" marR="7436" marT="7436" marB="0" anchor="b">
                    <a:solidFill>
                      <a:schemeClr val="accent3"/>
                    </a:solidFill>
                  </a:tcPr>
                </a:tc>
                <a:extLst>
                  <a:ext uri="{0D108BD9-81ED-4DB2-BD59-A6C34878D82A}">
                    <a16:rowId xmlns:a16="http://schemas.microsoft.com/office/drawing/2014/main" val="1299545449"/>
                  </a:ext>
                </a:extLst>
              </a:tr>
              <a:tr h="267603">
                <a:tc>
                  <a:txBody>
                    <a:bodyPr/>
                    <a:lstStyle/>
                    <a:p>
                      <a:pPr algn="ctr" fontAlgn="b"/>
                      <a:r>
                        <a:rPr lang="en-US" sz="900" b="1" u="none" strike="noStrike" dirty="0">
                          <a:effectLst/>
                        </a:rPr>
                        <a:t>Boot/Master</a:t>
                      </a:r>
                      <a:endParaRPr lang="en-US" sz="900" b="1" i="0" u="none" strike="noStrike" dirty="0">
                        <a:solidFill>
                          <a:srgbClr val="002060"/>
                        </a:solidFill>
                        <a:effectLst/>
                        <a:latin typeface="Calibri" panose="020F0502020204030204" pitchFamily="34" charset="0"/>
                      </a:endParaRPr>
                    </a:p>
                  </a:txBody>
                  <a:tcPr marL="7436" marR="7436" marT="7436" marB="0" anchor="b">
                    <a:solidFill>
                      <a:schemeClr val="accent3"/>
                    </a:solidFill>
                  </a:tcPr>
                </a:tc>
                <a:tc>
                  <a:txBody>
                    <a:bodyPr/>
                    <a:lstStyle/>
                    <a:p>
                      <a:pPr algn="ctr" fontAlgn="b"/>
                      <a:r>
                        <a:rPr lang="en-US" sz="900" u="none" strike="noStrike">
                          <a:effectLst/>
                        </a:rPr>
                        <a:t>1</a:t>
                      </a:r>
                      <a:endParaRPr lang="en-US" sz="900" b="1" i="0" u="none" strike="noStrike">
                        <a:solidFill>
                          <a:srgbClr val="C00000"/>
                        </a:solidFill>
                        <a:effectLst/>
                        <a:latin typeface="Calibri" panose="020F0502020204030204" pitchFamily="34" charset="0"/>
                      </a:endParaRPr>
                    </a:p>
                  </a:txBody>
                  <a:tcPr marL="7436" marR="7436" marT="7436" marB="0" anchor="b">
                    <a:solidFill>
                      <a:schemeClr val="accent3"/>
                    </a:solidFill>
                  </a:tcPr>
                </a:tc>
                <a:tc>
                  <a:txBody>
                    <a:bodyPr/>
                    <a:lstStyle/>
                    <a:p>
                      <a:pPr algn="ctr" fontAlgn="b"/>
                      <a:r>
                        <a:rPr lang="en-US" sz="900" u="none" strike="noStrike">
                          <a:effectLst/>
                        </a:rPr>
                        <a:t>8</a:t>
                      </a:r>
                      <a:endParaRPr lang="en-US" sz="900" b="1" i="0" u="none" strike="noStrike">
                        <a:solidFill>
                          <a:srgbClr val="C00000"/>
                        </a:solidFill>
                        <a:effectLst/>
                        <a:latin typeface="Calibri" panose="020F0502020204030204" pitchFamily="34" charset="0"/>
                      </a:endParaRPr>
                    </a:p>
                  </a:txBody>
                  <a:tcPr marL="7436" marR="7436" marT="7436" marB="0" anchor="b">
                    <a:solidFill>
                      <a:schemeClr val="accent3"/>
                    </a:solidFill>
                  </a:tcPr>
                </a:tc>
                <a:tc>
                  <a:txBody>
                    <a:bodyPr/>
                    <a:lstStyle/>
                    <a:p>
                      <a:pPr algn="ctr" fontAlgn="b"/>
                      <a:r>
                        <a:rPr lang="en-US" sz="900" u="none" strike="noStrike">
                          <a:effectLst/>
                        </a:rPr>
                        <a:t>32</a:t>
                      </a:r>
                      <a:endParaRPr lang="en-US" sz="900" b="1" i="0" u="none" strike="noStrike">
                        <a:solidFill>
                          <a:srgbClr val="C00000"/>
                        </a:solidFill>
                        <a:effectLst/>
                        <a:latin typeface="Calibri" panose="020F0502020204030204" pitchFamily="34" charset="0"/>
                      </a:endParaRPr>
                    </a:p>
                  </a:txBody>
                  <a:tcPr marL="7436" marR="7436" marT="7436" marB="0" anchor="b">
                    <a:solidFill>
                      <a:schemeClr val="accent3"/>
                    </a:solidFill>
                  </a:tcPr>
                </a:tc>
                <a:tc>
                  <a:txBody>
                    <a:bodyPr/>
                    <a:lstStyle/>
                    <a:p>
                      <a:pPr algn="ctr" fontAlgn="b"/>
                      <a:r>
                        <a:rPr lang="en-US" sz="900" u="none" strike="noStrike">
                          <a:effectLst/>
                        </a:rPr>
                        <a:t>250</a:t>
                      </a:r>
                      <a:endParaRPr lang="en-US" sz="900" b="1" i="0" u="none" strike="noStrike">
                        <a:solidFill>
                          <a:srgbClr val="C00000"/>
                        </a:solidFill>
                        <a:effectLst/>
                        <a:latin typeface="Calibri" panose="020F0502020204030204" pitchFamily="34" charset="0"/>
                      </a:endParaRPr>
                    </a:p>
                  </a:txBody>
                  <a:tcPr marL="7436" marR="7436" marT="7436" marB="0" anchor="b">
                    <a:solidFill>
                      <a:schemeClr val="accent3"/>
                    </a:solidFill>
                  </a:tcPr>
                </a:tc>
                <a:extLst>
                  <a:ext uri="{0D108BD9-81ED-4DB2-BD59-A6C34878D82A}">
                    <a16:rowId xmlns:a16="http://schemas.microsoft.com/office/drawing/2014/main" val="1289179803"/>
                  </a:ext>
                </a:extLst>
              </a:tr>
              <a:tr h="267603">
                <a:tc>
                  <a:txBody>
                    <a:bodyPr/>
                    <a:lstStyle/>
                    <a:p>
                      <a:pPr algn="ctr" fontAlgn="b"/>
                      <a:r>
                        <a:rPr lang="en-US" sz="900" b="1" u="none" strike="noStrike" dirty="0" err="1">
                          <a:effectLst/>
                        </a:rPr>
                        <a:t>Mgmt</a:t>
                      </a:r>
                      <a:endParaRPr lang="en-US" sz="900" b="1" i="0" u="none" strike="noStrike" dirty="0">
                        <a:solidFill>
                          <a:srgbClr val="002060"/>
                        </a:solidFill>
                        <a:effectLst/>
                        <a:latin typeface="Calibri" panose="020F0502020204030204" pitchFamily="34" charset="0"/>
                      </a:endParaRPr>
                    </a:p>
                  </a:txBody>
                  <a:tcPr marL="7436" marR="7436" marT="7436" marB="0" anchor="b">
                    <a:solidFill>
                      <a:schemeClr val="accent3"/>
                    </a:solidFill>
                  </a:tcPr>
                </a:tc>
                <a:tc>
                  <a:txBody>
                    <a:bodyPr/>
                    <a:lstStyle/>
                    <a:p>
                      <a:pPr algn="ctr" fontAlgn="b"/>
                      <a:r>
                        <a:rPr lang="en-US" sz="900" u="none" strike="noStrike">
                          <a:effectLst/>
                        </a:rPr>
                        <a:t>1</a:t>
                      </a:r>
                      <a:endParaRPr lang="en-US" sz="900" b="1" i="0" u="none" strike="noStrike">
                        <a:solidFill>
                          <a:srgbClr val="C00000"/>
                        </a:solidFill>
                        <a:effectLst/>
                        <a:latin typeface="Calibri" panose="020F0502020204030204" pitchFamily="34" charset="0"/>
                      </a:endParaRPr>
                    </a:p>
                  </a:txBody>
                  <a:tcPr marL="7436" marR="7436" marT="7436" marB="0" anchor="b">
                    <a:solidFill>
                      <a:schemeClr val="accent3"/>
                    </a:solidFill>
                  </a:tcPr>
                </a:tc>
                <a:tc>
                  <a:txBody>
                    <a:bodyPr/>
                    <a:lstStyle/>
                    <a:p>
                      <a:pPr algn="ctr" fontAlgn="b"/>
                      <a:r>
                        <a:rPr lang="en-US" sz="900" u="none" strike="noStrike">
                          <a:effectLst/>
                        </a:rPr>
                        <a:t>8</a:t>
                      </a:r>
                      <a:endParaRPr lang="en-US" sz="900" b="1" i="0" u="none" strike="noStrike">
                        <a:solidFill>
                          <a:srgbClr val="C00000"/>
                        </a:solidFill>
                        <a:effectLst/>
                        <a:latin typeface="Calibri" panose="020F0502020204030204" pitchFamily="34" charset="0"/>
                      </a:endParaRPr>
                    </a:p>
                  </a:txBody>
                  <a:tcPr marL="7436" marR="7436" marT="7436" marB="0" anchor="b">
                    <a:solidFill>
                      <a:schemeClr val="accent3"/>
                    </a:solidFill>
                  </a:tcPr>
                </a:tc>
                <a:tc>
                  <a:txBody>
                    <a:bodyPr/>
                    <a:lstStyle/>
                    <a:p>
                      <a:pPr algn="ctr" fontAlgn="b"/>
                      <a:r>
                        <a:rPr lang="en-US" sz="900" u="none" strike="noStrike">
                          <a:effectLst/>
                        </a:rPr>
                        <a:t>32</a:t>
                      </a:r>
                      <a:endParaRPr lang="en-US" sz="900" b="1" i="0" u="none" strike="noStrike">
                        <a:solidFill>
                          <a:srgbClr val="C00000"/>
                        </a:solidFill>
                        <a:effectLst/>
                        <a:latin typeface="Calibri" panose="020F0502020204030204" pitchFamily="34" charset="0"/>
                      </a:endParaRPr>
                    </a:p>
                  </a:txBody>
                  <a:tcPr marL="7436" marR="7436" marT="7436" marB="0" anchor="b">
                    <a:solidFill>
                      <a:schemeClr val="accent3"/>
                    </a:solidFill>
                  </a:tcPr>
                </a:tc>
                <a:tc>
                  <a:txBody>
                    <a:bodyPr/>
                    <a:lstStyle/>
                    <a:p>
                      <a:pPr algn="ctr" fontAlgn="b"/>
                      <a:r>
                        <a:rPr lang="en-US" sz="900" u="none" strike="noStrike">
                          <a:effectLst/>
                        </a:rPr>
                        <a:t>250</a:t>
                      </a:r>
                      <a:endParaRPr lang="en-US" sz="900" b="1" i="0" u="none" strike="noStrike">
                        <a:solidFill>
                          <a:srgbClr val="C00000"/>
                        </a:solidFill>
                        <a:effectLst/>
                        <a:latin typeface="Calibri" panose="020F0502020204030204" pitchFamily="34" charset="0"/>
                      </a:endParaRPr>
                    </a:p>
                  </a:txBody>
                  <a:tcPr marL="7436" marR="7436" marT="7436" marB="0" anchor="b">
                    <a:solidFill>
                      <a:schemeClr val="accent3"/>
                    </a:solidFill>
                  </a:tcPr>
                </a:tc>
                <a:extLst>
                  <a:ext uri="{0D108BD9-81ED-4DB2-BD59-A6C34878D82A}">
                    <a16:rowId xmlns:a16="http://schemas.microsoft.com/office/drawing/2014/main" val="2873910568"/>
                  </a:ext>
                </a:extLst>
              </a:tr>
              <a:tr h="267603">
                <a:tc>
                  <a:txBody>
                    <a:bodyPr/>
                    <a:lstStyle/>
                    <a:p>
                      <a:pPr algn="ctr" fontAlgn="b"/>
                      <a:r>
                        <a:rPr lang="en-US" sz="900" b="1" u="none" strike="noStrike" dirty="0">
                          <a:effectLst/>
                        </a:rPr>
                        <a:t>Proxy</a:t>
                      </a:r>
                      <a:endParaRPr lang="en-US" sz="900" b="1" i="0" u="none" strike="noStrike" dirty="0">
                        <a:solidFill>
                          <a:srgbClr val="002060"/>
                        </a:solidFill>
                        <a:effectLst/>
                        <a:latin typeface="Calibri" panose="020F0502020204030204" pitchFamily="34" charset="0"/>
                      </a:endParaRPr>
                    </a:p>
                  </a:txBody>
                  <a:tcPr marL="7436" marR="7436" marT="7436" marB="0" anchor="b">
                    <a:solidFill>
                      <a:schemeClr val="accent3"/>
                    </a:solidFill>
                  </a:tcPr>
                </a:tc>
                <a:tc>
                  <a:txBody>
                    <a:bodyPr/>
                    <a:lstStyle/>
                    <a:p>
                      <a:pPr algn="ctr" fontAlgn="b"/>
                      <a:r>
                        <a:rPr lang="en-US" sz="900" u="none" strike="noStrike">
                          <a:effectLst/>
                        </a:rPr>
                        <a:t>1</a:t>
                      </a:r>
                      <a:endParaRPr lang="en-US" sz="900" b="1" i="0" u="none" strike="noStrike">
                        <a:solidFill>
                          <a:srgbClr val="C00000"/>
                        </a:solidFill>
                        <a:effectLst/>
                        <a:latin typeface="Calibri" panose="020F0502020204030204" pitchFamily="34" charset="0"/>
                      </a:endParaRPr>
                    </a:p>
                  </a:txBody>
                  <a:tcPr marL="7436" marR="7436" marT="7436" marB="0" anchor="b">
                    <a:solidFill>
                      <a:schemeClr val="accent3"/>
                    </a:solidFill>
                  </a:tcPr>
                </a:tc>
                <a:tc>
                  <a:txBody>
                    <a:bodyPr/>
                    <a:lstStyle/>
                    <a:p>
                      <a:pPr algn="ctr" fontAlgn="b"/>
                      <a:r>
                        <a:rPr lang="en-US" sz="900" u="none" strike="noStrike">
                          <a:effectLst/>
                        </a:rPr>
                        <a:t>4</a:t>
                      </a:r>
                      <a:endParaRPr lang="en-US" sz="900" b="1" i="0" u="none" strike="noStrike">
                        <a:solidFill>
                          <a:srgbClr val="C00000"/>
                        </a:solidFill>
                        <a:effectLst/>
                        <a:latin typeface="Calibri" panose="020F0502020204030204" pitchFamily="34" charset="0"/>
                      </a:endParaRPr>
                    </a:p>
                  </a:txBody>
                  <a:tcPr marL="7436" marR="7436" marT="7436" marB="0" anchor="b">
                    <a:solidFill>
                      <a:schemeClr val="accent3"/>
                    </a:solidFill>
                  </a:tcPr>
                </a:tc>
                <a:tc>
                  <a:txBody>
                    <a:bodyPr/>
                    <a:lstStyle/>
                    <a:p>
                      <a:pPr algn="ctr" fontAlgn="b"/>
                      <a:r>
                        <a:rPr lang="en-US" sz="900" u="none" strike="noStrike">
                          <a:effectLst/>
                        </a:rPr>
                        <a:t>16</a:t>
                      </a:r>
                      <a:endParaRPr lang="en-US" sz="900" b="1" i="0" u="none" strike="noStrike">
                        <a:solidFill>
                          <a:srgbClr val="C00000"/>
                        </a:solidFill>
                        <a:effectLst/>
                        <a:latin typeface="Calibri" panose="020F0502020204030204" pitchFamily="34" charset="0"/>
                      </a:endParaRPr>
                    </a:p>
                  </a:txBody>
                  <a:tcPr marL="7436" marR="7436" marT="7436" marB="0" anchor="b">
                    <a:solidFill>
                      <a:schemeClr val="accent3"/>
                    </a:solidFill>
                  </a:tcPr>
                </a:tc>
                <a:tc>
                  <a:txBody>
                    <a:bodyPr/>
                    <a:lstStyle/>
                    <a:p>
                      <a:pPr algn="ctr" fontAlgn="b"/>
                      <a:r>
                        <a:rPr lang="en-US" sz="900" u="none" strike="noStrike">
                          <a:effectLst/>
                        </a:rPr>
                        <a:t>250</a:t>
                      </a:r>
                      <a:endParaRPr lang="en-US" sz="900" b="1" i="0" u="none" strike="noStrike">
                        <a:solidFill>
                          <a:srgbClr val="C00000"/>
                        </a:solidFill>
                        <a:effectLst/>
                        <a:latin typeface="Calibri" panose="020F0502020204030204" pitchFamily="34" charset="0"/>
                      </a:endParaRPr>
                    </a:p>
                  </a:txBody>
                  <a:tcPr marL="7436" marR="7436" marT="7436" marB="0" anchor="b">
                    <a:solidFill>
                      <a:schemeClr val="accent3"/>
                    </a:solidFill>
                  </a:tcPr>
                </a:tc>
                <a:extLst>
                  <a:ext uri="{0D108BD9-81ED-4DB2-BD59-A6C34878D82A}">
                    <a16:rowId xmlns:a16="http://schemas.microsoft.com/office/drawing/2014/main" val="581279601"/>
                  </a:ext>
                </a:extLst>
              </a:tr>
              <a:tr h="267603">
                <a:tc>
                  <a:txBody>
                    <a:bodyPr/>
                    <a:lstStyle/>
                    <a:p>
                      <a:pPr algn="ctr" fontAlgn="b"/>
                      <a:r>
                        <a:rPr lang="en-US" sz="900" b="1" u="none" strike="noStrike" dirty="0">
                          <a:effectLst/>
                        </a:rPr>
                        <a:t>Worker</a:t>
                      </a:r>
                      <a:endParaRPr lang="en-US" sz="900" b="1" i="0" u="none" strike="noStrike" dirty="0">
                        <a:solidFill>
                          <a:srgbClr val="002060"/>
                        </a:solidFill>
                        <a:effectLst/>
                        <a:latin typeface="Calibri" panose="020F0502020204030204" pitchFamily="34" charset="0"/>
                      </a:endParaRPr>
                    </a:p>
                  </a:txBody>
                  <a:tcPr marL="7436" marR="7436" marT="7436" marB="0" anchor="b">
                    <a:solidFill>
                      <a:schemeClr val="accent3"/>
                    </a:solidFill>
                  </a:tcPr>
                </a:tc>
                <a:tc>
                  <a:txBody>
                    <a:bodyPr/>
                    <a:lstStyle/>
                    <a:p>
                      <a:pPr algn="ctr" fontAlgn="b"/>
                      <a:r>
                        <a:rPr lang="en-US" sz="900" u="none" strike="noStrike">
                          <a:effectLst/>
                        </a:rPr>
                        <a:t>4</a:t>
                      </a:r>
                      <a:endParaRPr lang="en-US" sz="900" b="1" i="0" u="none" strike="noStrike">
                        <a:solidFill>
                          <a:srgbClr val="C00000"/>
                        </a:solidFill>
                        <a:effectLst/>
                        <a:latin typeface="Calibri" panose="020F0502020204030204" pitchFamily="34" charset="0"/>
                      </a:endParaRPr>
                    </a:p>
                  </a:txBody>
                  <a:tcPr marL="7436" marR="7436" marT="7436" marB="0" anchor="b">
                    <a:solidFill>
                      <a:schemeClr val="accent3"/>
                    </a:solidFill>
                  </a:tcPr>
                </a:tc>
                <a:tc>
                  <a:txBody>
                    <a:bodyPr/>
                    <a:lstStyle/>
                    <a:p>
                      <a:pPr algn="ctr" fontAlgn="b"/>
                      <a:r>
                        <a:rPr lang="en-US" sz="900" u="none" strike="noStrike">
                          <a:effectLst/>
                        </a:rPr>
                        <a:t>8</a:t>
                      </a:r>
                      <a:endParaRPr lang="en-US" sz="900" b="1" i="0" u="none" strike="noStrike">
                        <a:solidFill>
                          <a:srgbClr val="C00000"/>
                        </a:solidFill>
                        <a:effectLst/>
                        <a:latin typeface="Calibri" panose="020F0502020204030204" pitchFamily="34" charset="0"/>
                      </a:endParaRPr>
                    </a:p>
                  </a:txBody>
                  <a:tcPr marL="7436" marR="7436" marT="7436" marB="0" anchor="b">
                    <a:solidFill>
                      <a:schemeClr val="accent3"/>
                    </a:solidFill>
                  </a:tcPr>
                </a:tc>
                <a:tc>
                  <a:txBody>
                    <a:bodyPr/>
                    <a:lstStyle/>
                    <a:p>
                      <a:pPr algn="ctr" fontAlgn="b"/>
                      <a:r>
                        <a:rPr lang="en-US" sz="900" u="none" strike="noStrike">
                          <a:effectLst/>
                        </a:rPr>
                        <a:t>32</a:t>
                      </a:r>
                      <a:endParaRPr lang="en-US" sz="900" b="1" i="0" u="none" strike="noStrike">
                        <a:solidFill>
                          <a:srgbClr val="C00000"/>
                        </a:solidFill>
                        <a:effectLst/>
                        <a:latin typeface="Calibri" panose="020F0502020204030204" pitchFamily="34" charset="0"/>
                      </a:endParaRPr>
                    </a:p>
                  </a:txBody>
                  <a:tcPr marL="7436" marR="7436" marT="7436" marB="0" anchor="b">
                    <a:solidFill>
                      <a:schemeClr val="accent3"/>
                    </a:solidFill>
                  </a:tcPr>
                </a:tc>
                <a:tc>
                  <a:txBody>
                    <a:bodyPr/>
                    <a:lstStyle/>
                    <a:p>
                      <a:pPr algn="ctr" fontAlgn="b"/>
                      <a:r>
                        <a:rPr lang="en-US" sz="900" u="none" strike="noStrike" dirty="0">
                          <a:effectLst/>
                        </a:rPr>
                        <a:t>250</a:t>
                      </a:r>
                      <a:endParaRPr lang="en-US" sz="900" b="1" i="0" u="none" strike="noStrike" dirty="0">
                        <a:solidFill>
                          <a:srgbClr val="C00000"/>
                        </a:solidFill>
                        <a:effectLst/>
                        <a:latin typeface="Calibri" panose="020F0502020204030204" pitchFamily="34" charset="0"/>
                      </a:endParaRPr>
                    </a:p>
                  </a:txBody>
                  <a:tcPr marL="7436" marR="7436" marT="7436" marB="0" anchor="b">
                    <a:solidFill>
                      <a:schemeClr val="accent3"/>
                    </a:solidFill>
                  </a:tcPr>
                </a:tc>
                <a:extLst>
                  <a:ext uri="{0D108BD9-81ED-4DB2-BD59-A6C34878D82A}">
                    <a16:rowId xmlns:a16="http://schemas.microsoft.com/office/drawing/2014/main" val="354972780"/>
                  </a:ext>
                </a:extLst>
              </a:tr>
              <a:tr h="284327">
                <a:tc>
                  <a:txBody>
                    <a:bodyPr/>
                    <a:lstStyle/>
                    <a:p>
                      <a:pPr algn="ctr" fontAlgn="b"/>
                      <a:r>
                        <a:rPr lang="en-US" sz="900" b="1" u="none" strike="noStrike" dirty="0" err="1">
                          <a:effectLst/>
                        </a:rPr>
                        <a:t>Gluster</a:t>
                      </a:r>
                      <a:r>
                        <a:rPr lang="en-US" sz="900" b="1" u="none" strike="noStrike" dirty="0">
                          <a:effectLst/>
                        </a:rPr>
                        <a:t> FS</a:t>
                      </a:r>
                      <a:endParaRPr lang="en-US" sz="900" b="1" i="0" u="none" strike="noStrike" dirty="0">
                        <a:solidFill>
                          <a:srgbClr val="002060"/>
                        </a:solidFill>
                        <a:effectLst/>
                        <a:latin typeface="Calibri" panose="020F0502020204030204" pitchFamily="34" charset="0"/>
                      </a:endParaRPr>
                    </a:p>
                  </a:txBody>
                  <a:tcPr marL="7436" marR="7436" marT="7436" marB="0" anchor="b">
                    <a:solidFill>
                      <a:schemeClr val="accent3"/>
                    </a:solidFill>
                  </a:tcPr>
                </a:tc>
                <a:tc>
                  <a:txBody>
                    <a:bodyPr/>
                    <a:lstStyle/>
                    <a:p>
                      <a:pPr algn="ctr" fontAlgn="b"/>
                      <a:r>
                        <a:rPr lang="en-US" sz="900" u="none" strike="noStrike">
                          <a:effectLst/>
                        </a:rPr>
                        <a:t>3</a:t>
                      </a:r>
                      <a:endParaRPr lang="en-US" sz="900" b="1" i="0" u="none" strike="noStrike">
                        <a:solidFill>
                          <a:srgbClr val="C00000"/>
                        </a:solidFill>
                        <a:effectLst/>
                        <a:latin typeface="Calibri" panose="020F0502020204030204" pitchFamily="34" charset="0"/>
                      </a:endParaRPr>
                    </a:p>
                  </a:txBody>
                  <a:tcPr marL="7436" marR="7436" marT="7436" marB="0" anchor="b">
                    <a:solidFill>
                      <a:schemeClr val="accent3"/>
                    </a:solidFill>
                  </a:tcPr>
                </a:tc>
                <a:tc>
                  <a:txBody>
                    <a:bodyPr/>
                    <a:lstStyle/>
                    <a:p>
                      <a:pPr algn="ctr" fontAlgn="b"/>
                      <a:r>
                        <a:rPr lang="en-US" sz="900" u="none" strike="noStrike">
                          <a:effectLst/>
                        </a:rPr>
                        <a:t>4</a:t>
                      </a:r>
                      <a:endParaRPr lang="en-US" sz="900" b="1" i="0" u="none" strike="noStrike">
                        <a:solidFill>
                          <a:srgbClr val="C00000"/>
                        </a:solidFill>
                        <a:effectLst/>
                        <a:latin typeface="Calibri" panose="020F0502020204030204" pitchFamily="34" charset="0"/>
                      </a:endParaRPr>
                    </a:p>
                  </a:txBody>
                  <a:tcPr marL="7436" marR="7436" marT="7436" marB="0" anchor="b">
                    <a:solidFill>
                      <a:schemeClr val="accent3"/>
                    </a:solidFill>
                  </a:tcPr>
                </a:tc>
                <a:tc>
                  <a:txBody>
                    <a:bodyPr/>
                    <a:lstStyle/>
                    <a:p>
                      <a:pPr algn="ctr" fontAlgn="b"/>
                      <a:r>
                        <a:rPr lang="en-US" sz="900" u="none" strike="noStrike">
                          <a:effectLst/>
                        </a:rPr>
                        <a:t>16</a:t>
                      </a:r>
                      <a:endParaRPr lang="en-US" sz="900" b="1" i="0" u="none" strike="noStrike">
                        <a:solidFill>
                          <a:srgbClr val="C00000"/>
                        </a:solidFill>
                        <a:effectLst/>
                        <a:latin typeface="Calibri" panose="020F0502020204030204" pitchFamily="34" charset="0"/>
                      </a:endParaRPr>
                    </a:p>
                  </a:txBody>
                  <a:tcPr marL="7436" marR="7436" marT="7436" marB="0" anchor="b">
                    <a:solidFill>
                      <a:schemeClr val="accent3"/>
                    </a:solidFill>
                  </a:tcPr>
                </a:tc>
                <a:tc>
                  <a:txBody>
                    <a:bodyPr/>
                    <a:lstStyle/>
                    <a:p>
                      <a:pPr algn="ctr" fontAlgn="b"/>
                      <a:r>
                        <a:rPr lang="en-US" sz="900" u="none" strike="noStrike">
                          <a:effectLst/>
                        </a:rPr>
                        <a:t>540</a:t>
                      </a:r>
                      <a:endParaRPr lang="en-US" sz="900" b="1" i="0" u="none" strike="noStrike">
                        <a:solidFill>
                          <a:srgbClr val="C00000"/>
                        </a:solidFill>
                        <a:effectLst/>
                        <a:latin typeface="Calibri" panose="020F0502020204030204" pitchFamily="34" charset="0"/>
                      </a:endParaRPr>
                    </a:p>
                  </a:txBody>
                  <a:tcPr marL="7436" marR="7436" marT="7436" marB="0" anchor="b">
                    <a:solidFill>
                      <a:schemeClr val="accent3"/>
                    </a:solidFill>
                  </a:tcPr>
                </a:tc>
                <a:extLst>
                  <a:ext uri="{0D108BD9-81ED-4DB2-BD59-A6C34878D82A}">
                    <a16:rowId xmlns:a16="http://schemas.microsoft.com/office/drawing/2014/main" val="3719943870"/>
                  </a:ext>
                </a:extLst>
              </a:tr>
              <a:tr h="284327">
                <a:tc>
                  <a:txBody>
                    <a:bodyPr/>
                    <a:lstStyle/>
                    <a:p>
                      <a:pPr algn="ctr" fontAlgn="b"/>
                      <a:r>
                        <a:rPr lang="en-US" sz="900" b="1" u="none" strike="noStrike" dirty="0">
                          <a:effectLst/>
                        </a:rPr>
                        <a:t>Total </a:t>
                      </a:r>
                      <a:endParaRPr lang="en-US" sz="900" b="1" i="0" u="none" strike="noStrike" dirty="0">
                        <a:solidFill>
                          <a:srgbClr val="002060"/>
                        </a:solidFill>
                        <a:effectLst/>
                        <a:latin typeface="Calibri" panose="020F0502020204030204" pitchFamily="34" charset="0"/>
                      </a:endParaRPr>
                    </a:p>
                  </a:txBody>
                  <a:tcPr marL="7436" marR="7436" marT="7436" marB="0" anchor="b">
                    <a:solidFill>
                      <a:schemeClr val="accent3"/>
                    </a:solidFill>
                  </a:tcPr>
                </a:tc>
                <a:tc>
                  <a:txBody>
                    <a:bodyPr/>
                    <a:lstStyle/>
                    <a:p>
                      <a:pPr algn="ctr" fontAlgn="b"/>
                      <a:r>
                        <a:rPr lang="en-US" sz="900" u="none" strike="noStrike" dirty="0">
                          <a:effectLst/>
                        </a:rPr>
                        <a:t>10</a:t>
                      </a:r>
                      <a:endParaRPr lang="en-US" sz="900" b="1" i="0" u="none" strike="noStrike" dirty="0">
                        <a:solidFill>
                          <a:srgbClr val="C00000"/>
                        </a:solidFill>
                        <a:effectLst/>
                        <a:latin typeface="Calibri" panose="020F0502020204030204" pitchFamily="34" charset="0"/>
                      </a:endParaRPr>
                    </a:p>
                  </a:txBody>
                  <a:tcPr marL="7436" marR="7436" marT="7436" marB="0" anchor="b">
                    <a:solidFill>
                      <a:schemeClr val="accent3"/>
                    </a:solidFill>
                  </a:tcPr>
                </a:tc>
                <a:tc>
                  <a:txBody>
                    <a:bodyPr/>
                    <a:lstStyle/>
                    <a:p>
                      <a:pPr algn="ctr" fontAlgn="b"/>
                      <a:r>
                        <a:rPr lang="en-US" sz="900" u="none" strike="noStrike">
                          <a:effectLst/>
                        </a:rPr>
                        <a:t>64</a:t>
                      </a:r>
                      <a:endParaRPr lang="en-US" sz="900" b="1" i="0" u="none" strike="noStrike">
                        <a:solidFill>
                          <a:srgbClr val="C00000"/>
                        </a:solidFill>
                        <a:effectLst/>
                        <a:latin typeface="Calibri" panose="020F0502020204030204" pitchFamily="34" charset="0"/>
                      </a:endParaRPr>
                    </a:p>
                  </a:txBody>
                  <a:tcPr marL="7436" marR="7436" marT="7436" marB="0" anchor="b">
                    <a:solidFill>
                      <a:schemeClr val="accent3"/>
                    </a:solidFill>
                  </a:tcPr>
                </a:tc>
                <a:tc>
                  <a:txBody>
                    <a:bodyPr/>
                    <a:lstStyle/>
                    <a:p>
                      <a:pPr algn="ctr" fontAlgn="b"/>
                      <a:r>
                        <a:rPr lang="en-US" sz="900" u="none" strike="noStrike">
                          <a:effectLst/>
                        </a:rPr>
                        <a:t>256</a:t>
                      </a:r>
                      <a:endParaRPr lang="en-US" sz="900" b="1" i="0" u="none" strike="noStrike">
                        <a:solidFill>
                          <a:srgbClr val="C00000"/>
                        </a:solidFill>
                        <a:effectLst/>
                        <a:latin typeface="Calibri" panose="020F0502020204030204" pitchFamily="34" charset="0"/>
                      </a:endParaRPr>
                    </a:p>
                  </a:txBody>
                  <a:tcPr marL="7436" marR="7436" marT="7436" marB="0" anchor="b">
                    <a:solidFill>
                      <a:schemeClr val="accent3"/>
                    </a:solidFill>
                  </a:tcPr>
                </a:tc>
                <a:tc>
                  <a:txBody>
                    <a:bodyPr/>
                    <a:lstStyle/>
                    <a:p>
                      <a:pPr algn="ctr" fontAlgn="b"/>
                      <a:r>
                        <a:rPr lang="en-US" sz="900" u="none" strike="noStrike" dirty="0">
                          <a:effectLst/>
                        </a:rPr>
                        <a:t>3370</a:t>
                      </a:r>
                      <a:endParaRPr lang="en-US" sz="900" b="1" i="0" u="none" strike="noStrike" dirty="0">
                        <a:solidFill>
                          <a:srgbClr val="C00000"/>
                        </a:solidFill>
                        <a:effectLst/>
                        <a:latin typeface="Calibri" panose="020F0502020204030204" pitchFamily="34" charset="0"/>
                      </a:endParaRPr>
                    </a:p>
                  </a:txBody>
                  <a:tcPr marL="7436" marR="7436" marT="7436" marB="0" anchor="b">
                    <a:solidFill>
                      <a:schemeClr val="accent3"/>
                    </a:solidFill>
                  </a:tcPr>
                </a:tc>
                <a:extLst>
                  <a:ext uri="{0D108BD9-81ED-4DB2-BD59-A6C34878D82A}">
                    <a16:rowId xmlns:a16="http://schemas.microsoft.com/office/drawing/2014/main" val="949209165"/>
                  </a:ext>
                </a:extLst>
              </a:tr>
            </a:tbl>
          </a:graphicData>
        </a:graphic>
      </p:graphicFrame>
      <p:sp>
        <p:nvSpPr>
          <p:cNvPr id="7" name="Slide Number Placeholder 6">
            <a:extLst>
              <a:ext uri="{FF2B5EF4-FFF2-40B4-BE49-F238E27FC236}">
                <a16:creationId xmlns:a16="http://schemas.microsoft.com/office/drawing/2014/main" id="{C42152FD-482B-D04B-9866-378D7A9231F0}"/>
              </a:ext>
            </a:extLst>
          </p:cNvPr>
          <p:cNvSpPr>
            <a:spLocks noGrp="1"/>
          </p:cNvSpPr>
          <p:nvPr>
            <p:ph type="sldNum" sz="quarter" idx="4"/>
          </p:nvPr>
        </p:nvSpPr>
        <p:spPr/>
        <p:txBody>
          <a:bodyPr/>
          <a:lstStyle/>
          <a:p>
            <a:fld id="{3FD999D4-B456-9943-89B7-30D56181CE18}" type="slidenum">
              <a:rPr lang="en-US" smtClean="0"/>
              <a:pPr/>
              <a:t>23</a:t>
            </a:fld>
            <a:endParaRPr lang="en-US" dirty="0"/>
          </a:p>
        </p:txBody>
      </p:sp>
    </p:spTree>
    <p:extLst>
      <p:ext uri="{BB962C8B-B14F-4D97-AF65-F5344CB8AC3E}">
        <p14:creationId xmlns:p14="http://schemas.microsoft.com/office/powerpoint/2010/main" val="10994806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86AB7-DB8F-FA46-AB5D-29C736A737E3}"/>
              </a:ext>
            </a:extLst>
          </p:cNvPr>
          <p:cNvSpPr>
            <a:spLocks noGrp="1"/>
          </p:cNvSpPr>
          <p:nvPr>
            <p:ph type="title"/>
          </p:nvPr>
        </p:nvSpPr>
        <p:spPr/>
        <p:txBody>
          <a:bodyPr/>
          <a:lstStyle/>
          <a:p>
            <a:r>
              <a:rPr lang="en-US" dirty="0"/>
              <a:t>IBM API Connect running on IBM Cloud Private</a:t>
            </a:r>
          </a:p>
        </p:txBody>
      </p:sp>
      <p:sp>
        <p:nvSpPr>
          <p:cNvPr id="4" name="Footer Placeholder 3">
            <a:extLst>
              <a:ext uri="{FF2B5EF4-FFF2-40B4-BE49-F238E27FC236}">
                <a16:creationId xmlns:a16="http://schemas.microsoft.com/office/drawing/2014/main" id="{45B2C5E7-D8DD-3C44-BB8A-79ABFED7C639}"/>
              </a:ext>
            </a:extLst>
          </p:cNvPr>
          <p:cNvSpPr>
            <a:spLocks noGrp="1"/>
          </p:cNvSpPr>
          <p:nvPr>
            <p:ph type="ftr" sz="quarter" idx="3"/>
          </p:nvPr>
        </p:nvSpPr>
        <p:spPr>
          <a:xfrm>
            <a:off x="228600" y="4826480"/>
            <a:ext cx="6400800" cy="137160"/>
          </a:xfrm>
        </p:spPr>
        <p:txBody>
          <a:bodyPr/>
          <a:lstStyle/>
          <a:p>
            <a:r>
              <a:rPr lang="en-US" dirty="0"/>
              <a:t>IBM Private Cloud Boot-camp / June 2018 / © 2018 IBM Corporation</a:t>
            </a:r>
          </a:p>
        </p:txBody>
      </p:sp>
      <p:sp>
        <p:nvSpPr>
          <p:cNvPr id="202" name="Rectangle 201">
            <a:extLst>
              <a:ext uri="{FF2B5EF4-FFF2-40B4-BE49-F238E27FC236}">
                <a16:creationId xmlns:a16="http://schemas.microsoft.com/office/drawing/2014/main" id="{E0EC53ED-8835-6547-82A9-81C6DC882B53}"/>
              </a:ext>
            </a:extLst>
          </p:cNvPr>
          <p:cNvSpPr/>
          <p:nvPr/>
        </p:nvSpPr>
        <p:spPr>
          <a:xfrm>
            <a:off x="682134" y="1331422"/>
            <a:ext cx="2482407" cy="269979"/>
          </a:xfrm>
          <a:prstGeom prst="rect">
            <a:avLst/>
          </a:prstGeom>
          <a:solidFill>
            <a:schemeClr val="accent3"/>
          </a:solidFill>
          <a:ln w="28575">
            <a:solidFill>
              <a:srgbClr val="000D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sz="1200" dirty="0">
                <a:latin typeface="IBM Plex Sans" panose="020B0503050000000000" pitchFamily="34" charset="77"/>
                <a:ea typeface="IBM Plex Sans" charset="0"/>
                <a:cs typeface="IBM Plex Sans" charset="0"/>
              </a:rPr>
              <a:t>Master Node</a:t>
            </a:r>
          </a:p>
        </p:txBody>
      </p:sp>
      <p:sp>
        <p:nvSpPr>
          <p:cNvPr id="213" name="Rounded Rectangle 212">
            <a:extLst>
              <a:ext uri="{FF2B5EF4-FFF2-40B4-BE49-F238E27FC236}">
                <a16:creationId xmlns:a16="http://schemas.microsoft.com/office/drawing/2014/main" id="{7B6B126C-91C4-6846-A9D7-C20CB7DE4522}"/>
              </a:ext>
            </a:extLst>
          </p:cNvPr>
          <p:cNvSpPr/>
          <p:nvPr/>
        </p:nvSpPr>
        <p:spPr>
          <a:xfrm>
            <a:off x="574885" y="1065475"/>
            <a:ext cx="8058127" cy="3359380"/>
          </a:xfrm>
          <a:prstGeom prst="roundRect">
            <a:avLst>
              <a:gd name="adj" fmla="val 4625"/>
            </a:avLst>
          </a:prstGeom>
          <a:noFill/>
          <a:ln w="28575" cap="flat">
            <a:solidFill>
              <a:schemeClr val="tx1"/>
            </a:solidFill>
            <a:prstDash val="dash"/>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no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1000" b="0" i="0" u="none" strike="noStrike" cap="none" spc="0" normalizeH="0" baseline="0" dirty="0">
                <a:ln>
                  <a:noFill/>
                </a:ln>
                <a:solidFill>
                  <a:srgbClr val="000000"/>
                </a:solidFill>
                <a:effectLst/>
                <a:uFillTx/>
                <a:latin typeface="IBM Plex Sans" panose="020B0503050000000000" pitchFamily="34" charset="77"/>
                <a:sym typeface="Calibri"/>
              </a:rPr>
              <a:t>Kubernetes Cluster</a:t>
            </a:r>
          </a:p>
        </p:txBody>
      </p:sp>
      <p:sp>
        <p:nvSpPr>
          <p:cNvPr id="217" name="Rectangle 216">
            <a:extLst>
              <a:ext uri="{FF2B5EF4-FFF2-40B4-BE49-F238E27FC236}">
                <a16:creationId xmlns:a16="http://schemas.microsoft.com/office/drawing/2014/main" id="{B66E9B02-DAEB-8547-8661-7D53D0328352}"/>
              </a:ext>
            </a:extLst>
          </p:cNvPr>
          <p:cNvSpPr/>
          <p:nvPr/>
        </p:nvSpPr>
        <p:spPr>
          <a:xfrm>
            <a:off x="682134" y="3928392"/>
            <a:ext cx="7843293" cy="336868"/>
          </a:xfrm>
          <a:prstGeom prst="rect">
            <a:avLst/>
          </a:prstGeom>
          <a:solidFill>
            <a:srgbClr val="7030A0"/>
          </a:solidFill>
          <a:ln w="25400" cap="flat">
            <a:solidFill>
              <a:schemeClr val="accent4"/>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ctr" anchorCtr="0">
            <a:no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900" b="1" i="0" u="none" strike="noStrike" cap="none" spc="0" normalizeH="0" baseline="0" dirty="0">
                <a:ln>
                  <a:noFill/>
                </a:ln>
                <a:solidFill>
                  <a:schemeClr val="bg2"/>
                </a:solidFill>
                <a:effectLst/>
                <a:uFillTx/>
                <a:latin typeface="IBM Plex Sans" panose="020B0503050000000000" pitchFamily="34" charset="77"/>
                <a:ea typeface="IBM Plex Sans" charset="0"/>
                <a:cs typeface="IBM Plex Sans" charset="0"/>
                <a:sym typeface="Calibri"/>
              </a:rPr>
              <a:t>Calico</a:t>
            </a:r>
          </a:p>
        </p:txBody>
      </p:sp>
      <p:sp>
        <p:nvSpPr>
          <p:cNvPr id="249" name="Rectangle 248">
            <a:extLst>
              <a:ext uri="{FF2B5EF4-FFF2-40B4-BE49-F238E27FC236}">
                <a16:creationId xmlns:a16="http://schemas.microsoft.com/office/drawing/2014/main" id="{AAB0D5B3-FB98-1D4B-8AA4-AFA523EAF3B8}"/>
              </a:ext>
            </a:extLst>
          </p:cNvPr>
          <p:cNvSpPr/>
          <p:nvPr/>
        </p:nvSpPr>
        <p:spPr>
          <a:xfrm>
            <a:off x="682134" y="1715292"/>
            <a:ext cx="1874519" cy="1691640"/>
          </a:xfrm>
          <a:prstGeom prst="rect">
            <a:avLst/>
          </a:prstGeom>
          <a:solidFill>
            <a:srgbClr val="0070C0"/>
          </a:solidFill>
          <a:ln w="28575">
            <a:solidFill>
              <a:srgbClr val="000D5E"/>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sz="1200" dirty="0">
                <a:latin typeface="IBM Plex Sans" panose="020B0503050000000000" pitchFamily="34" charset="77"/>
                <a:ea typeface="IBM Plex Sans" charset="0"/>
                <a:cs typeface="IBM Plex Sans" charset="0"/>
              </a:rPr>
              <a:t>Worker Node</a:t>
            </a:r>
          </a:p>
        </p:txBody>
      </p:sp>
      <p:sp>
        <p:nvSpPr>
          <p:cNvPr id="250" name="Rectangle 249">
            <a:extLst>
              <a:ext uri="{FF2B5EF4-FFF2-40B4-BE49-F238E27FC236}">
                <a16:creationId xmlns:a16="http://schemas.microsoft.com/office/drawing/2014/main" id="{8D53A229-EE85-BA45-AD34-8FDE58EF7B2B}"/>
              </a:ext>
            </a:extLst>
          </p:cNvPr>
          <p:cNvSpPr/>
          <p:nvPr/>
        </p:nvSpPr>
        <p:spPr>
          <a:xfrm>
            <a:off x="777883" y="2999232"/>
            <a:ext cx="1657117" cy="22529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lvl="1"/>
            <a:r>
              <a:rPr lang="en-US" sz="1000" dirty="0">
                <a:solidFill>
                  <a:schemeClr val="bg1"/>
                </a:solidFill>
                <a:latin typeface="IBM Plex Sans" panose="020B0503050000000000" pitchFamily="34" charset="77"/>
                <a:ea typeface="IBM Plex Sans" charset="0"/>
                <a:cs typeface="IBM Plex Sans" charset="0"/>
              </a:rPr>
              <a:t>Docker</a:t>
            </a:r>
          </a:p>
        </p:txBody>
      </p:sp>
      <p:sp>
        <p:nvSpPr>
          <p:cNvPr id="251" name="Rectangle 250">
            <a:extLst>
              <a:ext uri="{FF2B5EF4-FFF2-40B4-BE49-F238E27FC236}">
                <a16:creationId xmlns:a16="http://schemas.microsoft.com/office/drawing/2014/main" id="{10ADC25C-FD4D-FB4E-8C22-153963AED930}"/>
              </a:ext>
            </a:extLst>
          </p:cNvPr>
          <p:cNvSpPr/>
          <p:nvPr/>
        </p:nvSpPr>
        <p:spPr>
          <a:xfrm>
            <a:off x="1081331" y="1989681"/>
            <a:ext cx="1353669" cy="683380"/>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sz="1000" dirty="0">
                <a:solidFill>
                  <a:schemeClr val="accent4"/>
                </a:solidFill>
                <a:latin typeface="IBM Plex Sans" panose="020B0503050000000000" pitchFamily="34" charset="77"/>
                <a:ea typeface="IBM Plex Sans" charset="0"/>
                <a:cs typeface="IBM Plex Sans" charset="0"/>
              </a:rPr>
              <a:t>Pod</a:t>
            </a:r>
          </a:p>
        </p:txBody>
      </p:sp>
      <p:sp>
        <p:nvSpPr>
          <p:cNvPr id="252" name="Rectangle 251">
            <a:extLst>
              <a:ext uri="{FF2B5EF4-FFF2-40B4-BE49-F238E27FC236}">
                <a16:creationId xmlns:a16="http://schemas.microsoft.com/office/drawing/2014/main" id="{7B5D9F96-645B-E843-AB13-EDD3F63B8309}"/>
              </a:ext>
            </a:extLst>
          </p:cNvPr>
          <p:cNvSpPr/>
          <p:nvPr/>
        </p:nvSpPr>
        <p:spPr>
          <a:xfrm>
            <a:off x="928931" y="2100034"/>
            <a:ext cx="1353669" cy="683380"/>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sz="1000" dirty="0">
                <a:solidFill>
                  <a:schemeClr val="accent4"/>
                </a:solidFill>
                <a:latin typeface="IBM Plex Sans" panose="020B0503050000000000" pitchFamily="34" charset="77"/>
                <a:ea typeface="IBM Plex Sans" charset="0"/>
                <a:cs typeface="IBM Plex Sans" charset="0"/>
              </a:rPr>
              <a:t>Pod</a:t>
            </a:r>
          </a:p>
        </p:txBody>
      </p:sp>
      <p:sp>
        <p:nvSpPr>
          <p:cNvPr id="253" name="Rectangle 252">
            <a:extLst>
              <a:ext uri="{FF2B5EF4-FFF2-40B4-BE49-F238E27FC236}">
                <a16:creationId xmlns:a16="http://schemas.microsoft.com/office/drawing/2014/main" id="{6852ABF6-9BC1-F54D-93D7-42DE56321B19}"/>
              </a:ext>
            </a:extLst>
          </p:cNvPr>
          <p:cNvSpPr/>
          <p:nvPr/>
        </p:nvSpPr>
        <p:spPr>
          <a:xfrm>
            <a:off x="776531" y="2231404"/>
            <a:ext cx="1353669" cy="683380"/>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sz="1000" dirty="0">
                <a:solidFill>
                  <a:schemeClr val="bg1"/>
                </a:solidFill>
                <a:latin typeface="IBM Plex Sans" panose="020B0503050000000000" pitchFamily="34" charset="77"/>
                <a:ea typeface="IBM Plex Sans" charset="0"/>
                <a:cs typeface="IBM Plex Sans" charset="0"/>
              </a:rPr>
              <a:t>Pod</a:t>
            </a:r>
          </a:p>
        </p:txBody>
      </p:sp>
      <p:sp>
        <p:nvSpPr>
          <p:cNvPr id="254" name="Rectangle 253">
            <a:extLst>
              <a:ext uri="{FF2B5EF4-FFF2-40B4-BE49-F238E27FC236}">
                <a16:creationId xmlns:a16="http://schemas.microsoft.com/office/drawing/2014/main" id="{70495ABE-099C-444A-9AB8-EC7974C08BB4}"/>
              </a:ext>
            </a:extLst>
          </p:cNvPr>
          <p:cNvSpPr/>
          <p:nvPr/>
        </p:nvSpPr>
        <p:spPr>
          <a:xfrm>
            <a:off x="2681264" y="1724252"/>
            <a:ext cx="1872804" cy="1691640"/>
          </a:xfrm>
          <a:prstGeom prst="rect">
            <a:avLst/>
          </a:prstGeom>
          <a:solidFill>
            <a:srgbClr val="0070C0"/>
          </a:solidFill>
          <a:ln w="28575">
            <a:solidFill>
              <a:srgbClr val="000D5E"/>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sz="1200" dirty="0">
                <a:latin typeface="IBM Plex Sans" panose="020B0503050000000000" pitchFamily="34" charset="77"/>
                <a:ea typeface="IBM Plex Sans" charset="0"/>
                <a:cs typeface="IBM Plex Sans" charset="0"/>
              </a:rPr>
              <a:t>Worker Node</a:t>
            </a:r>
          </a:p>
        </p:txBody>
      </p:sp>
      <p:sp>
        <p:nvSpPr>
          <p:cNvPr id="255" name="Rectangle 254">
            <a:extLst>
              <a:ext uri="{FF2B5EF4-FFF2-40B4-BE49-F238E27FC236}">
                <a16:creationId xmlns:a16="http://schemas.microsoft.com/office/drawing/2014/main" id="{1C101EB9-F1FF-1344-AC6E-618562B0549E}"/>
              </a:ext>
            </a:extLst>
          </p:cNvPr>
          <p:cNvSpPr/>
          <p:nvPr/>
        </p:nvSpPr>
        <p:spPr>
          <a:xfrm>
            <a:off x="2777013" y="3001207"/>
            <a:ext cx="1657117" cy="22529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lvl="1"/>
            <a:r>
              <a:rPr lang="en-US" sz="1000" dirty="0">
                <a:solidFill>
                  <a:schemeClr val="bg1"/>
                </a:solidFill>
                <a:latin typeface="IBM Plex Sans" panose="020B0503050000000000" pitchFamily="34" charset="77"/>
                <a:ea typeface="IBM Plex Sans" charset="0"/>
                <a:cs typeface="IBM Plex Sans" charset="0"/>
              </a:rPr>
              <a:t>Docker</a:t>
            </a:r>
          </a:p>
        </p:txBody>
      </p:sp>
      <p:sp>
        <p:nvSpPr>
          <p:cNvPr id="256" name="Rectangle 255">
            <a:extLst>
              <a:ext uri="{FF2B5EF4-FFF2-40B4-BE49-F238E27FC236}">
                <a16:creationId xmlns:a16="http://schemas.microsoft.com/office/drawing/2014/main" id="{182B8AFD-CD0F-BD4F-BDB3-2CC3A272A72E}"/>
              </a:ext>
            </a:extLst>
          </p:cNvPr>
          <p:cNvSpPr/>
          <p:nvPr/>
        </p:nvSpPr>
        <p:spPr>
          <a:xfrm>
            <a:off x="3080461" y="1998641"/>
            <a:ext cx="1353669" cy="683380"/>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sz="1000" dirty="0">
                <a:solidFill>
                  <a:schemeClr val="accent4"/>
                </a:solidFill>
                <a:latin typeface="IBM Plex Sans" panose="020B0503050000000000" pitchFamily="34" charset="77"/>
                <a:ea typeface="IBM Plex Sans" charset="0"/>
                <a:cs typeface="IBM Plex Sans" charset="0"/>
              </a:rPr>
              <a:t>Pod</a:t>
            </a:r>
          </a:p>
        </p:txBody>
      </p:sp>
      <p:sp>
        <p:nvSpPr>
          <p:cNvPr id="257" name="Rectangle 256">
            <a:extLst>
              <a:ext uri="{FF2B5EF4-FFF2-40B4-BE49-F238E27FC236}">
                <a16:creationId xmlns:a16="http://schemas.microsoft.com/office/drawing/2014/main" id="{EC1EA0FF-FCC6-394F-B4B9-226B1AFA4DA5}"/>
              </a:ext>
            </a:extLst>
          </p:cNvPr>
          <p:cNvSpPr/>
          <p:nvPr/>
        </p:nvSpPr>
        <p:spPr>
          <a:xfrm>
            <a:off x="2928061" y="2108994"/>
            <a:ext cx="1353669" cy="683380"/>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sz="1000" dirty="0">
                <a:solidFill>
                  <a:schemeClr val="accent4"/>
                </a:solidFill>
                <a:latin typeface="IBM Plex Sans" panose="020B0503050000000000" pitchFamily="34" charset="77"/>
                <a:ea typeface="IBM Plex Sans" charset="0"/>
                <a:cs typeface="IBM Plex Sans" charset="0"/>
              </a:rPr>
              <a:t>Pod</a:t>
            </a:r>
          </a:p>
        </p:txBody>
      </p:sp>
      <p:sp>
        <p:nvSpPr>
          <p:cNvPr id="258" name="Rectangle 257">
            <a:extLst>
              <a:ext uri="{FF2B5EF4-FFF2-40B4-BE49-F238E27FC236}">
                <a16:creationId xmlns:a16="http://schemas.microsoft.com/office/drawing/2014/main" id="{7C063383-416B-974B-ADA0-3D6C6B7E08A3}"/>
              </a:ext>
            </a:extLst>
          </p:cNvPr>
          <p:cNvSpPr/>
          <p:nvPr/>
        </p:nvSpPr>
        <p:spPr>
          <a:xfrm>
            <a:off x="2775661" y="2240364"/>
            <a:ext cx="1353669" cy="683380"/>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sz="1000" dirty="0">
                <a:solidFill>
                  <a:schemeClr val="bg1"/>
                </a:solidFill>
                <a:latin typeface="IBM Plex Sans" panose="020B0503050000000000" pitchFamily="34" charset="77"/>
                <a:ea typeface="IBM Plex Sans" charset="0"/>
                <a:cs typeface="IBM Plex Sans" charset="0"/>
              </a:rPr>
              <a:t>Pod</a:t>
            </a:r>
          </a:p>
        </p:txBody>
      </p:sp>
      <p:sp>
        <p:nvSpPr>
          <p:cNvPr id="259" name="Rectangle 258">
            <a:extLst>
              <a:ext uri="{FF2B5EF4-FFF2-40B4-BE49-F238E27FC236}">
                <a16:creationId xmlns:a16="http://schemas.microsoft.com/office/drawing/2014/main" id="{450745F1-51A1-6946-A6C1-B3A93A2FD3F8}"/>
              </a:ext>
            </a:extLst>
          </p:cNvPr>
          <p:cNvSpPr/>
          <p:nvPr/>
        </p:nvSpPr>
        <p:spPr>
          <a:xfrm>
            <a:off x="4653493" y="1724255"/>
            <a:ext cx="1872804" cy="1691640"/>
          </a:xfrm>
          <a:prstGeom prst="rect">
            <a:avLst/>
          </a:prstGeom>
          <a:solidFill>
            <a:srgbClr val="0070C0"/>
          </a:solidFill>
          <a:ln w="28575">
            <a:solidFill>
              <a:srgbClr val="000D5E"/>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sz="1200" dirty="0">
                <a:latin typeface="IBM Plex Sans" panose="020B0503050000000000" pitchFamily="34" charset="77"/>
                <a:ea typeface="IBM Plex Sans" charset="0"/>
                <a:cs typeface="IBM Plex Sans" charset="0"/>
              </a:rPr>
              <a:t>Worker Node</a:t>
            </a:r>
          </a:p>
        </p:txBody>
      </p:sp>
      <p:sp>
        <p:nvSpPr>
          <p:cNvPr id="260" name="Rectangle 259">
            <a:extLst>
              <a:ext uri="{FF2B5EF4-FFF2-40B4-BE49-F238E27FC236}">
                <a16:creationId xmlns:a16="http://schemas.microsoft.com/office/drawing/2014/main" id="{0E7A90B9-EEEB-0E43-8B16-52A05A4D6718}"/>
              </a:ext>
            </a:extLst>
          </p:cNvPr>
          <p:cNvSpPr/>
          <p:nvPr/>
        </p:nvSpPr>
        <p:spPr>
          <a:xfrm>
            <a:off x="4749242" y="3001210"/>
            <a:ext cx="1657117" cy="22529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lvl="1"/>
            <a:r>
              <a:rPr lang="en-US" sz="1000" dirty="0">
                <a:solidFill>
                  <a:schemeClr val="bg1"/>
                </a:solidFill>
                <a:latin typeface="IBM Plex Sans" panose="020B0503050000000000" pitchFamily="34" charset="77"/>
                <a:ea typeface="IBM Plex Sans" charset="0"/>
                <a:cs typeface="IBM Plex Sans" charset="0"/>
              </a:rPr>
              <a:t>Docker</a:t>
            </a:r>
          </a:p>
        </p:txBody>
      </p:sp>
      <p:sp>
        <p:nvSpPr>
          <p:cNvPr id="261" name="Rectangle 260">
            <a:extLst>
              <a:ext uri="{FF2B5EF4-FFF2-40B4-BE49-F238E27FC236}">
                <a16:creationId xmlns:a16="http://schemas.microsoft.com/office/drawing/2014/main" id="{0E421FDE-F0D2-2747-9C8B-15359F7FE560}"/>
              </a:ext>
            </a:extLst>
          </p:cNvPr>
          <p:cNvSpPr/>
          <p:nvPr/>
        </p:nvSpPr>
        <p:spPr>
          <a:xfrm>
            <a:off x="5052690" y="1998644"/>
            <a:ext cx="1353669" cy="683380"/>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sz="1000" dirty="0">
                <a:solidFill>
                  <a:schemeClr val="accent4"/>
                </a:solidFill>
                <a:latin typeface="IBM Plex Sans" panose="020B0503050000000000" pitchFamily="34" charset="77"/>
                <a:ea typeface="IBM Plex Sans" charset="0"/>
                <a:cs typeface="IBM Plex Sans" charset="0"/>
              </a:rPr>
              <a:t>Pod</a:t>
            </a:r>
          </a:p>
        </p:txBody>
      </p:sp>
      <p:sp>
        <p:nvSpPr>
          <p:cNvPr id="262" name="Rectangle 261">
            <a:extLst>
              <a:ext uri="{FF2B5EF4-FFF2-40B4-BE49-F238E27FC236}">
                <a16:creationId xmlns:a16="http://schemas.microsoft.com/office/drawing/2014/main" id="{E8A56FCD-9DE1-5347-A070-747B1E7FFAB0}"/>
              </a:ext>
            </a:extLst>
          </p:cNvPr>
          <p:cNvSpPr/>
          <p:nvPr/>
        </p:nvSpPr>
        <p:spPr>
          <a:xfrm>
            <a:off x="4900290" y="2108997"/>
            <a:ext cx="1353669" cy="683380"/>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sz="1000" dirty="0">
                <a:solidFill>
                  <a:schemeClr val="accent4"/>
                </a:solidFill>
                <a:latin typeface="IBM Plex Sans" panose="020B0503050000000000" pitchFamily="34" charset="77"/>
                <a:ea typeface="IBM Plex Sans" charset="0"/>
                <a:cs typeface="IBM Plex Sans" charset="0"/>
              </a:rPr>
              <a:t>Pod</a:t>
            </a:r>
          </a:p>
        </p:txBody>
      </p:sp>
      <p:sp>
        <p:nvSpPr>
          <p:cNvPr id="263" name="Rectangle 262">
            <a:extLst>
              <a:ext uri="{FF2B5EF4-FFF2-40B4-BE49-F238E27FC236}">
                <a16:creationId xmlns:a16="http://schemas.microsoft.com/office/drawing/2014/main" id="{803363C8-AE81-C24C-8FC0-9E402C509E40}"/>
              </a:ext>
            </a:extLst>
          </p:cNvPr>
          <p:cNvSpPr/>
          <p:nvPr/>
        </p:nvSpPr>
        <p:spPr>
          <a:xfrm>
            <a:off x="4747890" y="2240367"/>
            <a:ext cx="1353669" cy="683380"/>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sz="1000" dirty="0">
                <a:solidFill>
                  <a:schemeClr val="bg1"/>
                </a:solidFill>
                <a:latin typeface="IBM Plex Sans" panose="020B0503050000000000" pitchFamily="34" charset="77"/>
                <a:ea typeface="IBM Plex Sans" charset="0"/>
                <a:cs typeface="IBM Plex Sans" charset="0"/>
              </a:rPr>
              <a:t>Pod</a:t>
            </a:r>
          </a:p>
        </p:txBody>
      </p:sp>
      <p:sp>
        <p:nvSpPr>
          <p:cNvPr id="264" name="Rectangle 263">
            <a:extLst>
              <a:ext uri="{FF2B5EF4-FFF2-40B4-BE49-F238E27FC236}">
                <a16:creationId xmlns:a16="http://schemas.microsoft.com/office/drawing/2014/main" id="{CADB2E58-F2FE-554C-9C71-D4EC6E322F76}"/>
              </a:ext>
            </a:extLst>
          </p:cNvPr>
          <p:cNvSpPr/>
          <p:nvPr/>
        </p:nvSpPr>
        <p:spPr>
          <a:xfrm>
            <a:off x="6652623" y="1733215"/>
            <a:ext cx="1872804" cy="1691640"/>
          </a:xfrm>
          <a:prstGeom prst="rect">
            <a:avLst/>
          </a:prstGeom>
          <a:solidFill>
            <a:srgbClr val="0070C0"/>
          </a:solidFill>
          <a:ln w="28575">
            <a:solidFill>
              <a:srgbClr val="000D5E"/>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sz="1200" dirty="0">
                <a:latin typeface="IBM Plex Sans" panose="020B0503050000000000" pitchFamily="34" charset="77"/>
                <a:ea typeface="IBM Plex Sans" charset="0"/>
                <a:cs typeface="IBM Plex Sans" charset="0"/>
              </a:rPr>
              <a:t>Worker Node</a:t>
            </a:r>
          </a:p>
        </p:txBody>
      </p:sp>
      <p:sp>
        <p:nvSpPr>
          <p:cNvPr id="265" name="Rectangle 264">
            <a:extLst>
              <a:ext uri="{FF2B5EF4-FFF2-40B4-BE49-F238E27FC236}">
                <a16:creationId xmlns:a16="http://schemas.microsoft.com/office/drawing/2014/main" id="{BB5F84CA-9DFD-C148-9824-9BED4CC6356A}"/>
              </a:ext>
            </a:extLst>
          </p:cNvPr>
          <p:cNvSpPr/>
          <p:nvPr/>
        </p:nvSpPr>
        <p:spPr>
          <a:xfrm>
            <a:off x="6748372" y="3010170"/>
            <a:ext cx="1657117" cy="22529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lvl="1"/>
            <a:r>
              <a:rPr lang="en-US" sz="1000" dirty="0">
                <a:solidFill>
                  <a:schemeClr val="bg1"/>
                </a:solidFill>
                <a:latin typeface="IBM Plex Sans" panose="020B0503050000000000" pitchFamily="34" charset="77"/>
                <a:ea typeface="IBM Plex Sans" charset="0"/>
                <a:cs typeface="IBM Plex Sans" charset="0"/>
              </a:rPr>
              <a:t>Docker</a:t>
            </a:r>
          </a:p>
        </p:txBody>
      </p:sp>
      <p:sp>
        <p:nvSpPr>
          <p:cNvPr id="266" name="Rectangle 265">
            <a:extLst>
              <a:ext uri="{FF2B5EF4-FFF2-40B4-BE49-F238E27FC236}">
                <a16:creationId xmlns:a16="http://schemas.microsoft.com/office/drawing/2014/main" id="{06EEA798-BB79-2E4E-B8A0-C5BC4E1C504D}"/>
              </a:ext>
            </a:extLst>
          </p:cNvPr>
          <p:cNvSpPr/>
          <p:nvPr/>
        </p:nvSpPr>
        <p:spPr>
          <a:xfrm>
            <a:off x="7051820" y="2007604"/>
            <a:ext cx="1353669" cy="683380"/>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sz="1000" dirty="0">
                <a:solidFill>
                  <a:schemeClr val="accent4"/>
                </a:solidFill>
                <a:latin typeface="IBM Plex Sans" panose="020B0503050000000000" pitchFamily="34" charset="77"/>
                <a:ea typeface="IBM Plex Sans" charset="0"/>
                <a:cs typeface="IBM Plex Sans" charset="0"/>
              </a:rPr>
              <a:t>Pod</a:t>
            </a:r>
          </a:p>
        </p:txBody>
      </p:sp>
      <p:sp>
        <p:nvSpPr>
          <p:cNvPr id="267" name="Rectangle 266">
            <a:extLst>
              <a:ext uri="{FF2B5EF4-FFF2-40B4-BE49-F238E27FC236}">
                <a16:creationId xmlns:a16="http://schemas.microsoft.com/office/drawing/2014/main" id="{6E982EF3-5FB7-6247-84D8-4E4533C470A5}"/>
              </a:ext>
            </a:extLst>
          </p:cNvPr>
          <p:cNvSpPr/>
          <p:nvPr/>
        </p:nvSpPr>
        <p:spPr>
          <a:xfrm>
            <a:off x="6899420" y="2117957"/>
            <a:ext cx="1353669" cy="683380"/>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sz="1000" dirty="0">
                <a:solidFill>
                  <a:schemeClr val="accent4"/>
                </a:solidFill>
                <a:latin typeface="IBM Plex Sans" panose="020B0503050000000000" pitchFamily="34" charset="77"/>
                <a:ea typeface="IBM Plex Sans" charset="0"/>
                <a:cs typeface="IBM Plex Sans" charset="0"/>
              </a:rPr>
              <a:t>Pod</a:t>
            </a:r>
          </a:p>
        </p:txBody>
      </p:sp>
      <p:sp>
        <p:nvSpPr>
          <p:cNvPr id="268" name="Rectangle 267">
            <a:extLst>
              <a:ext uri="{FF2B5EF4-FFF2-40B4-BE49-F238E27FC236}">
                <a16:creationId xmlns:a16="http://schemas.microsoft.com/office/drawing/2014/main" id="{52FEB37F-A7A4-5445-9213-18ABA092113D}"/>
              </a:ext>
            </a:extLst>
          </p:cNvPr>
          <p:cNvSpPr/>
          <p:nvPr/>
        </p:nvSpPr>
        <p:spPr>
          <a:xfrm>
            <a:off x="6747020" y="2249327"/>
            <a:ext cx="1353669" cy="683380"/>
          </a:xfrm>
          <a:prstGeom prst="rect">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sz="1000" dirty="0">
                <a:solidFill>
                  <a:schemeClr val="bg1"/>
                </a:solidFill>
                <a:latin typeface="IBM Plex Sans" panose="020B0503050000000000" pitchFamily="34" charset="77"/>
                <a:ea typeface="IBM Plex Sans" charset="0"/>
                <a:cs typeface="IBM Plex Sans" charset="0"/>
              </a:rPr>
              <a:t>Pod</a:t>
            </a:r>
          </a:p>
        </p:txBody>
      </p:sp>
      <p:sp>
        <p:nvSpPr>
          <p:cNvPr id="207" name="Rectangle 206">
            <a:extLst>
              <a:ext uri="{FF2B5EF4-FFF2-40B4-BE49-F238E27FC236}">
                <a16:creationId xmlns:a16="http://schemas.microsoft.com/office/drawing/2014/main" id="{9B209C57-EEB2-614D-8F50-D951B3679140}"/>
              </a:ext>
            </a:extLst>
          </p:cNvPr>
          <p:cNvSpPr/>
          <p:nvPr/>
        </p:nvSpPr>
        <p:spPr>
          <a:xfrm>
            <a:off x="974529" y="2484385"/>
            <a:ext cx="1011927" cy="2961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sz="800" dirty="0">
                <a:solidFill>
                  <a:schemeClr val="bg2"/>
                </a:solidFill>
                <a:latin typeface="IBM Plex Sans" panose="020B0503050000000000" pitchFamily="34" charset="77"/>
                <a:ea typeface="IBM Plex Sans" charset="0"/>
                <a:cs typeface="IBM Plex Sans" charset="0"/>
              </a:rPr>
              <a:t>IBM API Connect Container</a:t>
            </a:r>
          </a:p>
        </p:txBody>
      </p:sp>
      <p:sp>
        <p:nvSpPr>
          <p:cNvPr id="278" name="Rectangle 277">
            <a:extLst>
              <a:ext uri="{FF2B5EF4-FFF2-40B4-BE49-F238E27FC236}">
                <a16:creationId xmlns:a16="http://schemas.microsoft.com/office/drawing/2014/main" id="{6111CC0A-1DCC-2740-8ADD-4D237DD42AD1}"/>
              </a:ext>
            </a:extLst>
          </p:cNvPr>
          <p:cNvSpPr/>
          <p:nvPr/>
        </p:nvSpPr>
        <p:spPr>
          <a:xfrm>
            <a:off x="2997767" y="2489645"/>
            <a:ext cx="1011927" cy="2961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sz="800" dirty="0">
                <a:solidFill>
                  <a:schemeClr val="bg2"/>
                </a:solidFill>
                <a:latin typeface="IBM Plex Sans" panose="020B0503050000000000" pitchFamily="34" charset="77"/>
                <a:ea typeface="IBM Plex Sans" charset="0"/>
                <a:cs typeface="IBM Plex Sans" charset="0"/>
              </a:rPr>
              <a:t>IBM API Connect Container</a:t>
            </a:r>
          </a:p>
        </p:txBody>
      </p:sp>
      <p:sp>
        <p:nvSpPr>
          <p:cNvPr id="279" name="Rectangle 278">
            <a:extLst>
              <a:ext uri="{FF2B5EF4-FFF2-40B4-BE49-F238E27FC236}">
                <a16:creationId xmlns:a16="http://schemas.microsoft.com/office/drawing/2014/main" id="{92CC5F91-FBC9-BC4A-ADF4-B4D16AE802B6}"/>
              </a:ext>
            </a:extLst>
          </p:cNvPr>
          <p:cNvSpPr/>
          <p:nvPr/>
        </p:nvSpPr>
        <p:spPr>
          <a:xfrm>
            <a:off x="4973701" y="2489645"/>
            <a:ext cx="1011927" cy="2961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sz="800" dirty="0">
                <a:solidFill>
                  <a:schemeClr val="bg2"/>
                </a:solidFill>
                <a:latin typeface="IBM Plex Sans" panose="020B0503050000000000" pitchFamily="34" charset="77"/>
                <a:ea typeface="IBM Plex Sans" charset="0"/>
                <a:cs typeface="IBM Plex Sans" charset="0"/>
              </a:rPr>
              <a:t>IBM API Connect Container</a:t>
            </a:r>
          </a:p>
        </p:txBody>
      </p:sp>
      <p:sp>
        <p:nvSpPr>
          <p:cNvPr id="280" name="Rectangle 279">
            <a:extLst>
              <a:ext uri="{FF2B5EF4-FFF2-40B4-BE49-F238E27FC236}">
                <a16:creationId xmlns:a16="http://schemas.microsoft.com/office/drawing/2014/main" id="{4C74798E-1DD9-6F45-B5C5-7D327C30A5E1}"/>
              </a:ext>
            </a:extLst>
          </p:cNvPr>
          <p:cNvSpPr/>
          <p:nvPr/>
        </p:nvSpPr>
        <p:spPr>
          <a:xfrm>
            <a:off x="6981173" y="2489644"/>
            <a:ext cx="1011927" cy="2961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sz="800" dirty="0">
                <a:solidFill>
                  <a:schemeClr val="bg2"/>
                </a:solidFill>
                <a:latin typeface="IBM Plex Sans" panose="020B0503050000000000" pitchFamily="34" charset="77"/>
                <a:ea typeface="IBM Plex Sans" charset="0"/>
                <a:cs typeface="IBM Plex Sans" charset="0"/>
              </a:rPr>
              <a:t>IBM API Connect Container</a:t>
            </a:r>
          </a:p>
        </p:txBody>
      </p:sp>
      <p:sp>
        <p:nvSpPr>
          <p:cNvPr id="33" name="Rectangle 32">
            <a:extLst>
              <a:ext uri="{FF2B5EF4-FFF2-40B4-BE49-F238E27FC236}">
                <a16:creationId xmlns:a16="http://schemas.microsoft.com/office/drawing/2014/main" id="{7EF66E33-79B0-2942-AACB-7ACCFE196765}"/>
              </a:ext>
            </a:extLst>
          </p:cNvPr>
          <p:cNvSpPr/>
          <p:nvPr/>
        </p:nvSpPr>
        <p:spPr>
          <a:xfrm>
            <a:off x="3398440" y="1340382"/>
            <a:ext cx="2482407" cy="269979"/>
          </a:xfrm>
          <a:prstGeom prst="rect">
            <a:avLst/>
          </a:prstGeom>
          <a:solidFill>
            <a:schemeClr val="accent3"/>
          </a:solidFill>
          <a:ln w="28575">
            <a:solidFill>
              <a:srgbClr val="000D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sz="1200" dirty="0">
                <a:latin typeface="IBM Plex Sans" panose="020B0503050000000000" pitchFamily="34" charset="77"/>
                <a:ea typeface="IBM Plex Sans" charset="0"/>
                <a:cs typeface="IBM Plex Sans" charset="0"/>
              </a:rPr>
              <a:t>Management Node</a:t>
            </a:r>
          </a:p>
        </p:txBody>
      </p:sp>
      <p:sp>
        <p:nvSpPr>
          <p:cNvPr id="34" name="Rectangle 33">
            <a:extLst>
              <a:ext uri="{FF2B5EF4-FFF2-40B4-BE49-F238E27FC236}">
                <a16:creationId xmlns:a16="http://schemas.microsoft.com/office/drawing/2014/main" id="{C124E57A-3AB5-E048-949D-D5C37FA4AE02}"/>
              </a:ext>
            </a:extLst>
          </p:cNvPr>
          <p:cNvSpPr/>
          <p:nvPr/>
        </p:nvSpPr>
        <p:spPr>
          <a:xfrm>
            <a:off x="6051994" y="1340384"/>
            <a:ext cx="2482407" cy="269979"/>
          </a:xfrm>
          <a:prstGeom prst="rect">
            <a:avLst/>
          </a:prstGeom>
          <a:solidFill>
            <a:schemeClr val="accent3"/>
          </a:solidFill>
          <a:ln w="28575">
            <a:solidFill>
              <a:srgbClr val="000D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sz="1200" dirty="0">
                <a:latin typeface="IBM Plex Sans" panose="020B0503050000000000" pitchFamily="34" charset="77"/>
                <a:ea typeface="IBM Plex Sans" charset="0"/>
                <a:cs typeface="IBM Plex Sans" charset="0"/>
              </a:rPr>
              <a:t>Proxy Node</a:t>
            </a:r>
          </a:p>
        </p:txBody>
      </p:sp>
      <p:sp>
        <p:nvSpPr>
          <p:cNvPr id="35" name="Rectangle 34">
            <a:extLst>
              <a:ext uri="{FF2B5EF4-FFF2-40B4-BE49-F238E27FC236}">
                <a16:creationId xmlns:a16="http://schemas.microsoft.com/office/drawing/2014/main" id="{CF52369A-4DDE-9445-8B43-48A8EFDBD81C}"/>
              </a:ext>
            </a:extLst>
          </p:cNvPr>
          <p:cNvSpPr/>
          <p:nvPr/>
        </p:nvSpPr>
        <p:spPr>
          <a:xfrm>
            <a:off x="682135" y="3500043"/>
            <a:ext cx="7843292" cy="336868"/>
          </a:xfrm>
          <a:prstGeom prst="rect">
            <a:avLst/>
          </a:prstGeom>
          <a:solidFill>
            <a:schemeClr val="accent4"/>
          </a:solidFill>
          <a:ln w="25400" cap="flat">
            <a:solidFill>
              <a:schemeClr val="accent4"/>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ctr" anchorCtr="0">
            <a:no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900" b="1" i="0" u="none" strike="noStrike" cap="none" spc="0" normalizeH="0" baseline="0" dirty="0">
                <a:ln>
                  <a:noFill/>
                </a:ln>
                <a:solidFill>
                  <a:schemeClr val="bg2"/>
                </a:solidFill>
                <a:effectLst/>
                <a:uFillTx/>
                <a:latin typeface="IBM Plex Sans" panose="020B0503050000000000" pitchFamily="34" charset="77"/>
                <a:ea typeface="IBM Plex Sans" charset="0"/>
                <a:cs typeface="IBM Plex Sans" charset="0"/>
                <a:sym typeface="Calibri"/>
              </a:rPr>
              <a:t>Namespace -&gt; </a:t>
            </a:r>
            <a:r>
              <a:rPr kumimoji="0" lang="en-US" sz="900" b="1" i="0" u="none" strike="noStrike" cap="none" spc="0" normalizeH="0" baseline="0" dirty="0" err="1">
                <a:ln>
                  <a:noFill/>
                </a:ln>
                <a:solidFill>
                  <a:schemeClr val="bg2"/>
                </a:solidFill>
                <a:effectLst/>
                <a:uFillTx/>
                <a:latin typeface="IBM Plex Sans" panose="020B0503050000000000" pitchFamily="34" charset="77"/>
                <a:ea typeface="IBM Plex Sans" charset="0"/>
                <a:cs typeface="IBM Plex Sans" charset="0"/>
                <a:sym typeface="Calibri"/>
              </a:rPr>
              <a:t>apiconnect</a:t>
            </a:r>
            <a:endParaRPr kumimoji="0" lang="en-US" sz="900" b="1" i="0" u="none" strike="noStrike" cap="none" spc="0" normalizeH="0" baseline="0" dirty="0">
              <a:ln>
                <a:noFill/>
              </a:ln>
              <a:solidFill>
                <a:schemeClr val="bg2"/>
              </a:solidFill>
              <a:effectLst/>
              <a:uFillTx/>
              <a:latin typeface="IBM Plex Sans" panose="020B0503050000000000" pitchFamily="34" charset="77"/>
              <a:ea typeface="IBM Plex Sans" charset="0"/>
              <a:cs typeface="IBM Plex Sans" charset="0"/>
              <a:sym typeface="Calibri"/>
            </a:endParaRPr>
          </a:p>
        </p:txBody>
      </p:sp>
      <p:sp>
        <p:nvSpPr>
          <p:cNvPr id="36" name="Rectangle 35">
            <a:extLst>
              <a:ext uri="{FF2B5EF4-FFF2-40B4-BE49-F238E27FC236}">
                <a16:creationId xmlns:a16="http://schemas.microsoft.com/office/drawing/2014/main" id="{ADB97D34-C925-AF4B-AF72-2930C43B4FA2}"/>
              </a:ext>
            </a:extLst>
          </p:cNvPr>
          <p:cNvSpPr/>
          <p:nvPr/>
        </p:nvSpPr>
        <p:spPr>
          <a:xfrm>
            <a:off x="1804886" y="2636785"/>
            <a:ext cx="181570" cy="86325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en-US" sz="800" dirty="0">
              <a:solidFill>
                <a:schemeClr val="bg2"/>
              </a:solidFill>
              <a:latin typeface="IBM Plex Sans" panose="020B0503050000000000" pitchFamily="34" charset="77"/>
              <a:ea typeface="IBM Plex Sans" charset="0"/>
              <a:cs typeface="IBM Plex Sans" charset="0"/>
            </a:endParaRPr>
          </a:p>
        </p:txBody>
      </p:sp>
      <p:sp>
        <p:nvSpPr>
          <p:cNvPr id="37" name="Rectangle 36">
            <a:extLst>
              <a:ext uri="{FF2B5EF4-FFF2-40B4-BE49-F238E27FC236}">
                <a16:creationId xmlns:a16="http://schemas.microsoft.com/office/drawing/2014/main" id="{0924AE22-9A7A-884A-B998-E2D86FEB5369}"/>
              </a:ext>
            </a:extLst>
          </p:cNvPr>
          <p:cNvSpPr/>
          <p:nvPr/>
        </p:nvSpPr>
        <p:spPr>
          <a:xfrm>
            <a:off x="3817618" y="2726125"/>
            <a:ext cx="181570" cy="86325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en-US" sz="800" dirty="0">
              <a:solidFill>
                <a:schemeClr val="bg2"/>
              </a:solidFill>
              <a:latin typeface="IBM Plex Sans" panose="020B0503050000000000" pitchFamily="34" charset="77"/>
              <a:ea typeface="IBM Plex Sans" charset="0"/>
              <a:cs typeface="IBM Plex Sans" charset="0"/>
            </a:endParaRPr>
          </a:p>
        </p:txBody>
      </p:sp>
      <p:sp>
        <p:nvSpPr>
          <p:cNvPr id="38" name="Rectangle 37">
            <a:extLst>
              <a:ext uri="{FF2B5EF4-FFF2-40B4-BE49-F238E27FC236}">
                <a16:creationId xmlns:a16="http://schemas.microsoft.com/office/drawing/2014/main" id="{CD299AB3-DEC4-5747-82EF-5B206FAD3DCA}"/>
              </a:ext>
            </a:extLst>
          </p:cNvPr>
          <p:cNvSpPr/>
          <p:nvPr/>
        </p:nvSpPr>
        <p:spPr>
          <a:xfrm>
            <a:off x="5804055" y="2747145"/>
            <a:ext cx="181570" cy="86325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en-US" sz="800" dirty="0">
              <a:solidFill>
                <a:schemeClr val="bg2"/>
              </a:solidFill>
              <a:latin typeface="IBM Plex Sans" panose="020B0503050000000000" pitchFamily="34" charset="77"/>
              <a:ea typeface="IBM Plex Sans" charset="0"/>
              <a:cs typeface="IBM Plex Sans" charset="0"/>
            </a:endParaRPr>
          </a:p>
        </p:txBody>
      </p:sp>
      <p:sp>
        <p:nvSpPr>
          <p:cNvPr id="39" name="Rectangle 38">
            <a:extLst>
              <a:ext uri="{FF2B5EF4-FFF2-40B4-BE49-F238E27FC236}">
                <a16:creationId xmlns:a16="http://schemas.microsoft.com/office/drawing/2014/main" id="{BF8ADAE5-6800-F64D-BA28-B89428886D20}"/>
              </a:ext>
            </a:extLst>
          </p:cNvPr>
          <p:cNvSpPr/>
          <p:nvPr/>
        </p:nvSpPr>
        <p:spPr>
          <a:xfrm>
            <a:off x="7811521" y="2757655"/>
            <a:ext cx="181570" cy="86325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en-US" sz="800" dirty="0">
              <a:solidFill>
                <a:schemeClr val="bg2"/>
              </a:solidFill>
              <a:latin typeface="IBM Plex Sans" panose="020B0503050000000000" pitchFamily="34" charset="77"/>
              <a:ea typeface="IBM Plex Sans" charset="0"/>
              <a:cs typeface="IBM Plex Sans" charset="0"/>
            </a:endParaRPr>
          </a:p>
        </p:txBody>
      </p:sp>
      <p:sp>
        <p:nvSpPr>
          <p:cNvPr id="6" name="Slide Number Placeholder 5">
            <a:extLst>
              <a:ext uri="{FF2B5EF4-FFF2-40B4-BE49-F238E27FC236}">
                <a16:creationId xmlns:a16="http://schemas.microsoft.com/office/drawing/2014/main" id="{412821AC-54C9-1048-8B94-99B3A1CD5DD3}"/>
              </a:ext>
            </a:extLst>
          </p:cNvPr>
          <p:cNvSpPr>
            <a:spLocks noGrp="1"/>
          </p:cNvSpPr>
          <p:nvPr>
            <p:ph type="sldNum" sz="quarter" idx="4"/>
          </p:nvPr>
        </p:nvSpPr>
        <p:spPr/>
        <p:txBody>
          <a:bodyPr/>
          <a:lstStyle/>
          <a:p>
            <a:fld id="{3FD999D4-B456-9943-89B7-30D56181CE18}" type="slidenum">
              <a:rPr lang="en-US" smtClean="0"/>
              <a:pPr/>
              <a:t>24</a:t>
            </a:fld>
            <a:endParaRPr lang="en-US" dirty="0"/>
          </a:p>
        </p:txBody>
      </p:sp>
    </p:spTree>
    <p:extLst>
      <p:ext uri="{BB962C8B-B14F-4D97-AF65-F5344CB8AC3E}">
        <p14:creationId xmlns:p14="http://schemas.microsoft.com/office/powerpoint/2010/main" val="38130075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86AB7-DB8F-FA46-AB5D-29C736A737E3}"/>
              </a:ext>
            </a:extLst>
          </p:cNvPr>
          <p:cNvSpPr>
            <a:spLocks noGrp="1"/>
          </p:cNvSpPr>
          <p:nvPr>
            <p:ph type="title"/>
          </p:nvPr>
        </p:nvSpPr>
        <p:spPr>
          <a:xfrm>
            <a:off x="228600" y="201167"/>
            <a:ext cx="8809264" cy="864308"/>
          </a:xfrm>
        </p:spPr>
        <p:txBody>
          <a:bodyPr/>
          <a:lstStyle/>
          <a:p>
            <a:r>
              <a:rPr lang="en-US" dirty="0"/>
              <a:t>IBM API Connect Helm Chart - </a:t>
            </a:r>
            <a:r>
              <a:rPr lang="en-US" dirty="0" err="1"/>
              <a:t>ibm-apiconnect-ent</a:t>
            </a:r>
            <a:r>
              <a:rPr lang="en-US" dirty="0"/>
              <a:t> V2.0.3 (1/10) </a:t>
            </a:r>
            <a:br>
              <a:rPr lang="en-US" dirty="0"/>
            </a:br>
            <a:r>
              <a:rPr lang="en-US" sz="2000" dirty="0"/>
              <a:t>Operator Configuration</a:t>
            </a:r>
            <a:endParaRPr lang="en-US" dirty="0"/>
          </a:p>
        </p:txBody>
      </p:sp>
      <p:sp>
        <p:nvSpPr>
          <p:cNvPr id="4" name="Footer Placeholder 3">
            <a:extLst>
              <a:ext uri="{FF2B5EF4-FFF2-40B4-BE49-F238E27FC236}">
                <a16:creationId xmlns:a16="http://schemas.microsoft.com/office/drawing/2014/main" id="{45B2C5E7-D8DD-3C44-BB8A-79ABFED7C639}"/>
              </a:ext>
            </a:extLst>
          </p:cNvPr>
          <p:cNvSpPr>
            <a:spLocks noGrp="1"/>
          </p:cNvSpPr>
          <p:nvPr>
            <p:ph type="ftr" sz="quarter" idx="3"/>
          </p:nvPr>
        </p:nvSpPr>
        <p:spPr>
          <a:xfrm>
            <a:off x="228600" y="4826480"/>
            <a:ext cx="6400800" cy="137160"/>
          </a:xfrm>
        </p:spPr>
        <p:txBody>
          <a:bodyPr/>
          <a:lstStyle/>
          <a:p>
            <a:r>
              <a:rPr lang="en-US" dirty="0"/>
              <a:t>IBM Private Cloud Boot-camp / June 2018 / © 2018 IBM Corporation</a:t>
            </a:r>
          </a:p>
        </p:txBody>
      </p:sp>
      <p:sp>
        <p:nvSpPr>
          <p:cNvPr id="7" name="Slide Number Placeholder 6">
            <a:extLst>
              <a:ext uri="{FF2B5EF4-FFF2-40B4-BE49-F238E27FC236}">
                <a16:creationId xmlns:a16="http://schemas.microsoft.com/office/drawing/2014/main" id="{C42152FD-482B-D04B-9866-378D7A9231F0}"/>
              </a:ext>
            </a:extLst>
          </p:cNvPr>
          <p:cNvSpPr>
            <a:spLocks noGrp="1"/>
          </p:cNvSpPr>
          <p:nvPr>
            <p:ph type="sldNum" sz="quarter" idx="4"/>
          </p:nvPr>
        </p:nvSpPr>
        <p:spPr/>
        <p:txBody>
          <a:bodyPr/>
          <a:lstStyle/>
          <a:p>
            <a:fld id="{3FD999D4-B456-9943-89B7-30D56181CE18}" type="slidenum">
              <a:rPr lang="en-US" smtClean="0"/>
              <a:pPr/>
              <a:t>25</a:t>
            </a:fld>
            <a:endParaRPr lang="en-US" dirty="0"/>
          </a:p>
        </p:txBody>
      </p:sp>
      <p:graphicFrame>
        <p:nvGraphicFramePr>
          <p:cNvPr id="3" name="Table 2">
            <a:extLst>
              <a:ext uri="{FF2B5EF4-FFF2-40B4-BE49-F238E27FC236}">
                <a16:creationId xmlns:a16="http://schemas.microsoft.com/office/drawing/2014/main" id="{8ED668C1-EC0E-3A46-975E-8B51236C4275}"/>
              </a:ext>
            </a:extLst>
          </p:cNvPr>
          <p:cNvGraphicFramePr>
            <a:graphicFrameLocks noGrp="1"/>
          </p:cNvGraphicFramePr>
          <p:nvPr>
            <p:extLst>
              <p:ext uri="{D42A27DB-BD31-4B8C-83A1-F6EECF244321}">
                <p14:modId xmlns:p14="http://schemas.microsoft.com/office/powerpoint/2010/main" val="617675676"/>
              </p:ext>
            </p:extLst>
          </p:nvPr>
        </p:nvGraphicFramePr>
        <p:xfrm>
          <a:off x="228600" y="1397693"/>
          <a:ext cx="8686800" cy="1346918"/>
        </p:xfrm>
        <a:graphic>
          <a:graphicData uri="http://schemas.openxmlformats.org/drawingml/2006/table">
            <a:tbl>
              <a:tblPr>
                <a:tableStyleId>{5C22544A-7EE6-4342-B048-85BDC9FD1C3A}</a:tableStyleId>
              </a:tblPr>
              <a:tblGrid>
                <a:gridCol w="1401097">
                  <a:extLst>
                    <a:ext uri="{9D8B030D-6E8A-4147-A177-3AD203B41FA5}">
                      <a16:colId xmlns:a16="http://schemas.microsoft.com/office/drawing/2014/main" val="3665677544"/>
                    </a:ext>
                  </a:extLst>
                </a:gridCol>
                <a:gridCol w="2914282">
                  <a:extLst>
                    <a:ext uri="{9D8B030D-6E8A-4147-A177-3AD203B41FA5}">
                      <a16:colId xmlns:a16="http://schemas.microsoft.com/office/drawing/2014/main" val="479634629"/>
                    </a:ext>
                  </a:extLst>
                </a:gridCol>
                <a:gridCol w="1176921">
                  <a:extLst>
                    <a:ext uri="{9D8B030D-6E8A-4147-A177-3AD203B41FA5}">
                      <a16:colId xmlns:a16="http://schemas.microsoft.com/office/drawing/2014/main" val="821265614"/>
                    </a:ext>
                  </a:extLst>
                </a:gridCol>
                <a:gridCol w="3194500">
                  <a:extLst>
                    <a:ext uri="{9D8B030D-6E8A-4147-A177-3AD203B41FA5}">
                      <a16:colId xmlns:a16="http://schemas.microsoft.com/office/drawing/2014/main" val="735260818"/>
                    </a:ext>
                  </a:extLst>
                </a:gridCol>
              </a:tblGrid>
              <a:tr h="234325">
                <a:tc>
                  <a:txBody>
                    <a:bodyPr/>
                    <a:lstStyle/>
                    <a:p>
                      <a:pPr algn="ctr" fontAlgn="b"/>
                      <a:r>
                        <a:rPr lang="en-US" sz="800" b="1" u="none" strike="noStrike" dirty="0">
                          <a:solidFill>
                            <a:srgbClr val="C00000"/>
                          </a:solidFill>
                          <a:effectLst/>
                        </a:rPr>
                        <a:t>Parameter name</a:t>
                      </a:r>
                      <a:endParaRPr lang="en-US" sz="800" b="1" i="0" u="none" strike="noStrike" dirty="0">
                        <a:solidFill>
                          <a:srgbClr val="C00000"/>
                        </a:solidFill>
                        <a:effectLst/>
                        <a:latin typeface="Helvetica Neue" panose="02000503000000020004" pitchFamily="2" charset="0"/>
                      </a:endParaRPr>
                    </a:p>
                  </a:txBody>
                  <a:tcPr marL="1659" marR="1659" marT="1659" marB="0" anchor="b"/>
                </a:tc>
                <a:tc>
                  <a:txBody>
                    <a:bodyPr/>
                    <a:lstStyle/>
                    <a:p>
                      <a:pPr algn="ctr" fontAlgn="b"/>
                      <a:r>
                        <a:rPr lang="en-US" sz="800" b="1" u="none" strike="noStrike" dirty="0">
                          <a:solidFill>
                            <a:srgbClr val="C00000"/>
                          </a:solidFill>
                          <a:effectLst/>
                        </a:rPr>
                        <a:t>Value</a:t>
                      </a:r>
                      <a:endParaRPr lang="en-US" sz="800" b="1" i="0" u="none" strike="noStrike" dirty="0">
                        <a:solidFill>
                          <a:srgbClr val="C00000"/>
                        </a:solidFill>
                        <a:effectLst/>
                        <a:latin typeface="Helvetica Neue" panose="02000503000000020004" pitchFamily="2" charset="0"/>
                      </a:endParaRPr>
                    </a:p>
                  </a:txBody>
                  <a:tcPr marL="1659" marR="1659" marT="1659" marB="0" anchor="b"/>
                </a:tc>
                <a:tc>
                  <a:txBody>
                    <a:bodyPr/>
                    <a:lstStyle/>
                    <a:p>
                      <a:pPr algn="ctr" fontAlgn="b"/>
                      <a:r>
                        <a:rPr lang="en-US" sz="800" b="1" u="none" strike="noStrike" dirty="0">
                          <a:solidFill>
                            <a:srgbClr val="C00000"/>
                          </a:solidFill>
                          <a:effectLst/>
                        </a:rPr>
                        <a:t>Default value (if any)</a:t>
                      </a:r>
                      <a:endParaRPr lang="en-US" sz="800" b="1" i="0" u="none" strike="noStrike" dirty="0">
                        <a:solidFill>
                          <a:srgbClr val="C00000"/>
                        </a:solidFill>
                        <a:effectLst/>
                        <a:latin typeface="Helvetica Neue" panose="02000503000000020004" pitchFamily="2" charset="0"/>
                      </a:endParaRPr>
                    </a:p>
                  </a:txBody>
                  <a:tcPr marL="1659" marR="1659" marT="1659" marB="0" anchor="b"/>
                </a:tc>
                <a:tc>
                  <a:txBody>
                    <a:bodyPr/>
                    <a:lstStyle/>
                    <a:p>
                      <a:pPr algn="ctr" fontAlgn="b"/>
                      <a:r>
                        <a:rPr lang="en-US" sz="800" b="1" u="none" strike="noStrike" dirty="0">
                          <a:solidFill>
                            <a:srgbClr val="C00000"/>
                          </a:solidFill>
                          <a:effectLst/>
                        </a:rPr>
                        <a:t>Description</a:t>
                      </a:r>
                      <a:endParaRPr lang="en-US" sz="800" b="1" i="0" u="none" strike="noStrike" dirty="0">
                        <a:solidFill>
                          <a:srgbClr val="C00000"/>
                        </a:solidFill>
                        <a:effectLst/>
                        <a:latin typeface="Helvetica Neue" panose="02000503000000020004" pitchFamily="2" charset="0"/>
                      </a:endParaRPr>
                    </a:p>
                  </a:txBody>
                  <a:tcPr marL="1659" marR="1659" marT="1659" marB="0" anchor="b"/>
                </a:tc>
                <a:extLst>
                  <a:ext uri="{0D108BD9-81ED-4DB2-BD59-A6C34878D82A}">
                    <a16:rowId xmlns:a16="http://schemas.microsoft.com/office/drawing/2014/main" val="2662316090"/>
                  </a:ext>
                </a:extLst>
              </a:tr>
              <a:tr h="234325">
                <a:tc>
                  <a:txBody>
                    <a:bodyPr/>
                    <a:lstStyle/>
                    <a:p>
                      <a:pPr algn="ctr" fontAlgn="b"/>
                      <a:r>
                        <a:rPr lang="en-US" sz="800" b="1" u="none" strike="noStrike" dirty="0">
                          <a:effectLst/>
                        </a:rPr>
                        <a:t> </a:t>
                      </a:r>
                      <a:endParaRPr lang="en-US" sz="800" b="1" i="0" u="none" strike="noStrike" dirty="0">
                        <a:solidFill>
                          <a:srgbClr val="C00000"/>
                        </a:solidFill>
                        <a:effectLst/>
                        <a:latin typeface="Helvetica Neue" panose="02000503000000020004" pitchFamily="2" charset="0"/>
                      </a:endParaRPr>
                    </a:p>
                  </a:txBody>
                  <a:tcPr marL="1659" marR="1659" marT="1659" marB="0" anchor="b"/>
                </a:tc>
                <a:tc>
                  <a:txBody>
                    <a:bodyPr/>
                    <a:lstStyle/>
                    <a:p>
                      <a:pPr algn="ctr" fontAlgn="b"/>
                      <a:r>
                        <a:rPr lang="en-US" sz="800" b="1" u="none" strike="noStrike" dirty="0">
                          <a:effectLst/>
                        </a:rPr>
                        <a:t> </a:t>
                      </a:r>
                      <a:endParaRPr lang="en-US" sz="800" b="1" i="0" u="none" strike="noStrike" dirty="0">
                        <a:solidFill>
                          <a:srgbClr val="C00000"/>
                        </a:solidFill>
                        <a:effectLst/>
                        <a:latin typeface="Helvetica Neue" panose="02000503000000020004" pitchFamily="2" charset="0"/>
                      </a:endParaRPr>
                    </a:p>
                  </a:txBody>
                  <a:tcPr marL="1659" marR="1659" marT="1659" marB="0" anchor="b"/>
                </a:tc>
                <a:tc>
                  <a:txBody>
                    <a:bodyPr/>
                    <a:lstStyle/>
                    <a:p>
                      <a:pPr algn="ctr" fontAlgn="b"/>
                      <a:r>
                        <a:rPr lang="en-US" sz="800" b="1" u="none" strike="noStrike" dirty="0">
                          <a:effectLst/>
                        </a:rPr>
                        <a:t> </a:t>
                      </a:r>
                      <a:endParaRPr lang="en-US" sz="800" b="1" i="0" u="none" strike="noStrike" dirty="0">
                        <a:solidFill>
                          <a:srgbClr val="C00000"/>
                        </a:solidFill>
                        <a:effectLst/>
                        <a:latin typeface="Helvetica Neue" panose="02000503000000020004" pitchFamily="2" charset="0"/>
                      </a:endParaRPr>
                    </a:p>
                  </a:txBody>
                  <a:tcPr marL="1659" marR="1659" marT="1659" marB="0" anchor="b"/>
                </a:tc>
                <a:tc>
                  <a:txBody>
                    <a:bodyPr/>
                    <a:lstStyle/>
                    <a:p>
                      <a:pPr algn="ctr" fontAlgn="b"/>
                      <a:r>
                        <a:rPr lang="en-US" sz="800" b="1" u="none" strike="noStrike" dirty="0">
                          <a:effectLst/>
                        </a:rPr>
                        <a:t> </a:t>
                      </a:r>
                      <a:endParaRPr lang="en-US" sz="800" b="1" i="0" u="none" strike="noStrike" dirty="0">
                        <a:solidFill>
                          <a:srgbClr val="C00000"/>
                        </a:solidFill>
                        <a:effectLst/>
                        <a:latin typeface="Helvetica Neue" panose="02000503000000020004" pitchFamily="2" charset="0"/>
                      </a:endParaRPr>
                    </a:p>
                  </a:txBody>
                  <a:tcPr marL="1659" marR="1659" marT="1659" marB="0" anchor="b"/>
                </a:tc>
                <a:extLst>
                  <a:ext uri="{0D108BD9-81ED-4DB2-BD59-A6C34878D82A}">
                    <a16:rowId xmlns:a16="http://schemas.microsoft.com/office/drawing/2014/main" val="3933331552"/>
                  </a:ext>
                </a:extLst>
              </a:tr>
              <a:tr h="234325">
                <a:tc>
                  <a:txBody>
                    <a:bodyPr/>
                    <a:lstStyle/>
                    <a:p>
                      <a:pPr lvl="1" algn="l" fontAlgn="b"/>
                      <a:r>
                        <a:rPr lang="en-US" sz="800" b="1" u="none" strike="noStrike" dirty="0" err="1">
                          <a:solidFill>
                            <a:srgbClr val="002060"/>
                          </a:solidFill>
                          <a:effectLst/>
                        </a:rPr>
                        <a:t>image.repository</a:t>
                      </a:r>
                      <a:endParaRPr lang="en-US" sz="800" b="1" i="0" u="none" strike="noStrike" dirty="0">
                        <a:solidFill>
                          <a:srgbClr val="002060"/>
                        </a:solidFill>
                        <a:effectLst/>
                        <a:latin typeface="Menlo" panose="020B0609030804020204" pitchFamily="49" charset="0"/>
                      </a:endParaRPr>
                    </a:p>
                  </a:txBody>
                  <a:tcPr marL="1659" marR="1659" marT="1659" marB="0" anchor="b"/>
                </a:tc>
                <a:tc>
                  <a:txBody>
                    <a:bodyPr/>
                    <a:lstStyle/>
                    <a:p>
                      <a:pPr algn="ctr" fontAlgn="b"/>
                      <a:r>
                        <a:rPr lang="en-US" sz="800" b="1" u="none" strike="noStrike" dirty="0">
                          <a:solidFill>
                            <a:srgbClr val="7030A0"/>
                          </a:solidFill>
                          <a:effectLst/>
                        </a:rPr>
                        <a:t>mycluster.icp:8500/</a:t>
                      </a:r>
                      <a:r>
                        <a:rPr lang="en-US" sz="800" b="1" u="none" strike="noStrike" dirty="0" err="1">
                          <a:solidFill>
                            <a:srgbClr val="7030A0"/>
                          </a:solidFill>
                          <a:effectLst/>
                        </a:rPr>
                        <a:t>apiconnect</a:t>
                      </a:r>
                      <a:r>
                        <a:rPr lang="en-US" sz="800" b="1" u="none" strike="noStrike" dirty="0">
                          <a:solidFill>
                            <a:srgbClr val="7030A0"/>
                          </a:solidFill>
                          <a:effectLst/>
                        </a:rPr>
                        <a:t>/</a:t>
                      </a:r>
                      <a:r>
                        <a:rPr lang="en-US" sz="800" b="1" u="none" strike="noStrike" dirty="0" err="1">
                          <a:solidFill>
                            <a:srgbClr val="7030A0"/>
                          </a:solidFill>
                          <a:effectLst/>
                        </a:rPr>
                        <a:t>apiconnect</a:t>
                      </a:r>
                      <a:r>
                        <a:rPr lang="en-US" sz="800" b="1" u="none" strike="noStrike" dirty="0">
                          <a:solidFill>
                            <a:srgbClr val="7030A0"/>
                          </a:solidFill>
                          <a:effectLst/>
                        </a:rPr>
                        <a:t>-operator</a:t>
                      </a:r>
                      <a:endParaRPr lang="en-US" sz="800" b="1" i="0" u="none" strike="noStrike" dirty="0">
                        <a:solidFill>
                          <a:srgbClr val="7030A0"/>
                        </a:solidFill>
                        <a:effectLst/>
                        <a:latin typeface="Menlo" panose="020B0609030804020204" pitchFamily="49" charset="0"/>
                      </a:endParaRPr>
                    </a:p>
                  </a:txBody>
                  <a:tcPr marL="1659" marR="1659" marT="1659" marB="0" anchor="b"/>
                </a:tc>
                <a:tc>
                  <a:txBody>
                    <a:bodyPr/>
                    <a:lstStyle/>
                    <a:p>
                      <a:pPr algn="ctr" fontAlgn="b"/>
                      <a:r>
                        <a:rPr lang="en-US" sz="800" b="1" u="none" strike="noStrike">
                          <a:solidFill>
                            <a:srgbClr val="002060"/>
                          </a:solidFill>
                          <a:effectLst/>
                        </a:rPr>
                        <a:t>apiconnect-operator</a:t>
                      </a:r>
                      <a:endParaRPr lang="en-US" sz="800" b="1" i="0" u="none" strike="noStrike">
                        <a:solidFill>
                          <a:srgbClr val="002060"/>
                        </a:solidFill>
                        <a:effectLst/>
                        <a:latin typeface="Helvetica Neue" panose="02000503000000020004" pitchFamily="2" charset="0"/>
                      </a:endParaRPr>
                    </a:p>
                  </a:txBody>
                  <a:tcPr marL="1659" marR="1659" marT="1659" marB="0" anchor="b"/>
                </a:tc>
                <a:tc>
                  <a:txBody>
                    <a:bodyPr/>
                    <a:lstStyle/>
                    <a:p>
                      <a:pPr lvl="1" algn="l" fontAlgn="b"/>
                      <a:r>
                        <a:rPr lang="en-US" sz="800" b="1" u="none" strike="noStrike" dirty="0">
                          <a:solidFill>
                            <a:srgbClr val="002060"/>
                          </a:solidFill>
                          <a:effectLst/>
                        </a:rPr>
                        <a:t>IBM API Connect operator image repository</a:t>
                      </a:r>
                      <a:endParaRPr lang="en-US" sz="800" b="1" i="0" u="none" strike="noStrike" dirty="0">
                        <a:solidFill>
                          <a:srgbClr val="002060"/>
                        </a:solidFill>
                        <a:effectLst/>
                        <a:latin typeface="Helvetica Neue" panose="02000503000000020004" pitchFamily="2" charset="0"/>
                      </a:endParaRPr>
                    </a:p>
                  </a:txBody>
                  <a:tcPr marL="1659" marR="1659" marT="1659" marB="0" anchor="b"/>
                </a:tc>
                <a:extLst>
                  <a:ext uri="{0D108BD9-81ED-4DB2-BD59-A6C34878D82A}">
                    <a16:rowId xmlns:a16="http://schemas.microsoft.com/office/drawing/2014/main" val="3771287737"/>
                  </a:ext>
                </a:extLst>
              </a:tr>
              <a:tr h="234325">
                <a:tc>
                  <a:txBody>
                    <a:bodyPr/>
                    <a:lstStyle/>
                    <a:p>
                      <a:pPr lvl="1" algn="l" fontAlgn="b"/>
                      <a:r>
                        <a:rPr lang="en-US" sz="800" b="1" u="none" strike="noStrike" dirty="0" err="1">
                          <a:solidFill>
                            <a:srgbClr val="002060"/>
                          </a:solidFill>
                          <a:effectLst/>
                        </a:rPr>
                        <a:t>image.pullPolicy</a:t>
                      </a:r>
                      <a:endParaRPr lang="en-US" sz="800" b="1" i="0" u="none" strike="noStrike" dirty="0">
                        <a:solidFill>
                          <a:srgbClr val="002060"/>
                        </a:solidFill>
                        <a:effectLst/>
                        <a:latin typeface="Menlo" panose="020B0609030804020204" pitchFamily="49" charset="0"/>
                      </a:endParaRPr>
                    </a:p>
                  </a:txBody>
                  <a:tcPr marL="1659" marR="1659" marT="1659" marB="0" anchor="b"/>
                </a:tc>
                <a:tc>
                  <a:txBody>
                    <a:bodyPr/>
                    <a:lstStyle/>
                    <a:p>
                      <a:pPr algn="ctr" fontAlgn="b"/>
                      <a:r>
                        <a:rPr lang="en-US" sz="800" b="1" u="none" strike="noStrike" dirty="0" err="1">
                          <a:solidFill>
                            <a:srgbClr val="7030A0"/>
                          </a:solidFill>
                          <a:effectLst/>
                        </a:rPr>
                        <a:t>IfNotPresent</a:t>
                      </a:r>
                      <a:endParaRPr lang="en-US" sz="800" b="1" i="0" u="none" strike="noStrike" dirty="0">
                        <a:solidFill>
                          <a:srgbClr val="7030A0"/>
                        </a:solidFill>
                        <a:effectLst/>
                        <a:latin typeface="Helvetica Neue" panose="02000503000000020004" pitchFamily="2" charset="0"/>
                      </a:endParaRPr>
                    </a:p>
                  </a:txBody>
                  <a:tcPr marL="1659" marR="1659" marT="1659" marB="0" anchor="b"/>
                </a:tc>
                <a:tc>
                  <a:txBody>
                    <a:bodyPr/>
                    <a:lstStyle/>
                    <a:p>
                      <a:pPr algn="ctr" fontAlgn="b"/>
                      <a:r>
                        <a:rPr lang="en-US" sz="800" b="1" u="none" strike="noStrike" dirty="0" err="1">
                          <a:solidFill>
                            <a:srgbClr val="002060"/>
                          </a:solidFill>
                          <a:effectLst/>
                        </a:rPr>
                        <a:t>IfNotPresent</a:t>
                      </a:r>
                      <a:endParaRPr lang="en-US" sz="800" b="1" i="0" u="none" strike="noStrike" dirty="0">
                        <a:solidFill>
                          <a:srgbClr val="002060"/>
                        </a:solidFill>
                        <a:effectLst/>
                        <a:latin typeface="Helvetica Neue" panose="02000503000000020004" pitchFamily="2" charset="0"/>
                      </a:endParaRPr>
                    </a:p>
                  </a:txBody>
                  <a:tcPr marL="1659" marR="1659" marT="1659" marB="0" anchor="b"/>
                </a:tc>
                <a:tc>
                  <a:txBody>
                    <a:bodyPr/>
                    <a:lstStyle/>
                    <a:p>
                      <a:pPr lvl="1" algn="l" fontAlgn="b"/>
                      <a:r>
                        <a:rPr lang="en-US" sz="800" b="1" u="none" strike="noStrike" dirty="0">
                          <a:solidFill>
                            <a:srgbClr val="002060"/>
                          </a:solidFill>
                          <a:effectLst/>
                        </a:rPr>
                        <a:t>IBM API Connect operator image pull policy</a:t>
                      </a:r>
                      <a:endParaRPr lang="en-US" sz="800" b="1" i="0" u="none" strike="noStrike" dirty="0">
                        <a:solidFill>
                          <a:srgbClr val="002060"/>
                        </a:solidFill>
                        <a:effectLst/>
                        <a:latin typeface="Helvetica Neue" panose="02000503000000020004" pitchFamily="2" charset="0"/>
                      </a:endParaRPr>
                    </a:p>
                  </a:txBody>
                  <a:tcPr marL="1659" marR="1659" marT="1659" marB="0" anchor="b"/>
                </a:tc>
                <a:extLst>
                  <a:ext uri="{0D108BD9-81ED-4DB2-BD59-A6C34878D82A}">
                    <a16:rowId xmlns:a16="http://schemas.microsoft.com/office/drawing/2014/main" val="501655914"/>
                  </a:ext>
                </a:extLst>
              </a:tr>
              <a:tr h="234325">
                <a:tc>
                  <a:txBody>
                    <a:bodyPr/>
                    <a:lstStyle/>
                    <a:p>
                      <a:pPr lvl="1" algn="l" fontAlgn="b"/>
                      <a:r>
                        <a:rPr lang="en-US" sz="800" b="1" u="none" strike="noStrike" dirty="0" err="1">
                          <a:solidFill>
                            <a:srgbClr val="002060"/>
                          </a:solidFill>
                          <a:effectLst/>
                        </a:rPr>
                        <a:t>image.tag</a:t>
                      </a:r>
                      <a:endParaRPr lang="en-US" sz="800" b="1" i="0" u="none" strike="noStrike" dirty="0">
                        <a:solidFill>
                          <a:srgbClr val="002060"/>
                        </a:solidFill>
                        <a:effectLst/>
                        <a:latin typeface="Menlo" panose="020B0609030804020204" pitchFamily="49" charset="0"/>
                      </a:endParaRPr>
                    </a:p>
                  </a:txBody>
                  <a:tcPr marL="1659" marR="1659" marT="1659" marB="0" anchor="b"/>
                </a:tc>
                <a:tc>
                  <a:txBody>
                    <a:bodyPr/>
                    <a:lstStyle/>
                    <a:p>
                      <a:pPr algn="ctr" fontAlgn="b"/>
                      <a:r>
                        <a:rPr lang="en-US" sz="800" b="1" u="none" strike="noStrike" dirty="0">
                          <a:solidFill>
                            <a:srgbClr val="7030A0"/>
                          </a:solidFill>
                          <a:effectLst/>
                        </a:rPr>
                        <a:t>2018-05-31-17-25-34-e0b91ac02e5aaad904c90c01854aff6df3c0606a</a:t>
                      </a:r>
                      <a:endParaRPr lang="en-US" sz="800" b="1" i="0" u="none" strike="noStrike" dirty="0">
                        <a:solidFill>
                          <a:srgbClr val="7030A0"/>
                        </a:solidFill>
                        <a:effectLst/>
                        <a:latin typeface="Menlo" panose="020B0609030804020204" pitchFamily="49" charset="0"/>
                      </a:endParaRPr>
                    </a:p>
                  </a:txBody>
                  <a:tcPr marL="1659" marR="1659" marT="1659" marB="0" anchor="b"/>
                </a:tc>
                <a:tc>
                  <a:txBody>
                    <a:bodyPr/>
                    <a:lstStyle/>
                    <a:p>
                      <a:pPr algn="ctr" fontAlgn="b"/>
                      <a:r>
                        <a:rPr lang="en-US" sz="800" b="1" u="none" strike="noStrike" dirty="0">
                          <a:solidFill>
                            <a:srgbClr val="002060"/>
                          </a:solidFill>
                          <a:effectLst/>
                        </a:rPr>
                        <a:t> </a:t>
                      </a:r>
                      <a:endParaRPr lang="en-US" sz="800" b="1" i="0" u="none" strike="noStrike" dirty="0">
                        <a:solidFill>
                          <a:srgbClr val="002060"/>
                        </a:solidFill>
                        <a:effectLst/>
                        <a:latin typeface="Helvetica Neue" panose="02000503000000020004" pitchFamily="2" charset="0"/>
                      </a:endParaRPr>
                    </a:p>
                  </a:txBody>
                  <a:tcPr marL="1659" marR="1659" marT="1659" marB="0" anchor="b"/>
                </a:tc>
                <a:tc>
                  <a:txBody>
                    <a:bodyPr/>
                    <a:lstStyle/>
                    <a:p>
                      <a:pPr lvl="1" algn="l" fontAlgn="b"/>
                      <a:r>
                        <a:rPr lang="en-US" sz="800" b="1" u="none" strike="noStrike" dirty="0">
                          <a:solidFill>
                            <a:srgbClr val="002060"/>
                          </a:solidFill>
                          <a:effectLst/>
                        </a:rPr>
                        <a:t>IBM API Connect operator image tag</a:t>
                      </a:r>
                      <a:endParaRPr lang="en-US" sz="800" b="1" i="0" u="none" strike="noStrike" dirty="0">
                        <a:solidFill>
                          <a:srgbClr val="002060"/>
                        </a:solidFill>
                        <a:effectLst/>
                        <a:latin typeface="Helvetica Neue" panose="02000503000000020004" pitchFamily="2" charset="0"/>
                      </a:endParaRPr>
                    </a:p>
                  </a:txBody>
                  <a:tcPr marL="1659" marR="1659" marT="1659" marB="0" anchor="b"/>
                </a:tc>
                <a:extLst>
                  <a:ext uri="{0D108BD9-81ED-4DB2-BD59-A6C34878D82A}">
                    <a16:rowId xmlns:a16="http://schemas.microsoft.com/office/drawing/2014/main" val="2986702308"/>
                  </a:ext>
                </a:extLst>
              </a:tr>
              <a:tr h="164119">
                <a:tc>
                  <a:txBody>
                    <a:bodyPr/>
                    <a:lstStyle/>
                    <a:p>
                      <a:pPr lvl="1" algn="l" fontAlgn="b"/>
                      <a:r>
                        <a:rPr lang="en-US" sz="800" b="1" u="none" strike="noStrike" dirty="0">
                          <a:solidFill>
                            <a:srgbClr val="002060"/>
                          </a:solidFill>
                          <a:effectLst/>
                        </a:rPr>
                        <a:t> </a:t>
                      </a:r>
                      <a:endParaRPr lang="en-US" sz="800" b="1" i="0" u="none" strike="noStrike" dirty="0">
                        <a:solidFill>
                          <a:srgbClr val="002060"/>
                        </a:solidFill>
                        <a:effectLst/>
                        <a:latin typeface="Arial" panose="020B0604020202020204" pitchFamily="34" charset="0"/>
                      </a:endParaRPr>
                    </a:p>
                  </a:txBody>
                  <a:tcPr marL="1659" marR="1659" marT="1659" marB="0" anchor="b"/>
                </a:tc>
                <a:tc>
                  <a:txBody>
                    <a:bodyPr/>
                    <a:lstStyle/>
                    <a:p>
                      <a:pPr algn="ctr" fontAlgn="b"/>
                      <a:r>
                        <a:rPr lang="en-US" sz="800" b="1" u="none" strike="noStrike" dirty="0">
                          <a:solidFill>
                            <a:srgbClr val="7030A0"/>
                          </a:solidFill>
                          <a:effectLst/>
                        </a:rPr>
                        <a:t> </a:t>
                      </a:r>
                      <a:endParaRPr lang="en-US" sz="800" b="1" i="0" u="none" strike="noStrike" dirty="0">
                        <a:solidFill>
                          <a:srgbClr val="7030A0"/>
                        </a:solidFill>
                        <a:effectLst/>
                        <a:latin typeface="Arial" panose="020B0604020202020204" pitchFamily="34" charset="0"/>
                      </a:endParaRPr>
                    </a:p>
                  </a:txBody>
                  <a:tcPr marL="1659" marR="1659" marT="1659" marB="0" anchor="b"/>
                </a:tc>
                <a:tc>
                  <a:txBody>
                    <a:bodyPr/>
                    <a:lstStyle/>
                    <a:p>
                      <a:pPr algn="ctr" fontAlgn="b"/>
                      <a:r>
                        <a:rPr lang="en-US" sz="800" b="1" u="none" strike="noStrike">
                          <a:solidFill>
                            <a:srgbClr val="002060"/>
                          </a:solidFill>
                          <a:effectLst/>
                        </a:rPr>
                        <a:t> </a:t>
                      </a:r>
                      <a:endParaRPr lang="en-US" sz="800" b="1" i="0" u="none" strike="noStrike">
                        <a:solidFill>
                          <a:srgbClr val="002060"/>
                        </a:solidFill>
                        <a:effectLst/>
                        <a:latin typeface="Arial" panose="020B0604020202020204" pitchFamily="34" charset="0"/>
                      </a:endParaRPr>
                    </a:p>
                  </a:txBody>
                  <a:tcPr marL="1659" marR="1659" marT="1659" marB="0" anchor="b"/>
                </a:tc>
                <a:tc>
                  <a:txBody>
                    <a:bodyPr/>
                    <a:lstStyle/>
                    <a:p>
                      <a:pPr lvl="1" algn="l" fontAlgn="b"/>
                      <a:r>
                        <a:rPr lang="en-US" sz="800" b="1" u="none" strike="noStrike" dirty="0">
                          <a:solidFill>
                            <a:srgbClr val="002060"/>
                          </a:solidFill>
                          <a:effectLst/>
                        </a:rPr>
                        <a:t> </a:t>
                      </a:r>
                      <a:endParaRPr lang="en-US" sz="800" b="1" i="0" u="none" strike="noStrike" dirty="0">
                        <a:solidFill>
                          <a:srgbClr val="002060"/>
                        </a:solidFill>
                        <a:effectLst/>
                        <a:latin typeface="Arial" panose="020B0604020202020204" pitchFamily="34" charset="0"/>
                      </a:endParaRPr>
                    </a:p>
                  </a:txBody>
                  <a:tcPr marL="1659" marR="1659" marT="1659" marB="0" anchor="b"/>
                </a:tc>
                <a:extLst>
                  <a:ext uri="{0D108BD9-81ED-4DB2-BD59-A6C34878D82A}">
                    <a16:rowId xmlns:a16="http://schemas.microsoft.com/office/drawing/2014/main" val="1220526693"/>
                  </a:ext>
                </a:extLst>
              </a:tr>
            </a:tbl>
          </a:graphicData>
        </a:graphic>
      </p:graphicFrame>
      <p:sp>
        <p:nvSpPr>
          <p:cNvPr id="6" name="TextBox 5">
            <a:extLst>
              <a:ext uri="{FF2B5EF4-FFF2-40B4-BE49-F238E27FC236}">
                <a16:creationId xmlns:a16="http://schemas.microsoft.com/office/drawing/2014/main" id="{114C05C7-CCEA-6C4E-A227-6B1ED873310F}"/>
              </a:ext>
            </a:extLst>
          </p:cNvPr>
          <p:cNvSpPr txBox="1"/>
          <p:nvPr/>
        </p:nvSpPr>
        <p:spPr>
          <a:xfrm>
            <a:off x="430306" y="3796393"/>
            <a:ext cx="8356342" cy="300082"/>
          </a:xfrm>
          <a:prstGeom prst="rect">
            <a:avLst/>
          </a:prstGeom>
          <a:noFill/>
        </p:spPr>
        <p:txBody>
          <a:bodyPr wrap="square" rtlCol="0">
            <a:spAutoFit/>
          </a:bodyPr>
          <a:lstStyle/>
          <a:p>
            <a:r>
              <a:rPr lang="en-US" b="1" dirty="0"/>
              <a:t>Note:  </a:t>
            </a:r>
            <a:r>
              <a:rPr lang="en-US" dirty="0"/>
              <a:t>The defaults shown when configuring the Helm Chart using UI can be used without any modification</a:t>
            </a:r>
          </a:p>
        </p:txBody>
      </p:sp>
    </p:spTree>
    <p:extLst>
      <p:ext uri="{BB962C8B-B14F-4D97-AF65-F5344CB8AC3E}">
        <p14:creationId xmlns:p14="http://schemas.microsoft.com/office/powerpoint/2010/main" val="21074223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86AB7-DB8F-FA46-AB5D-29C736A737E3}"/>
              </a:ext>
            </a:extLst>
          </p:cNvPr>
          <p:cNvSpPr>
            <a:spLocks noGrp="1"/>
          </p:cNvSpPr>
          <p:nvPr>
            <p:ph type="title"/>
          </p:nvPr>
        </p:nvSpPr>
        <p:spPr>
          <a:xfrm>
            <a:off x="228600" y="201167"/>
            <a:ext cx="8858250" cy="864308"/>
          </a:xfrm>
        </p:spPr>
        <p:txBody>
          <a:bodyPr/>
          <a:lstStyle/>
          <a:p>
            <a:r>
              <a:rPr lang="en-US" dirty="0"/>
              <a:t>IBM API Connect Helm Chart - </a:t>
            </a:r>
            <a:r>
              <a:rPr lang="en-US" dirty="0" err="1"/>
              <a:t>ibm-apiconnect-ent</a:t>
            </a:r>
            <a:r>
              <a:rPr lang="en-US" dirty="0"/>
              <a:t> V2.0.3 (2/10) </a:t>
            </a:r>
            <a:br>
              <a:rPr lang="en-US" dirty="0"/>
            </a:br>
            <a:r>
              <a:rPr lang="en-US" sz="2000" dirty="0"/>
              <a:t>Common Configuration</a:t>
            </a:r>
            <a:endParaRPr lang="en-US" dirty="0"/>
          </a:p>
        </p:txBody>
      </p:sp>
      <p:sp>
        <p:nvSpPr>
          <p:cNvPr id="4" name="Footer Placeholder 3">
            <a:extLst>
              <a:ext uri="{FF2B5EF4-FFF2-40B4-BE49-F238E27FC236}">
                <a16:creationId xmlns:a16="http://schemas.microsoft.com/office/drawing/2014/main" id="{45B2C5E7-D8DD-3C44-BB8A-79ABFED7C639}"/>
              </a:ext>
            </a:extLst>
          </p:cNvPr>
          <p:cNvSpPr>
            <a:spLocks noGrp="1"/>
          </p:cNvSpPr>
          <p:nvPr>
            <p:ph type="ftr" sz="quarter" idx="3"/>
          </p:nvPr>
        </p:nvSpPr>
        <p:spPr>
          <a:xfrm>
            <a:off x="228600" y="4826480"/>
            <a:ext cx="6400800" cy="137160"/>
          </a:xfrm>
        </p:spPr>
        <p:txBody>
          <a:bodyPr/>
          <a:lstStyle/>
          <a:p>
            <a:r>
              <a:rPr lang="en-US" dirty="0"/>
              <a:t>IBM Private Cloud Boot-camp / June 2018 / © 2018 IBM Corporation</a:t>
            </a:r>
          </a:p>
        </p:txBody>
      </p:sp>
      <p:sp>
        <p:nvSpPr>
          <p:cNvPr id="7" name="Slide Number Placeholder 6">
            <a:extLst>
              <a:ext uri="{FF2B5EF4-FFF2-40B4-BE49-F238E27FC236}">
                <a16:creationId xmlns:a16="http://schemas.microsoft.com/office/drawing/2014/main" id="{C42152FD-482B-D04B-9866-378D7A9231F0}"/>
              </a:ext>
            </a:extLst>
          </p:cNvPr>
          <p:cNvSpPr>
            <a:spLocks noGrp="1"/>
          </p:cNvSpPr>
          <p:nvPr>
            <p:ph type="sldNum" sz="quarter" idx="4"/>
          </p:nvPr>
        </p:nvSpPr>
        <p:spPr/>
        <p:txBody>
          <a:bodyPr/>
          <a:lstStyle/>
          <a:p>
            <a:fld id="{3FD999D4-B456-9943-89B7-30D56181CE18}" type="slidenum">
              <a:rPr lang="en-US" smtClean="0"/>
              <a:pPr/>
              <a:t>26</a:t>
            </a:fld>
            <a:endParaRPr lang="en-US" dirty="0"/>
          </a:p>
        </p:txBody>
      </p:sp>
      <p:graphicFrame>
        <p:nvGraphicFramePr>
          <p:cNvPr id="5" name="Table 4">
            <a:extLst>
              <a:ext uri="{FF2B5EF4-FFF2-40B4-BE49-F238E27FC236}">
                <a16:creationId xmlns:a16="http://schemas.microsoft.com/office/drawing/2014/main" id="{DEFE3858-1FE1-C544-941D-51FD2A8D613C}"/>
              </a:ext>
            </a:extLst>
          </p:cNvPr>
          <p:cNvGraphicFramePr>
            <a:graphicFrameLocks noGrp="1"/>
          </p:cNvGraphicFramePr>
          <p:nvPr>
            <p:extLst>
              <p:ext uri="{D42A27DB-BD31-4B8C-83A1-F6EECF244321}">
                <p14:modId xmlns:p14="http://schemas.microsoft.com/office/powerpoint/2010/main" val="1508619818"/>
              </p:ext>
            </p:extLst>
          </p:nvPr>
        </p:nvGraphicFramePr>
        <p:xfrm>
          <a:off x="430306" y="1264025"/>
          <a:ext cx="8229599" cy="2008091"/>
        </p:xfrm>
        <a:graphic>
          <a:graphicData uri="http://schemas.openxmlformats.org/drawingml/2006/table">
            <a:tbl>
              <a:tblPr>
                <a:tableStyleId>{5C22544A-7EE6-4342-B048-85BDC9FD1C3A}</a:tableStyleId>
              </a:tblPr>
              <a:tblGrid>
                <a:gridCol w="1557652">
                  <a:extLst>
                    <a:ext uri="{9D8B030D-6E8A-4147-A177-3AD203B41FA5}">
                      <a16:colId xmlns:a16="http://schemas.microsoft.com/office/drawing/2014/main" val="2027847401"/>
                    </a:ext>
                  </a:extLst>
                </a:gridCol>
                <a:gridCol w="1812070">
                  <a:extLst>
                    <a:ext uri="{9D8B030D-6E8A-4147-A177-3AD203B41FA5}">
                      <a16:colId xmlns:a16="http://schemas.microsoft.com/office/drawing/2014/main" val="1140201794"/>
                    </a:ext>
                  </a:extLst>
                </a:gridCol>
                <a:gridCol w="1308428">
                  <a:extLst>
                    <a:ext uri="{9D8B030D-6E8A-4147-A177-3AD203B41FA5}">
                      <a16:colId xmlns:a16="http://schemas.microsoft.com/office/drawing/2014/main" val="4125475815"/>
                    </a:ext>
                  </a:extLst>
                </a:gridCol>
                <a:gridCol w="3551449">
                  <a:extLst>
                    <a:ext uri="{9D8B030D-6E8A-4147-A177-3AD203B41FA5}">
                      <a16:colId xmlns:a16="http://schemas.microsoft.com/office/drawing/2014/main" val="4096343289"/>
                    </a:ext>
                  </a:extLst>
                </a:gridCol>
              </a:tblGrid>
              <a:tr h="301214">
                <a:tc>
                  <a:txBody>
                    <a:bodyPr/>
                    <a:lstStyle/>
                    <a:p>
                      <a:pPr algn="ctr" fontAlgn="b"/>
                      <a:r>
                        <a:rPr lang="en-US" sz="800" b="1" u="none" strike="noStrike" baseline="0" dirty="0">
                          <a:solidFill>
                            <a:srgbClr val="C00000"/>
                          </a:solidFill>
                          <a:effectLst/>
                        </a:rPr>
                        <a:t>Parameter name</a:t>
                      </a:r>
                      <a:endParaRPr lang="en-US" sz="800" b="1" i="0" u="none" strike="noStrike" baseline="0" dirty="0">
                        <a:solidFill>
                          <a:srgbClr val="C00000"/>
                        </a:solidFill>
                        <a:effectLst/>
                        <a:latin typeface="Helvetica Neue" panose="02000503000000020004" pitchFamily="2" charset="0"/>
                      </a:endParaRPr>
                    </a:p>
                  </a:txBody>
                  <a:tcPr marL="1947" marR="1947" marT="1947" marB="0" anchor="b"/>
                </a:tc>
                <a:tc>
                  <a:txBody>
                    <a:bodyPr/>
                    <a:lstStyle/>
                    <a:p>
                      <a:pPr algn="ctr" fontAlgn="b"/>
                      <a:r>
                        <a:rPr lang="en-US" sz="800" b="1" u="none" strike="noStrike" baseline="0" dirty="0">
                          <a:solidFill>
                            <a:srgbClr val="C00000"/>
                          </a:solidFill>
                          <a:effectLst/>
                        </a:rPr>
                        <a:t>Value</a:t>
                      </a:r>
                      <a:endParaRPr lang="en-US" sz="800" b="1" i="0" u="none" strike="noStrike" baseline="0" dirty="0">
                        <a:solidFill>
                          <a:srgbClr val="C00000"/>
                        </a:solidFill>
                        <a:effectLst/>
                        <a:latin typeface="Helvetica Neue" panose="02000503000000020004" pitchFamily="2" charset="0"/>
                      </a:endParaRPr>
                    </a:p>
                  </a:txBody>
                  <a:tcPr marL="1947" marR="1947" marT="1947" marB="0" anchor="b"/>
                </a:tc>
                <a:tc>
                  <a:txBody>
                    <a:bodyPr/>
                    <a:lstStyle/>
                    <a:p>
                      <a:pPr algn="ctr" fontAlgn="b"/>
                      <a:r>
                        <a:rPr lang="en-US" sz="800" b="1" u="none" strike="noStrike" baseline="0" dirty="0">
                          <a:solidFill>
                            <a:srgbClr val="C00000"/>
                          </a:solidFill>
                          <a:effectLst/>
                        </a:rPr>
                        <a:t>Default value (if any)</a:t>
                      </a:r>
                      <a:endParaRPr lang="en-US" sz="800" b="1" i="0" u="none" strike="noStrike" baseline="0" dirty="0">
                        <a:solidFill>
                          <a:srgbClr val="C00000"/>
                        </a:solidFill>
                        <a:effectLst/>
                        <a:latin typeface="Helvetica Neue" panose="02000503000000020004" pitchFamily="2" charset="0"/>
                      </a:endParaRPr>
                    </a:p>
                  </a:txBody>
                  <a:tcPr marL="1947" marR="1947" marT="1947" marB="0" anchor="b"/>
                </a:tc>
                <a:tc>
                  <a:txBody>
                    <a:bodyPr/>
                    <a:lstStyle/>
                    <a:p>
                      <a:pPr algn="ctr" fontAlgn="b"/>
                      <a:r>
                        <a:rPr lang="en-US" sz="800" b="1" u="none" strike="noStrike" baseline="0" dirty="0">
                          <a:solidFill>
                            <a:srgbClr val="C00000"/>
                          </a:solidFill>
                          <a:effectLst/>
                        </a:rPr>
                        <a:t>Description</a:t>
                      </a:r>
                      <a:endParaRPr lang="en-US" sz="800" b="1" i="0" u="none" strike="noStrike" baseline="0" dirty="0">
                        <a:solidFill>
                          <a:srgbClr val="C00000"/>
                        </a:solidFill>
                        <a:effectLst/>
                        <a:latin typeface="Helvetica Neue" panose="02000503000000020004" pitchFamily="2" charset="0"/>
                      </a:endParaRPr>
                    </a:p>
                  </a:txBody>
                  <a:tcPr marL="1947" marR="1947" marT="1947" marB="0" anchor="b"/>
                </a:tc>
                <a:extLst>
                  <a:ext uri="{0D108BD9-81ED-4DB2-BD59-A6C34878D82A}">
                    <a16:rowId xmlns:a16="http://schemas.microsoft.com/office/drawing/2014/main" val="1928756471"/>
                  </a:ext>
                </a:extLst>
              </a:tr>
              <a:tr h="286871">
                <a:tc>
                  <a:txBody>
                    <a:bodyPr/>
                    <a:lstStyle/>
                    <a:p>
                      <a:pPr algn="ctr" fontAlgn="b"/>
                      <a:r>
                        <a:rPr lang="en-US" sz="800" b="1" u="none" strike="noStrike" dirty="0">
                          <a:effectLst/>
                        </a:rPr>
                        <a:t> </a:t>
                      </a:r>
                      <a:endParaRPr lang="en-US" sz="800" b="1" i="0" u="none" strike="noStrike" dirty="0">
                        <a:solidFill>
                          <a:srgbClr val="C00000"/>
                        </a:solidFill>
                        <a:effectLst/>
                        <a:latin typeface="Helvetica Neue" panose="02000503000000020004" pitchFamily="2" charset="0"/>
                      </a:endParaRPr>
                    </a:p>
                  </a:txBody>
                  <a:tcPr marL="1947" marR="1947" marT="1947" marB="0" anchor="b"/>
                </a:tc>
                <a:tc>
                  <a:txBody>
                    <a:bodyPr/>
                    <a:lstStyle/>
                    <a:p>
                      <a:pPr algn="ctr" fontAlgn="b"/>
                      <a:r>
                        <a:rPr lang="en-US" sz="800" b="1" u="none" strike="noStrike" dirty="0">
                          <a:effectLst/>
                        </a:rPr>
                        <a:t> </a:t>
                      </a:r>
                      <a:endParaRPr lang="en-US" sz="800" b="1" i="0" u="none" strike="noStrike" dirty="0">
                        <a:solidFill>
                          <a:srgbClr val="C00000"/>
                        </a:solidFill>
                        <a:effectLst/>
                        <a:latin typeface="Helvetica Neue" panose="02000503000000020004" pitchFamily="2" charset="0"/>
                      </a:endParaRPr>
                    </a:p>
                  </a:txBody>
                  <a:tcPr marL="1947" marR="1947" marT="1947" marB="0" anchor="b"/>
                </a:tc>
                <a:tc>
                  <a:txBody>
                    <a:bodyPr/>
                    <a:lstStyle/>
                    <a:p>
                      <a:pPr algn="ctr" fontAlgn="b"/>
                      <a:r>
                        <a:rPr lang="en-US" sz="800" b="1" u="none" strike="noStrike" dirty="0">
                          <a:effectLst/>
                        </a:rPr>
                        <a:t> </a:t>
                      </a:r>
                      <a:endParaRPr lang="en-US" sz="800" b="1" i="0" u="none" strike="noStrike" dirty="0">
                        <a:solidFill>
                          <a:srgbClr val="C00000"/>
                        </a:solidFill>
                        <a:effectLst/>
                        <a:latin typeface="Helvetica Neue" panose="02000503000000020004" pitchFamily="2" charset="0"/>
                      </a:endParaRPr>
                    </a:p>
                  </a:txBody>
                  <a:tcPr marL="1947" marR="1947" marT="1947" marB="0" anchor="b"/>
                </a:tc>
                <a:tc>
                  <a:txBody>
                    <a:bodyPr/>
                    <a:lstStyle/>
                    <a:p>
                      <a:pPr algn="ctr" fontAlgn="b"/>
                      <a:r>
                        <a:rPr lang="en-US" sz="800" b="1" u="none" strike="noStrike" dirty="0">
                          <a:effectLst/>
                        </a:rPr>
                        <a:t> </a:t>
                      </a:r>
                      <a:endParaRPr lang="en-US" sz="800" b="1" i="0" u="none" strike="noStrike" dirty="0">
                        <a:solidFill>
                          <a:srgbClr val="C00000"/>
                        </a:solidFill>
                        <a:effectLst/>
                        <a:latin typeface="Helvetica Neue" panose="02000503000000020004" pitchFamily="2" charset="0"/>
                      </a:endParaRPr>
                    </a:p>
                  </a:txBody>
                  <a:tcPr marL="1947" marR="1947" marT="1947" marB="0" anchor="b"/>
                </a:tc>
                <a:extLst>
                  <a:ext uri="{0D108BD9-81ED-4DB2-BD59-A6C34878D82A}">
                    <a16:rowId xmlns:a16="http://schemas.microsoft.com/office/drawing/2014/main" val="2210888037"/>
                  </a:ext>
                </a:extLst>
              </a:tr>
              <a:tr h="301214">
                <a:tc>
                  <a:txBody>
                    <a:bodyPr/>
                    <a:lstStyle/>
                    <a:p>
                      <a:pPr lvl="1" algn="l" fontAlgn="b"/>
                      <a:r>
                        <a:rPr lang="en-US" sz="800" b="1" u="none" strike="noStrike" baseline="0" dirty="0">
                          <a:solidFill>
                            <a:srgbClr val="002060"/>
                          </a:solidFill>
                          <a:effectLst/>
                        </a:rPr>
                        <a:t>registry</a:t>
                      </a:r>
                      <a:endParaRPr lang="en-US" sz="800" b="1" i="0" u="none" strike="noStrike" baseline="0" dirty="0">
                        <a:solidFill>
                          <a:srgbClr val="002060"/>
                        </a:solidFill>
                        <a:effectLst/>
                        <a:latin typeface="Menlo" panose="020B0609030804020204" pitchFamily="49" charset="0"/>
                      </a:endParaRPr>
                    </a:p>
                  </a:txBody>
                  <a:tcPr marL="1947" marR="1947" marT="1947" marB="0" anchor="b"/>
                </a:tc>
                <a:tc>
                  <a:txBody>
                    <a:bodyPr/>
                    <a:lstStyle/>
                    <a:p>
                      <a:pPr algn="ctr" fontAlgn="b"/>
                      <a:r>
                        <a:rPr lang="en-US" sz="800" b="1" u="none" strike="noStrike" baseline="0" dirty="0">
                          <a:solidFill>
                            <a:srgbClr val="7030A0"/>
                          </a:solidFill>
                          <a:effectLst/>
                        </a:rPr>
                        <a:t>mycluster.icp:8500/</a:t>
                      </a:r>
                      <a:r>
                        <a:rPr lang="en-US" sz="800" b="1" u="none" strike="noStrike" baseline="0" dirty="0" err="1">
                          <a:solidFill>
                            <a:srgbClr val="7030A0"/>
                          </a:solidFill>
                          <a:effectLst/>
                        </a:rPr>
                        <a:t>apiconnect</a:t>
                      </a:r>
                      <a:r>
                        <a:rPr lang="en-US" sz="800" b="1" u="none" strike="noStrike" baseline="0" dirty="0">
                          <a:solidFill>
                            <a:srgbClr val="7030A0"/>
                          </a:solidFill>
                          <a:effectLst/>
                        </a:rPr>
                        <a:t>/</a:t>
                      </a:r>
                      <a:endParaRPr lang="en-US" sz="800" b="1" i="0" u="none" strike="noStrike" baseline="0" dirty="0">
                        <a:solidFill>
                          <a:srgbClr val="7030A0"/>
                        </a:solidFill>
                        <a:effectLst/>
                        <a:latin typeface="Menlo" panose="020B0609030804020204" pitchFamily="49" charset="0"/>
                      </a:endParaRPr>
                    </a:p>
                  </a:txBody>
                  <a:tcPr marL="1947" marR="1947" marT="1947" marB="0" anchor="b"/>
                </a:tc>
                <a:tc>
                  <a:txBody>
                    <a:bodyPr/>
                    <a:lstStyle/>
                    <a:p>
                      <a:pPr algn="ctr" fontAlgn="b"/>
                      <a:r>
                        <a:rPr lang="en-US" sz="800" b="1" u="none" strike="noStrike" dirty="0">
                          <a:effectLst/>
                        </a:rPr>
                        <a:t> </a:t>
                      </a:r>
                      <a:endParaRPr lang="en-US" sz="800" b="1" i="0" u="none" strike="noStrike" dirty="0">
                        <a:solidFill>
                          <a:srgbClr val="002060"/>
                        </a:solidFill>
                        <a:effectLst/>
                        <a:latin typeface="Helvetica Neue" panose="02000503000000020004" pitchFamily="2" charset="0"/>
                      </a:endParaRPr>
                    </a:p>
                  </a:txBody>
                  <a:tcPr marL="1947" marR="1947" marT="1947" marB="0" anchor="b"/>
                </a:tc>
                <a:tc>
                  <a:txBody>
                    <a:bodyPr/>
                    <a:lstStyle/>
                    <a:p>
                      <a:pPr lvl="1" algn="l" fontAlgn="b"/>
                      <a:r>
                        <a:rPr lang="en-US" sz="800" b="1" u="none" strike="noStrike" baseline="0" dirty="0">
                          <a:solidFill>
                            <a:srgbClr val="002060"/>
                          </a:solidFill>
                          <a:effectLst/>
                        </a:rPr>
                        <a:t>Registry containing IBM API Connect images</a:t>
                      </a:r>
                      <a:endParaRPr lang="en-US" sz="800" b="1" i="0" u="none" strike="noStrike" baseline="0" dirty="0">
                        <a:solidFill>
                          <a:srgbClr val="002060"/>
                        </a:solidFill>
                        <a:effectLst/>
                        <a:latin typeface="Helvetica Neue" panose="02000503000000020004" pitchFamily="2" charset="0"/>
                      </a:endParaRPr>
                    </a:p>
                  </a:txBody>
                  <a:tcPr marL="1947" marR="1947" marT="1947" marB="0" anchor="b"/>
                </a:tc>
                <a:extLst>
                  <a:ext uri="{0D108BD9-81ED-4DB2-BD59-A6C34878D82A}">
                    <a16:rowId xmlns:a16="http://schemas.microsoft.com/office/drawing/2014/main" val="201016052"/>
                  </a:ext>
                </a:extLst>
              </a:tr>
              <a:tr h="301214">
                <a:tc>
                  <a:txBody>
                    <a:bodyPr/>
                    <a:lstStyle/>
                    <a:p>
                      <a:pPr lvl="1" algn="l" fontAlgn="b"/>
                      <a:r>
                        <a:rPr lang="en-US" sz="800" b="1" u="none" strike="noStrike" baseline="0" dirty="0" err="1">
                          <a:solidFill>
                            <a:srgbClr val="002060"/>
                          </a:solidFill>
                          <a:effectLst/>
                        </a:rPr>
                        <a:t>registrySecret</a:t>
                      </a:r>
                      <a:endParaRPr lang="en-US" sz="800" b="1" i="0" u="none" strike="noStrike" baseline="0" dirty="0">
                        <a:solidFill>
                          <a:srgbClr val="002060"/>
                        </a:solidFill>
                        <a:effectLst/>
                        <a:latin typeface="Menlo" panose="020B0609030804020204" pitchFamily="49" charset="0"/>
                      </a:endParaRPr>
                    </a:p>
                  </a:txBody>
                  <a:tcPr marL="1947" marR="1947" marT="1947" marB="0" anchor="b"/>
                </a:tc>
                <a:tc>
                  <a:txBody>
                    <a:bodyPr/>
                    <a:lstStyle/>
                    <a:p>
                      <a:pPr algn="ctr" fontAlgn="b"/>
                      <a:r>
                        <a:rPr lang="en-US" sz="800" b="1" u="none" strike="noStrike" baseline="0" dirty="0" err="1">
                          <a:solidFill>
                            <a:srgbClr val="FF0000"/>
                          </a:solidFill>
                          <a:effectLst/>
                        </a:rPr>
                        <a:t>apiconnect</a:t>
                      </a:r>
                      <a:r>
                        <a:rPr lang="en-US" sz="800" b="1" u="none" strike="noStrike" baseline="0" dirty="0">
                          <a:solidFill>
                            <a:srgbClr val="FF0000"/>
                          </a:solidFill>
                          <a:effectLst/>
                        </a:rPr>
                        <a:t>-</a:t>
                      </a:r>
                      <a:r>
                        <a:rPr lang="en-US" sz="800" b="1" u="none" strike="noStrike" baseline="0" dirty="0" err="1">
                          <a:solidFill>
                            <a:srgbClr val="FF0000"/>
                          </a:solidFill>
                          <a:effectLst/>
                        </a:rPr>
                        <a:t>icp</a:t>
                      </a:r>
                      <a:r>
                        <a:rPr lang="en-US" sz="800" b="1" u="none" strike="noStrike" baseline="0" dirty="0">
                          <a:solidFill>
                            <a:srgbClr val="FF0000"/>
                          </a:solidFill>
                          <a:effectLst/>
                        </a:rPr>
                        <a:t>-secret</a:t>
                      </a:r>
                      <a:endParaRPr lang="en-US" sz="800" b="1" i="0" u="none" strike="noStrike" baseline="0" dirty="0">
                        <a:solidFill>
                          <a:srgbClr val="FF0000"/>
                        </a:solidFill>
                        <a:effectLst/>
                        <a:latin typeface="Menlo" panose="020B0609030804020204" pitchFamily="49" charset="0"/>
                      </a:endParaRPr>
                    </a:p>
                  </a:txBody>
                  <a:tcPr marL="1947" marR="1947" marT="1947" marB="0" anchor="b"/>
                </a:tc>
                <a:tc>
                  <a:txBody>
                    <a:bodyPr/>
                    <a:lstStyle/>
                    <a:p>
                      <a:pPr algn="ctr" fontAlgn="b"/>
                      <a:r>
                        <a:rPr lang="en-US" sz="800" b="1" u="none" strike="noStrike" dirty="0">
                          <a:effectLst/>
                        </a:rPr>
                        <a:t> </a:t>
                      </a:r>
                      <a:endParaRPr lang="en-US" sz="800" b="1" i="0" u="none" strike="noStrike" dirty="0">
                        <a:solidFill>
                          <a:srgbClr val="002060"/>
                        </a:solidFill>
                        <a:effectLst/>
                        <a:latin typeface="Helvetica Neue" panose="02000503000000020004" pitchFamily="2" charset="0"/>
                      </a:endParaRPr>
                    </a:p>
                  </a:txBody>
                  <a:tcPr marL="1947" marR="1947" marT="1947" marB="0" anchor="b"/>
                </a:tc>
                <a:tc>
                  <a:txBody>
                    <a:bodyPr/>
                    <a:lstStyle/>
                    <a:p>
                      <a:pPr lvl="1" algn="l" fontAlgn="b"/>
                      <a:r>
                        <a:rPr lang="en-US" sz="800" b="1" u="none" strike="noStrike" baseline="0" dirty="0">
                          <a:solidFill>
                            <a:srgbClr val="002060"/>
                          </a:solidFill>
                          <a:effectLst/>
                        </a:rPr>
                        <a:t>Image pull secret</a:t>
                      </a:r>
                      <a:endParaRPr lang="en-US" sz="800" b="1" i="0" u="none" strike="noStrike" baseline="0" dirty="0">
                        <a:solidFill>
                          <a:srgbClr val="002060"/>
                        </a:solidFill>
                        <a:effectLst/>
                        <a:latin typeface="Helvetica Neue" panose="02000503000000020004" pitchFamily="2" charset="0"/>
                      </a:endParaRPr>
                    </a:p>
                  </a:txBody>
                  <a:tcPr marL="1947" marR="1947" marT="1947" marB="0" anchor="b"/>
                </a:tc>
                <a:extLst>
                  <a:ext uri="{0D108BD9-81ED-4DB2-BD59-A6C34878D82A}">
                    <a16:rowId xmlns:a16="http://schemas.microsoft.com/office/drawing/2014/main" val="3141861209"/>
                  </a:ext>
                </a:extLst>
              </a:tr>
              <a:tr h="301214">
                <a:tc>
                  <a:txBody>
                    <a:bodyPr/>
                    <a:lstStyle/>
                    <a:p>
                      <a:pPr lvl="1" algn="l" fontAlgn="b"/>
                      <a:r>
                        <a:rPr lang="en-US" sz="800" b="1" u="none" strike="noStrike" baseline="0" dirty="0" err="1">
                          <a:solidFill>
                            <a:srgbClr val="002060"/>
                          </a:solidFill>
                          <a:effectLst/>
                        </a:rPr>
                        <a:t>storageClass</a:t>
                      </a:r>
                      <a:endParaRPr lang="en-US" sz="800" b="1" i="0" u="none" strike="noStrike" baseline="0" dirty="0">
                        <a:solidFill>
                          <a:srgbClr val="002060"/>
                        </a:solidFill>
                        <a:effectLst/>
                        <a:latin typeface="Menlo" panose="020B0609030804020204" pitchFamily="49" charset="0"/>
                      </a:endParaRPr>
                    </a:p>
                  </a:txBody>
                  <a:tcPr marL="1947" marR="1947" marT="1947" marB="0" anchor="b"/>
                </a:tc>
                <a:tc>
                  <a:txBody>
                    <a:bodyPr/>
                    <a:lstStyle/>
                    <a:p>
                      <a:pPr algn="ctr" fontAlgn="b"/>
                      <a:r>
                        <a:rPr lang="en-US" sz="800" b="1" u="none" strike="noStrike" baseline="0" dirty="0" err="1">
                          <a:solidFill>
                            <a:srgbClr val="FF0000"/>
                          </a:solidFill>
                          <a:effectLst/>
                        </a:rPr>
                        <a:t>apic.shared.storage</a:t>
                      </a:r>
                      <a:endParaRPr lang="en-US" sz="800" b="1" i="0" u="none" strike="noStrike" baseline="0" dirty="0">
                        <a:solidFill>
                          <a:srgbClr val="FF0000"/>
                        </a:solidFill>
                        <a:effectLst/>
                        <a:latin typeface="Menlo" panose="020B0609030804020204" pitchFamily="49" charset="0"/>
                      </a:endParaRPr>
                    </a:p>
                  </a:txBody>
                  <a:tcPr marL="1947" marR="1947" marT="1947" marB="0" anchor="b"/>
                </a:tc>
                <a:tc>
                  <a:txBody>
                    <a:bodyPr/>
                    <a:lstStyle/>
                    <a:p>
                      <a:pPr algn="ctr" fontAlgn="b"/>
                      <a:r>
                        <a:rPr lang="en-US" sz="800" b="1" u="none" strike="noStrike">
                          <a:effectLst/>
                        </a:rPr>
                        <a:t> </a:t>
                      </a:r>
                      <a:endParaRPr lang="en-US" sz="800" b="1" i="0" u="none" strike="noStrike">
                        <a:solidFill>
                          <a:srgbClr val="002060"/>
                        </a:solidFill>
                        <a:effectLst/>
                        <a:latin typeface="Helvetica Neue" panose="02000503000000020004" pitchFamily="2" charset="0"/>
                      </a:endParaRPr>
                    </a:p>
                  </a:txBody>
                  <a:tcPr marL="1947" marR="1947" marT="1947" marB="0" anchor="b"/>
                </a:tc>
                <a:tc>
                  <a:txBody>
                    <a:bodyPr/>
                    <a:lstStyle/>
                    <a:p>
                      <a:pPr lvl="1" algn="l" fontAlgn="b"/>
                      <a:r>
                        <a:rPr lang="en-US" sz="800" b="1" u="none" strike="noStrike" baseline="0" dirty="0">
                          <a:solidFill>
                            <a:srgbClr val="002060"/>
                          </a:solidFill>
                          <a:effectLst/>
                        </a:rPr>
                        <a:t>Storage class</a:t>
                      </a:r>
                      <a:endParaRPr lang="en-US" sz="800" b="1" i="0" u="none" strike="noStrike" baseline="0" dirty="0">
                        <a:solidFill>
                          <a:srgbClr val="002060"/>
                        </a:solidFill>
                        <a:effectLst/>
                        <a:latin typeface="Helvetica Neue" panose="02000503000000020004" pitchFamily="2" charset="0"/>
                      </a:endParaRPr>
                    </a:p>
                  </a:txBody>
                  <a:tcPr marL="1947" marR="1947" marT="1947" marB="0" anchor="b"/>
                </a:tc>
                <a:extLst>
                  <a:ext uri="{0D108BD9-81ED-4DB2-BD59-A6C34878D82A}">
                    <a16:rowId xmlns:a16="http://schemas.microsoft.com/office/drawing/2014/main" val="2582360456"/>
                  </a:ext>
                </a:extLst>
              </a:tr>
              <a:tr h="301214">
                <a:tc>
                  <a:txBody>
                    <a:bodyPr/>
                    <a:lstStyle/>
                    <a:p>
                      <a:pPr lvl="1" algn="l" fontAlgn="b"/>
                      <a:r>
                        <a:rPr lang="en-US" sz="800" b="1" u="none" strike="noStrike" baseline="0" dirty="0" err="1">
                          <a:solidFill>
                            <a:srgbClr val="002060"/>
                          </a:solidFill>
                          <a:effectLst/>
                        </a:rPr>
                        <a:t>helmTlsSecret</a:t>
                      </a:r>
                      <a:endParaRPr lang="en-US" sz="800" b="1" i="0" u="none" strike="noStrike" baseline="0" dirty="0">
                        <a:solidFill>
                          <a:srgbClr val="002060"/>
                        </a:solidFill>
                        <a:effectLst/>
                        <a:latin typeface="Menlo" panose="020B0609030804020204" pitchFamily="49" charset="0"/>
                      </a:endParaRPr>
                    </a:p>
                  </a:txBody>
                  <a:tcPr marL="1947" marR="1947" marT="1947" marB="0" anchor="b"/>
                </a:tc>
                <a:tc>
                  <a:txBody>
                    <a:bodyPr/>
                    <a:lstStyle/>
                    <a:p>
                      <a:pPr algn="ctr" fontAlgn="b"/>
                      <a:r>
                        <a:rPr lang="en-US" sz="800" b="1" u="none" strike="noStrike" baseline="0" dirty="0">
                          <a:solidFill>
                            <a:srgbClr val="FF0000"/>
                          </a:solidFill>
                          <a:effectLst/>
                        </a:rPr>
                        <a:t>helm-</a:t>
                      </a:r>
                      <a:r>
                        <a:rPr lang="en-US" sz="800" b="1" u="none" strike="noStrike" baseline="0" dirty="0" err="1">
                          <a:solidFill>
                            <a:srgbClr val="FF0000"/>
                          </a:solidFill>
                          <a:effectLst/>
                        </a:rPr>
                        <a:t>tls</a:t>
                      </a:r>
                      <a:r>
                        <a:rPr lang="en-US" sz="800" b="1" u="none" strike="noStrike" baseline="0" dirty="0">
                          <a:solidFill>
                            <a:srgbClr val="FF0000"/>
                          </a:solidFill>
                          <a:effectLst/>
                        </a:rPr>
                        <a:t>-secret</a:t>
                      </a:r>
                      <a:endParaRPr lang="en-US" sz="800" b="1" i="0" u="none" strike="noStrike" baseline="0" dirty="0">
                        <a:solidFill>
                          <a:srgbClr val="FF0000"/>
                        </a:solidFill>
                        <a:effectLst/>
                        <a:latin typeface="Menlo" panose="020B0609030804020204" pitchFamily="49" charset="0"/>
                      </a:endParaRPr>
                    </a:p>
                  </a:txBody>
                  <a:tcPr marL="1947" marR="1947" marT="1947" marB="0" anchor="b"/>
                </a:tc>
                <a:tc>
                  <a:txBody>
                    <a:bodyPr/>
                    <a:lstStyle/>
                    <a:p>
                      <a:pPr algn="ctr" fontAlgn="b"/>
                      <a:r>
                        <a:rPr lang="en-US" sz="800" b="1" u="none" strike="noStrike">
                          <a:effectLst/>
                        </a:rPr>
                        <a:t> </a:t>
                      </a:r>
                      <a:endParaRPr lang="en-US" sz="800" b="1" i="0" u="none" strike="noStrike">
                        <a:solidFill>
                          <a:srgbClr val="002060"/>
                        </a:solidFill>
                        <a:effectLst/>
                        <a:latin typeface="Helvetica Neue" panose="02000503000000020004" pitchFamily="2" charset="0"/>
                      </a:endParaRPr>
                    </a:p>
                  </a:txBody>
                  <a:tcPr marL="1947" marR="1947" marT="1947" marB="0" anchor="b"/>
                </a:tc>
                <a:tc>
                  <a:txBody>
                    <a:bodyPr/>
                    <a:lstStyle/>
                    <a:p>
                      <a:pPr lvl="1" algn="l" fontAlgn="b"/>
                      <a:r>
                        <a:rPr lang="en-US" sz="800" b="1" u="none" strike="noStrike" baseline="0" dirty="0">
                          <a:solidFill>
                            <a:srgbClr val="002060"/>
                          </a:solidFill>
                          <a:effectLst/>
                        </a:rPr>
                        <a:t>Secret with items for base64-encoded helm </a:t>
                      </a:r>
                      <a:r>
                        <a:rPr lang="en-US" sz="800" b="1" u="none" strike="noStrike" baseline="0" dirty="0" err="1">
                          <a:solidFill>
                            <a:srgbClr val="002060"/>
                          </a:solidFill>
                          <a:effectLst/>
                        </a:rPr>
                        <a:t>key.pem</a:t>
                      </a:r>
                      <a:r>
                        <a:rPr lang="en-US" sz="800" b="1" u="none" strike="noStrike" baseline="0" dirty="0">
                          <a:solidFill>
                            <a:srgbClr val="002060"/>
                          </a:solidFill>
                          <a:effectLst/>
                        </a:rPr>
                        <a:t>, </a:t>
                      </a:r>
                      <a:r>
                        <a:rPr lang="en-US" sz="800" b="1" u="none" strike="noStrike" baseline="0" dirty="0" err="1">
                          <a:solidFill>
                            <a:srgbClr val="002060"/>
                          </a:solidFill>
                          <a:effectLst/>
                        </a:rPr>
                        <a:t>cert.pem</a:t>
                      </a:r>
                      <a:r>
                        <a:rPr lang="en-US" sz="800" b="1" u="none" strike="noStrike" baseline="0" dirty="0">
                          <a:solidFill>
                            <a:srgbClr val="002060"/>
                          </a:solidFill>
                          <a:effectLst/>
                        </a:rPr>
                        <a:t>, and </a:t>
                      </a:r>
                      <a:r>
                        <a:rPr lang="en-US" sz="800" b="1" u="none" strike="noStrike" baseline="0" dirty="0" err="1">
                          <a:solidFill>
                            <a:srgbClr val="002060"/>
                          </a:solidFill>
                          <a:effectLst/>
                        </a:rPr>
                        <a:t>ca.pem</a:t>
                      </a:r>
                      <a:endParaRPr lang="en-US" sz="800" b="1" i="0" u="none" strike="noStrike" baseline="0" dirty="0">
                        <a:solidFill>
                          <a:srgbClr val="002060"/>
                        </a:solidFill>
                        <a:effectLst/>
                        <a:latin typeface="Helvetica Neue" panose="02000503000000020004" pitchFamily="2" charset="0"/>
                      </a:endParaRPr>
                    </a:p>
                  </a:txBody>
                  <a:tcPr marL="1947" marR="1947" marT="1947" marB="0" anchor="b"/>
                </a:tc>
                <a:extLst>
                  <a:ext uri="{0D108BD9-81ED-4DB2-BD59-A6C34878D82A}">
                    <a16:rowId xmlns:a16="http://schemas.microsoft.com/office/drawing/2014/main" val="318888090"/>
                  </a:ext>
                </a:extLst>
              </a:tr>
              <a:tr h="215150">
                <a:tc>
                  <a:txBody>
                    <a:bodyPr/>
                    <a:lstStyle/>
                    <a:p>
                      <a:pPr lvl="1" algn="l" fontAlgn="b"/>
                      <a:r>
                        <a:rPr lang="en-US" sz="700" b="1" u="none" strike="noStrike" dirty="0">
                          <a:effectLst/>
                        </a:rPr>
                        <a:t> </a:t>
                      </a:r>
                      <a:endParaRPr lang="en-US" sz="700" b="1" i="0" u="none" strike="noStrike" dirty="0">
                        <a:solidFill>
                          <a:srgbClr val="000000"/>
                        </a:solidFill>
                        <a:effectLst/>
                        <a:latin typeface="Arial" panose="020B0604020202020204" pitchFamily="34" charset="0"/>
                      </a:endParaRPr>
                    </a:p>
                  </a:txBody>
                  <a:tcPr marL="1947" marR="1947" marT="1947" marB="0" anchor="b"/>
                </a:tc>
                <a:tc>
                  <a:txBody>
                    <a:bodyPr/>
                    <a:lstStyle/>
                    <a:p>
                      <a:pPr algn="ctr" fontAlgn="b"/>
                      <a:r>
                        <a:rPr lang="en-US" sz="700" b="1" u="none" strike="noStrike" baseline="0" dirty="0">
                          <a:solidFill>
                            <a:srgbClr val="C00000"/>
                          </a:solidFill>
                          <a:effectLst/>
                        </a:rPr>
                        <a:t> </a:t>
                      </a:r>
                      <a:endParaRPr lang="en-US" sz="700" b="1" i="0" u="none" strike="noStrike" baseline="0" dirty="0">
                        <a:solidFill>
                          <a:srgbClr val="C00000"/>
                        </a:solidFill>
                        <a:effectLst/>
                        <a:latin typeface="Arial" panose="020B0604020202020204" pitchFamily="34" charset="0"/>
                      </a:endParaRPr>
                    </a:p>
                  </a:txBody>
                  <a:tcPr marL="1947" marR="1947" marT="1947" marB="0" anchor="b"/>
                </a:tc>
                <a:tc>
                  <a:txBody>
                    <a:bodyPr/>
                    <a:lstStyle/>
                    <a:p>
                      <a:pPr algn="ctr" fontAlgn="b"/>
                      <a:r>
                        <a:rPr lang="en-US" sz="700" b="1" u="none" strike="noStrike" dirty="0">
                          <a:effectLst/>
                        </a:rPr>
                        <a:t> </a:t>
                      </a:r>
                      <a:endParaRPr lang="en-US" sz="700" b="1" i="0" u="none" strike="noStrike" dirty="0">
                        <a:solidFill>
                          <a:srgbClr val="000000"/>
                        </a:solidFill>
                        <a:effectLst/>
                        <a:latin typeface="Arial" panose="020B0604020202020204" pitchFamily="34" charset="0"/>
                      </a:endParaRPr>
                    </a:p>
                  </a:txBody>
                  <a:tcPr marL="1947" marR="1947" marT="1947" marB="0" anchor="b"/>
                </a:tc>
                <a:tc>
                  <a:txBody>
                    <a:bodyPr/>
                    <a:lstStyle/>
                    <a:p>
                      <a:pPr algn="l" fontAlgn="b"/>
                      <a:r>
                        <a:rPr lang="en-US" sz="700" b="1" u="none" strike="noStrike" baseline="0" dirty="0">
                          <a:solidFill>
                            <a:srgbClr val="002060"/>
                          </a:solidFill>
                          <a:effectLst/>
                        </a:rPr>
                        <a:t> </a:t>
                      </a:r>
                      <a:endParaRPr lang="en-US" sz="700" b="1" i="0" u="none" strike="noStrike" baseline="0" dirty="0">
                        <a:solidFill>
                          <a:srgbClr val="002060"/>
                        </a:solidFill>
                        <a:effectLst/>
                        <a:latin typeface="Arial" panose="020B0604020202020204" pitchFamily="34" charset="0"/>
                      </a:endParaRPr>
                    </a:p>
                  </a:txBody>
                  <a:tcPr marL="1947" marR="1947" marT="1947" marB="0" anchor="b"/>
                </a:tc>
                <a:extLst>
                  <a:ext uri="{0D108BD9-81ED-4DB2-BD59-A6C34878D82A}">
                    <a16:rowId xmlns:a16="http://schemas.microsoft.com/office/drawing/2014/main" val="4136488909"/>
                  </a:ext>
                </a:extLst>
              </a:tr>
            </a:tbl>
          </a:graphicData>
        </a:graphic>
      </p:graphicFrame>
      <p:sp>
        <p:nvSpPr>
          <p:cNvPr id="6" name="TextBox 5">
            <a:extLst>
              <a:ext uri="{FF2B5EF4-FFF2-40B4-BE49-F238E27FC236}">
                <a16:creationId xmlns:a16="http://schemas.microsoft.com/office/drawing/2014/main" id="{60171062-C033-424C-B545-B72F27BC0CD6}"/>
              </a:ext>
            </a:extLst>
          </p:cNvPr>
          <p:cNvSpPr txBox="1"/>
          <p:nvPr/>
        </p:nvSpPr>
        <p:spPr>
          <a:xfrm>
            <a:off x="430306" y="3796393"/>
            <a:ext cx="8068715" cy="507831"/>
          </a:xfrm>
          <a:prstGeom prst="rect">
            <a:avLst/>
          </a:prstGeom>
          <a:noFill/>
        </p:spPr>
        <p:txBody>
          <a:bodyPr wrap="square" rtlCol="0">
            <a:spAutoFit/>
          </a:bodyPr>
          <a:lstStyle/>
          <a:p>
            <a:r>
              <a:rPr lang="en-US" b="1" dirty="0"/>
              <a:t>Note:  </a:t>
            </a:r>
            <a:r>
              <a:rPr lang="en-US" dirty="0"/>
              <a:t>The ICP artifacts </a:t>
            </a:r>
            <a:r>
              <a:rPr lang="en-US" b="1" dirty="0" err="1"/>
              <a:t>apiconnect</a:t>
            </a:r>
            <a:r>
              <a:rPr lang="en-US" b="1" dirty="0"/>
              <a:t>-</a:t>
            </a:r>
            <a:r>
              <a:rPr lang="en-US" b="1" dirty="0" err="1"/>
              <a:t>icp</a:t>
            </a:r>
            <a:r>
              <a:rPr lang="en-US" b="1" dirty="0"/>
              <a:t>-secret</a:t>
            </a:r>
            <a:r>
              <a:rPr lang="en-US" dirty="0"/>
              <a:t>,  </a:t>
            </a:r>
            <a:r>
              <a:rPr lang="en-US" b="1" dirty="0" err="1"/>
              <a:t>apic.shared.storage</a:t>
            </a:r>
            <a:r>
              <a:rPr lang="en-US" dirty="0"/>
              <a:t> and </a:t>
            </a:r>
            <a:r>
              <a:rPr lang="en-US" b="1" dirty="0"/>
              <a:t>helm-</a:t>
            </a:r>
            <a:r>
              <a:rPr lang="en-US" b="1" dirty="0" err="1"/>
              <a:t>tls</a:t>
            </a:r>
            <a:r>
              <a:rPr lang="en-US" b="1" dirty="0"/>
              <a:t>-secret</a:t>
            </a:r>
            <a:r>
              <a:rPr lang="en-US" dirty="0"/>
              <a:t>  should be created before the installing the helm chart </a:t>
            </a:r>
          </a:p>
        </p:txBody>
      </p:sp>
    </p:spTree>
    <p:extLst>
      <p:ext uri="{BB962C8B-B14F-4D97-AF65-F5344CB8AC3E}">
        <p14:creationId xmlns:p14="http://schemas.microsoft.com/office/powerpoint/2010/main" val="4293965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86AB7-DB8F-FA46-AB5D-29C736A737E3}"/>
              </a:ext>
            </a:extLst>
          </p:cNvPr>
          <p:cNvSpPr>
            <a:spLocks noGrp="1"/>
          </p:cNvSpPr>
          <p:nvPr>
            <p:ph type="title"/>
          </p:nvPr>
        </p:nvSpPr>
        <p:spPr>
          <a:xfrm>
            <a:off x="228600" y="201167"/>
            <a:ext cx="8915400" cy="864308"/>
          </a:xfrm>
        </p:spPr>
        <p:txBody>
          <a:bodyPr/>
          <a:lstStyle/>
          <a:p>
            <a:r>
              <a:rPr lang="en-US" dirty="0"/>
              <a:t>IBM API Connect Helm Chart - </a:t>
            </a:r>
            <a:r>
              <a:rPr lang="en-US" dirty="0" err="1"/>
              <a:t>ibm-apiconnect-ent</a:t>
            </a:r>
            <a:r>
              <a:rPr lang="en-US" dirty="0"/>
              <a:t> V2.0.3 (3/10) </a:t>
            </a:r>
            <a:br>
              <a:rPr lang="en-US" dirty="0"/>
            </a:br>
            <a:r>
              <a:rPr lang="en-US" sz="2000" dirty="0"/>
              <a:t>Management subsystem Configuration</a:t>
            </a:r>
            <a:endParaRPr lang="en-US" dirty="0"/>
          </a:p>
        </p:txBody>
      </p:sp>
      <p:sp>
        <p:nvSpPr>
          <p:cNvPr id="4" name="Footer Placeholder 3">
            <a:extLst>
              <a:ext uri="{FF2B5EF4-FFF2-40B4-BE49-F238E27FC236}">
                <a16:creationId xmlns:a16="http://schemas.microsoft.com/office/drawing/2014/main" id="{45B2C5E7-D8DD-3C44-BB8A-79ABFED7C639}"/>
              </a:ext>
            </a:extLst>
          </p:cNvPr>
          <p:cNvSpPr>
            <a:spLocks noGrp="1"/>
          </p:cNvSpPr>
          <p:nvPr>
            <p:ph type="ftr" sz="quarter" idx="3"/>
          </p:nvPr>
        </p:nvSpPr>
        <p:spPr>
          <a:xfrm>
            <a:off x="228600" y="4826480"/>
            <a:ext cx="6400800" cy="137160"/>
          </a:xfrm>
        </p:spPr>
        <p:txBody>
          <a:bodyPr/>
          <a:lstStyle/>
          <a:p>
            <a:r>
              <a:rPr lang="en-US" dirty="0"/>
              <a:t>IBM Private Cloud Boot-camp / June 2018 / © 2018 IBM Corporation</a:t>
            </a:r>
          </a:p>
        </p:txBody>
      </p:sp>
      <p:sp>
        <p:nvSpPr>
          <p:cNvPr id="7" name="Slide Number Placeholder 6">
            <a:extLst>
              <a:ext uri="{FF2B5EF4-FFF2-40B4-BE49-F238E27FC236}">
                <a16:creationId xmlns:a16="http://schemas.microsoft.com/office/drawing/2014/main" id="{C42152FD-482B-D04B-9866-378D7A9231F0}"/>
              </a:ext>
            </a:extLst>
          </p:cNvPr>
          <p:cNvSpPr>
            <a:spLocks noGrp="1"/>
          </p:cNvSpPr>
          <p:nvPr>
            <p:ph type="sldNum" sz="quarter" idx="4"/>
          </p:nvPr>
        </p:nvSpPr>
        <p:spPr/>
        <p:txBody>
          <a:bodyPr/>
          <a:lstStyle/>
          <a:p>
            <a:fld id="{3FD999D4-B456-9943-89B7-30D56181CE18}" type="slidenum">
              <a:rPr lang="en-US" smtClean="0"/>
              <a:pPr/>
              <a:t>27</a:t>
            </a:fld>
            <a:endParaRPr lang="en-US" dirty="0"/>
          </a:p>
        </p:txBody>
      </p:sp>
      <p:graphicFrame>
        <p:nvGraphicFramePr>
          <p:cNvPr id="5" name="Table 4">
            <a:extLst>
              <a:ext uri="{FF2B5EF4-FFF2-40B4-BE49-F238E27FC236}">
                <a16:creationId xmlns:a16="http://schemas.microsoft.com/office/drawing/2014/main" id="{9523D5B3-87B0-2B4D-8776-1AE6A7CDE078}"/>
              </a:ext>
            </a:extLst>
          </p:cNvPr>
          <p:cNvGraphicFramePr>
            <a:graphicFrameLocks noGrp="1"/>
          </p:cNvGraphicFramePr>
          <p:nvPr>
            <p:extLst>
              <p:ext uri="{D42A27DB-BD31-4B8C-83A1-F6EECF244321}">
                <p14:modId xmlns:p14="http://schemas.microsoft.com/office/powerpoint/2010/main" val="1947062648"/>
              </p:ext>
            </p:extLst>
          </p:nvPr>
        </p:nvGraphicFramePr>
        <p:xfrm>
          <a:off x="228600" y="1281954"/>
          <a:ext cx="8610600" cy="1851873"/>
        </p:xfrm>
        <a:graphic>
          <a:graphicData uri="http://schemas.openxmlformats.org/drawingml/2006/table">
            <a:tbl>
              <a:tblPr>
                <a:tableStyleId>{5C22544A-7EE6-4342-B048-85BDC9FD1C3A}</a:tableStyleId>
              </a:tblPr>
              <a:tblGrid>
                <a:gridCol w="1629766">
                  <a:extLst>
                    <a:ext uri="{9D8B030D-6E8A-4147-A177-3AD203B41FA5}">
                      <a16:colId xmlns:a16="http://schemas.microsoft.com/office/drawing/2014/main" val="4181375047"/>
                    </a:ext>
                  </a:extLst>
                </a:gridCol>
                <a:gridCol w="2052327">
                  <a:extLst>
                    <a:ext uri="{9D8B030D-6E8A-4147-A177-3AD203B41FA5}">
                      <a16:colId xmlns:a16="http://schemas.microsoft.com/office/drawing/2014/main" val="3034319150"/>
                    </a:ext>
                  </a:extLst>
                </a:gridCol>
                <a:gridCol w="1212639">
                  <a:extLst>
                    <a:ext uri="{9D8B030D-6E8A-4147-A177-3AD203B41FA5}">
                      <a16:colId xmlns:a16="http://schemas.microsoft.com/office/drawing/2014/main" val="2307862081"/>
                    </a:ext>
                  </a:extLst>
                </a:gridCol>
                <a:gridCol w="3715868">
                  <a:extLst>
                    <a:ext uri="{9D8B030D-6E8A-4147-A177-3AD203B41FA5}">
                      <a16:colId xmlns:a16="http://schemas.microsoft.com/office/drawing/2014/main" val="2410269276"/>
                    </a:ext>
                  </a:extLst>
                </a:gridCol>
              </a:tblGrid>
              <a:tr h="165567">
                <a:tc>
                  <a:txBody>
                    <a:bodyPr/>
                    <a:lstStyle/>
                    <a:p>
                      <a:pPr algn="ctr" fontAlgn="b"/>
                      <a:r>
                        <a:rPr lang="en-US" sz="800" b="1" u="none" strike="noStrike" dirty="0">
                          <a:solidFill>
                            <a:srgbClr val="C00000"/>
                          </a:solidFill>
                          <a:effectLst/>
                        </a:rPr>
                        <a:t>Parameter name</a:t>
                      </a:r>
                      <a:endParaRPr lang="en-US" sz="800" b="1" i="0" u="none" strike="noStrike" dirty="0">
                        <a:solidFill>
                          <a:srgbClr val="C00000"/>
                        </a:solidFill>
                        <a:effectLst/>
                        <a:latin typeface="Helvetica Neue" panose="02000503000000020004" pitchFamily="2" charset="0"/>
                      </a:endParaRPr>
                    </a:p>
                  </a:txBody>
                  <a:tcPr marL="1947" marR="1947" marT="1947" marB="0" anchor="b"/>
                </a:tc>
                <a:tc>
                  <a:txBody>
                    <a:bodyPr/>
                    <a:lstStyle/>
                    <a:p>
                      <a:pPr algn="ctr" fontAlgn="b"/>
                      <a:r>
                        <a:rPr lang="en-US" sz="800" b="1" u="none" strike="noStrike" dirty="0">
                          <a:solidFill>
                            <a:srgbClr val="C00000"/>
                          </a:solidFill>
                          <a:effectLst/>
                        </a:rPr>
                        <a:t>Value</a:t>
                      </a:r>
                      <a:endParaRPr lang="en-US" sz="800" b="1" i="0" u="none" strike="noStrike" dirty="0">
                        <a:solidFill>
                          <a:srgbClr val="C00000"/>
                        </a:solidFill>
                        <a:effectLst/>
                        <a:latin typeface="Helvetica Neue" panose="02000503000000020004" pitchFamily="2" charset="0"/>
                      </a:endParaRPr>
                    </a:p>
                  </a:txBody>
                  <a:tcPr marL="1947" marR="1947" marT="1947" marB="0" anchor="b"/>
                </a:tc>
                <a:tc>
                  <a:txBody>
                    <a:bodyPr/>
                    <a:lstStyle/>
                    <a:p>
                      <a:pPr algn="ctr" fontAlgn="b"/>
                      <a:r>
                        <a:rPr lang="en-US" sz="800" b="1" u="none" strike="noStrike" dirty="0">
                          <a:solidFill>
                            <a:srgbClr val="C00000"/>
                          </a:solidFill>
                          <a:effectLst/>
                        </a:rPr>
                        <a:t>Default value (if any)</a:t>
                      </a:r>
                      <a:endParaRPr lang="en-US" sz="800" b="1" i="0" u="none" strike="noStrike" dirty="0">
                        <a:solidFill>
                          <a:srgbClr val="C00000"/>
                        </a:solidFill>
                        <a:effectLst/>
                        <a:latin typeface="Helvetica Neue" panose="02000503000000020004" pitchFamily="2" charset="0"/>
                      </a:endParaRPr>
                    </a:p>
                  </a:txBody>
                  <a:tcPr marL="1947" marR="1947" marT="1947" marB="0" anchor="b"/>
                </a:tc>
                <a:tc>
                  <a:txBody>
                    <a:bodyPr/>
                    <a:lstStyle/>
                    <a:p>
                      <a:pPr algn="ctr" fontAlgn="b"/>
                      <a:r>
                        <a:rPr lang="en-US" sz="800" b="1" u="none" strike="noStrike" dirty="0">
                          <a:solidFill>
                            <a:srgbClr val="C00000"/>
                          </a:solidFill>
                          <a:effectLst/>
                        </a:rPr>
                        <a:t>Description</a:t>
                      </a:r>
                      <a:endParaRPr lang="en-US" sz="800" b="1" i="0" u="none" strike="noStrike" dirty="0">
                        <a:solidFill>
                          <a:srgbClr val="C00000"/>
                        </a:solidFill>
                        <a:effectLst/>
                        <a:latin typeface="Helvetica Neue" panose="02000503000000020004" pitchFamily="2" charset="0"/>
                      </a:endParaRPr>
                    </a:p>
                  </a:txBody>
                  <a:tcPr marL="1947" marR="1947" marT="1947" marB="0" anchor="b"/>
                </a:tc>
                <a:extLst>
                  <a:ext uri="{0D108BD9-81ED-4DB2-BD59-A6C34878D82A}">
                    <a16:rowId xmlns:a16="http://schemas.microsoft.com/office/drawing/2014/main" val="1929541978"/>
                  </a:ext>
                </a:extLst>
              </a:tr>
              <a:tr h="157683">
                <a:tc>
                  <a:txBody>
                    <a:bodyPr/>
                    <a:lstStyle/>
                    <a:p>
                      <a:pPr algn="ctr" fontAlgn="b"/>
                      <a:r>
                        <a:rPr lang="en-US" sz="800" b="1" u="none" strike="noStrike" dirty="0">
                          <a:solidFill>
                            <a:srgbClr val="002060"/>
                          </a:solidFill>
                          <a:effectLst/>
                        </a:rPr>
                        <a:t> </a:t>
                      </a:r>
                      <a:endParaRPr lang="en-US" sz="800" b="1" i="0" u="none" strike="noStrike" dirty="0">
                        <a:solidFill>
                          <a:srgbClr val="002060"/>
                        </a:solidFill>
                        <a:effectLst/>
                        <a:latin typeface="Helvetica Neue" panose="02000503000000020004" pitchFamily="2" charset="0"/>
                      </a:endParaRPr>
                    </a:p>
                  </a:txBody>
                  <a:tcPr marL="1947" marR="1947" marT="1947" marB="0" anchor="b"/>
                </a:tc>
                <a:tc>
                  <a:txBody>
                    <a:bodyPr/>
                    <a:lstStyle/>
                    <a:p>
                      <a:pPr algn="ctr" fontAlgn="b"/>
                      <a:r>
                        <a:rPr lang="en-US" sz="800" b="1" u="none" strike="noStrike" dirty="0">
                          <a:solidFill>
                            <a:srgbClr val="002060"/>
                          </a:solidFill>
                          <a:effectLst/>
                        </a:rPr>
                        <a:t> </a:t>
                      </a:r>
                      <a:endParaRPr lang="en-US" sz="800" b="1" i="0" u="none" strike="noStrike" dirty="0">
                        <a:solidFill>
                          <a:srgbClr val="002060"/>
                        </a:solidFill>
                        <a:effectLst/>
                        <a:latin typeface="Helvetica Neue" panose="02000503000000020004" pitchFamily="2" charset="0"/>
                      </a:endParaRPr>
                    </a:p>
                  </a:txBody>
                  <a:tcPr marL="1947" marR="1947" marT="1947" marB="0" anchor="b"/>
                </a:tc>
                <a:tc>
                  <a:txBody>
                    <a:bodyPr/>
                    <a:lstStyle/>
                    <a:p>
                      <a:pPr algn="ctr" fontAlgn="b"/>
                      <a:r>
                        <a:rPr lang="en-US" sz="800" b="1" u="none" strike="noStrike" dirty="0">
                          <a:solidFill>
                            <a:srgbClr val="002060"/>
                          </a:solidFill>
                          <a:effectLst/>
                        </a:rPr>
                        <a:t> </a:t>
                      </a:r>
                      <a:endParaRPr lang="en-US" sz="800" b="1" i="0" u="none" strike="noStrike" dirty="0">
                        <a:solidFill>
                          <a:srgbClr val="002060"/>
                        </a:solidFill>
                        <a:effectLst/>
                        <a:latin typeface="Helvetica Neue" panose="02000503000000020004" pitchFamily="2" charset="0"/>
                      </a:endParaRPr>
                    </a:p>
                  </a:txBody>
                  <a:tcPr marL="1947" marR="1947" marT="1947" marB="0" anchor="b"/>
                </a:tc>
                <a:tc>
                  <a:txBody>
                    <a:bodyPr/>
                    <a:lstStyle/>
                    <a:p>
                      <a:pPr algn="ctr" fontAlgn="b"/>
                      <a:r>
                        <a:rPr lang="en-US" sz="800" b="1" u="none" strike="noStrike">
                          <a:solidFill>
                            <a:srgbClr val="002060"/>
                          </a:solidFill>
                          <a:effectLst/>
                        </a:rPr>
                        <a:t> </a:t>
                      </a:r>
                      <a:endParaRPr lang="en-US" sz="800" b="1" i="0" u="none" strike="noStrike">
                        <a:solidFill>
                          <a:srgbClr val="002060"/>
                        </a:solidFill>
                        <a:effectLst/>
                        <a:latin typeface="Helvetica Neue" panose="02000503000000020004" pitchFamily="2" charset="0"/>
                      </a:endParaRPr>
                    </a:p>
                  </a:txBody>
                  <a:tcPr marL="1947" marR="1947" marT="1947" marB="0" anchor="b"/>
                </a:tc>
                <a:extLst>
                  <a:ext uri="{0D108BD9-81ED-4DB2-BD59-A6C34878D82A}">
                    <a16:rowId xmlns:a16="http://schemas.microsoft.com/office/drawing/2014/main" val="1650201870"/>
                  </a:ext>
                </a:extLst>
              </a:tr>
              <a:tr h="165567">
                <a:tc>
                  <a:txBody>
                    <a:bodyPr/>
                    <a:lstStyle/>
                    <a:p>
                      <a:pPr lvl="1" algn="l" fontAlgn="b"/>
                      <a:r>
                        <a:rPr lang="en-US" sz="800" b="1" u="none" strike="noStrike" dirty="0">
                          <a:solidFill>
                            <a:srgbClr val="002060"/>
                          </a:solidFill>
                          <a:effectLst/>
                        </a:rPr>
                        <a:t>enabled</a:t>
                      </a:r>
                      <a:endParaRPr lang="en-US" sz="800" b="1" i="0" u="none" strike="noStrike" dirty="0">
                        <a:solidFill>
                          <a:srgbClr val="002060"/>
                        </a:solidFill>
                        <a:effectLst/>
                        <a:latin typeface="Menlo" panose="020B0609030804020204" pitchFamily="49" charset="0"/>
                      </a:endParaRPr>
                    </a:p>
                  </a:txBody>
                  <a:tcPr marL="1947" marR="1947" marT="1947" marB="0" anchor="b"/>
                </a:tc>
                <a:tc>
                  <a:txBody>
                    <a:bodyPr/>
                    <a:lstStyle/>
                    <a:p>
                      <a:pPr algn="ctr" fontAlgn="b"/>
                      <a:r>
                        <a:rPr lang="en-US" sz="800" b="1" u="none" strike="noStrike" dirty="0">
                          <a:solidFill>
                            <a:srgbClr val="002060"/>
                          </a:solidFill>
                          <a:effectLst/>
                        </a:rPr>
                        <a:t>TRUE</a:t>
                      </a:r>
                      <a:endParaRPr lang="en-US" sz="800" b="1" i="0" u="none" strike="noStrike" dirty="0">
                        <a:solidFill>
                          <a:srgbClr val="002060"/>
                        </a:solidFill>
                        <a:effectLst/>
                        <a:latin typeface="Menlo" panose="020B0609030804020204" pitchFamily="49" charset="0"/>
                      </a:endParaRPr>
                    </a:p>
                  </a:txBody>
                  <a:tcPr marL="1947" marR="1947" marT="1947" marB="0" anchor="b"/>
                </a:tc>
                <a:tc>
                  <a:txBody>
                    <a:bodyPr/>
                    <a:lstStyle/>
                    <a:p>
                      <a:pPr algn="ctr" fontAlgn="b"/>
                      <a:r>
                        <a:rPr lang="en-US" sz="800" b="1" u="none" strike="noStrike" dirty="0">
                          <a:solidFill>
                            <a:srgbClr val="002060"/>
                          </a:solidFill>
                          <a:effectLst/>
                        </a:rPr>
                        <a:t>TRUE</a:t>
                      </a:r>
                      <a:endParaRPr lang="en-US" sz="800" b="1" i="0" u="none" strike="noStrike" dirty="0">
                        <a:solidFill>
                          <a:srgbClr val="002060"/>
                        </a:solidFill>
                        <a:effectLst/>
                        <a:latin typeface="Helvetica Neue" panose="02000503000000020004" pitchFamily="2" charset="0"/>
                      </a:endParaRPr>
                    </a:p>
                  </a:txBody>
                  <a:tcPr marL="1947" marR="1947" marT="1947" marB="0" anchor="b"/>
                </a:tc>
                <a:tc>
                  <a:txBody>
                    <a:bodyPr/>
                    <a:lstStyle/>
                    <a:p>
                      <a:pPr lvl="1" algn="l" fontAlgn="b"/>
                      <a:r>
                        <a:rPr lang="en-US" sz="800" b="1" u="none" strike="noStrike" dirty="0">
                          <a:solidFill>
                            <a:srgbClr val="002060"/>
                          </a:solidFill>
                          <a:effectLst/>
                        </a:rPr>
                        <a:t>Enable the Management subsystem</a:t>
                      </a:r>
                      <a:endParaRPr lang="en-US" sz="800" b="1" i="0" u="none" strike="noStrike" dirty="0">
                        <a:solidFill>
                          <a:srgbClr val="002060"/>
                        </a:solidFill>
                        <a:effectLst/>
                        <a:latin typeface="Helvetica Neue" panose="02000503000000020004" pitchFamily="2" charset="0"/>
                      </a:endParaRPr>
                    </a:p>
                  </a:txBody>
                  <a:tcPr marL="1947" marR="1947" marT="1947" marB="0" anchor="b"/>
                </a:tc>
                <a:extLst>
                  <a:ext uri="{0D108BD9-81ED-4DB2-BD59-A6C34878D82A}">
                    <a16:rowId xmlns:a16="http://schemas.microsoft.com/office/drawing/2014/main" val="322749677"/>
                  </a:ext>
                </a:extLst>
              </a:tr>
              <a:tr h="165567">
                <a:tc>
                  <a:txBody>
                    <a:bodyPr/>
                    <a:lstStyle/>
                    <a:p>
                      <a:pPr lvl="1" algn="l" fontAlgn="b"/>
                      <a:r>
                        <a:rPr lang="en-US" sz="800" b="1" u="none" strike="noStrike" dirty="0" err="1">
                          <a:solidFill>
                            <a:srgbClr val="002060"/>
                          </a:solidFill>
                          <a:effectLst/>
                        </a:rPr>
                        <a:t>platformApiEndpoint</a:t>
                      </a:r>
                      <a:endParaRPr lang="en-US" sz="800" b="1" i="0" u="none" strike="noStrike" dirty="0">
                        <a:solidFill>
                          <a:srgbClr val="002060"/>
                        </a:solidFill>
                        <a:effectLst/>
                        <a:latin typeface="Menlo" panose="020B0609030804020204" pitchFamily="49" charset="0"/>
                      </a:endParaRPr>
                    </a:p>
                  </a:txBody>
                  <a:tcPr marL="1947" marR="1947" marT="1947" marB="0" anchor="b"/>
                </a:tc>
                <a:tc>
                  <a:txBody>
                    <a:bodyPr/>
                    <a:lstStyle/>
                    <a:p>
                      <a:pPr algn="ctr" fontAlgn="b"/>
                      <a:r>
                        <a:rPr lang="en-US" sz="800" b="1" u="none" strike="noStrike" dirty="0" err="1">
                          <a:solidFill>
                            <a:srgbClr val="FF0000"/>
                          </a:solidFill>
                          <a:effectLst/>
                        </a:rPr>
                        <a:t>apicplatform.INGRESS_CTRL_IP.nip.io</a:t>
                      </a:r>
                      <a:endParaRPr lang="en-US" sz="800" b="1" i="0" u="none" strike="noStrike" dirty="0">
                        <a:solidFill>
                          <a:srgbClr val="FF0000"/>
                        </a:solidFill>
                        <a:effectLst/>
                        <a:latin typeface="Menlo" panose="020B0609030804020204" pitchFamily="49" charset="0"/>
                      </a:endParaRPr>
                    </a:p>
                  </a:txBody>
                  <a:tcPr marL="1947" marR="1947" marT="1947" marB="0" anchor="b"/>
                </a:tc>
                <a:tc>
                  <a:txBody>
                    <a:bodyPr/>
                    <a:lstStyle/>
                    <a:p>
                      <a:pPr algn="ctr" fontAlgn="b"/>
                      <a:r>
                        <a:rPr lang="en-US" sz="800" b="1" u="none" strike="noStrike" dirty="0">
                          <a:solidFill>
                            <a:srgbClr val="002060"/>
                          </a:solidFill>
                          <a:effectLst/>
                        </a:rPr>
                        <a:t> </a:t>
                      </a:r>
                      <a:endParaRPr lang="en-US" sz="800" b="1" i="0" u="none" strike="noStrike" dirty="0">
                        <a:solidFill>
                          <a:srgbClr val="002060"/>
                        </a:solidFill>
                        <a:effectLst/>
                        <a:latin typeface="Helvetica Neue" panose="02000503000000020004" pitchFamily="2" charset="0"/>
                      </a:endParaRPr>
                    </a:p>
                  </a:txBody>
                  <a:tcPr marL="1947" marR="1947" marT="1947" marB="0" anchor="b"/>
                </a:tc>
                <a:tc>
                  <a:txBody>
                    <a:bodyPr/>
                    <a:lstStyle/>
                    <a:p>
                      <a:pPr lvl="1" algn="l" fontAlgn="b"/>
                      <a:r>
                        <a:rPr lang="en-US" sz="800" b="1" u="none" strike="noStrike" dirty="0">
                          <a:solidFill>
                            <a:srgbClr val="002060"/>
                          </a:solidFill>
                          <a:effectLst/>
                        </a:rPr>
                        <a:t>Platform API endpoint</a:t>
                      </a:r>
                      <a:endParaRPr lang="en-US" sz="800" b="1" i="0" u="none" strike="noStrike" dirty="0">
                        <a:solidFill>
                          <a:srgbClr val="002060"/>
                        </a:solidFill>
                        <a:effectLst/>
                        <a:latin typeface="Helvetica Neue" panose="02000503000000020004" pitchFamily="2" charset="0"/>
                      </a:endParaRPr>
                    </a:p>
                  </a:txBody>
                  <a:tcPr marL="1947" marR="1947" marT="1947" marB="0" anchor="b"/>
                </a:tc>
                <a:extLst>
                  <a:ext uri="{0D108BD9-81ED-4DB2-BD59-A6C34878D82A}">
                    <a16:rowId xmlns:a16="http://schemas.microsoft.com/office/drawing/2014/main" val="3049655442"/>
                  </a:ext>
                </a:extLst>
              </a:tr>
              <a:tr h="165567">
                <a:tc>
                  <a:txBody>
                    <a:bodyPr/>
                    <a:lstStyle/>
                    <a:p>
                      <a:pPr lvl="1" algn="l" fontAlgn="b"/>
                      <a:r>
                        <a:rPr lang="en-US" sz="800" b="1" u="none" strike="noStrike" dirty="0" err="1">
                          <a:solidFill>
                            <a:srgbClr val="002060"/>
                          </a:solidFill>
                          <a:effectLst/>
                        </a:rPr>
                        <a:t>consumerApiEndpoint</a:t>
                      </a:r>
                      <a:endParaRPr lang="en-US" sz="800" b="1" i="0" u="none" strike="noStrike" dirty="0">
                        <a:solidFill>
                          <a:srgbClr val="002060"/>
                        </a:solidFill>
                        <a:effectLst/>
                        <a:latin typeface="Menlo" panose="020B0609030804020204" pitchFamily="49" charset="0"/>
                      </a:endParaRPr>
                    </a:p>
                  </a:txBody>
                  <a:tcPr marL="1947" marR="1947" marT="1947" marB="0" anchor="b"/>
                </a:tc>
                <a:tc>
                  <a:txBody>
                    <a:bodyPr/>
                    <a:lstStyle/>
                    <a:p>
                      <a:pPr algn="ctr" fontAlgn="b"/>
                      <a:r>
                        <a:rPr lang="en-US" sz="800" b="1" u="none" strike="noStrike" dirty="0" err="1">
                          <a:solidFill>
                            <a:srgbClr val="FF0000"/>
                          </a:solidFill>
                          <a:effectLst/>
                        </a:rPr>
                        <a:t>apicconsumer.INGRESS_CTRL_IP.nip.io</a:t>
                      </a:r>
                      <a:endParaRPr lang="en-US" sz="800" b="1" i="0" u="none" strike="noStrike" dirty="0">
                        <a:solidFill>
                          <a:srgbClr val="FF0000"/>
                        </a:solidFill>
                        <a:effectLst/>
                        <a:latin typeface="Menlo" panose="020B0609030804020204" pitchFamily="49" charset="0"/>
                      </a:endParaRPr>
                    </a:p>
                  </a:txBody>
                  <a:tcPr marL="1947" marR="1947" marT="1947" marB="0" anchor="b"/>
                </a:tc>
                <a:tc>
                  <a:txBody>
                    <a:bodyPr/>
                    <a:lstStyle/>
                    <a:p>
                      <a:pPr algn="ctr" fontAlgn="b"/>
                      <a:r>
                        <a:rPr lang="en-US" sz="800" b="1" u="none" strike="noStrike" dirty="0">
                          <a:solidFill>
                            <a:srgbClr val="002060"/>
                          </a:solidFill>
                          <a:effectLst/>
                        </a:rPr>
                        <a:t> </a:t>
                      </a:r>
                      <a:endParaRPr lang="en-US" sz="800" b="1" i="0" u="none" strike="noStrike" dirty="0">
                        <a:solidFill>
                          <a:srgbClr val="002060"/>
                        </a:solidFill>
                        <a:effectLst/>
                        <a:latin typeface="Helvetica Neue" panose="02000503000000020004" pitchFamily="2" charset="0"/>
                      </a:endParaRPr>
                    </a:p>
                  </a:txBody>
                  <a:tcPr marL="1947" marR="1947" marT="1947" marB="0" anchor="b"/>
                </a:tc>
                <a:tc>
                  <a:txBody>
                    <a:bodyPr/>
                    <a:lstStyle/>
                    <a:p>
                      <a:pPr lvl="1" algn="l" fontAlgn="b"/>
                      <a:r>
                        <a:rPr lang="en-US" sz="800" b="1" u="none" strike="noStrike" dirty="0">
                          <a:solidFill>
                            <a:srgbClr val="002060"/>
                          </a:solidFill>
                          <a:effectLst/>
                        </a:rPr>
                        <a:t>Consumer API endpoint</a:t>
                      </a:r>
                      <a:endParaRPr lang="en-US" sz="800" b="1" i="0" u="none" strike="noStrike" dirty="0">
                        <a:solidFill>
                          <a:srgbClr val="002060"/>
                        </a:solidFill>
                        <a:effectLst/>
                        <a:latin typeface="Helvetica Neue" panose="02000503000000020004" pitchFamily="2" charset="0"/>
                      </a:endParaRPr>
                    </a:p>
                  </a:txBody>
                  <a:tcPr marL="1947" marR="1947" marT="1947" marB="0" anchor="b"/>
                </a:tc>
                <a:extLst>
                  <a:ext uri="{0D108BD9-81ED-4DB2-BD59-A6C34878D82A}">
                    <a16:rowId xmlns:a16="http://schemas.microsoft.com/office/drawing/2014/main" val="2216167615"/>
                  </a:ext>
                </a:extLst>
              </a:tr>
              <a:tr h="165567">
                <a:tc>
                  <a:txBody>
                    <a:bodyPr/>
                    <a:lstStyle/>
                    <a:p>
                      <a:pPr lvl="1" algn="l" fontAlgn="b"/>
                      <a:r>
                        <a:rPr lang="en-US" sz="800" b="1" u="none" strike="noStrike" dirty="0" err="1">
                          <a:solidFill>
                            <a:srgbClr val="002060"/>
                          </a:solidFill>
                          <a:effectLst/>
                        </a:rPr>
                        <a:t>cloudAdminUiEndpoint</a:t>
                      </a:r>
                      <a:endParaRPr lang="en-US" sz="800" b="1" i="0" u="none" strike="noStrike" dirty="0">
                        <a:solidFill>
                          <a:srgbClr val="002060"/>
                        </a:solidFill>
                        <a:effectLst/>
                        <a:latin typeface="Menlo" panose="020B0609030804020204" pitchFamily="49" charset="0"/>
                      </a:endParaRPr>
                    </a:p>
                  </a:txBody>
                  <a:tcPr marL="1947" marR="1947" marT="1947" marB="0" anchor="b"/>
                </a:tc>
                <a:tc>
                  <a:txBody>
                    <a:bodyPr/>
                    <a:lstStyle/>
                    <a:p>
                      <a:pPr algn="ctr" fontAlgn="b"/>
                      <a:r>
                        <a:rPr lang="en-US" sz="800" b="1" u="none" strike="noStrike" dirty="0" err="1">
                          <a:solidFill>
                            <a:srgbClr val="FF0000"/>
                          </a:solidFill>
                          <a:effectLst/>
                        </a:rPr>
                        <a:t>apiccloud.INGRESS_CTRL_IP.nip.io</a:t>
                      </a:r>
                      <a:endParaRPr lang="en-US" sz="800" b="1" i="0" u="none" strike="noStrike" dirty="0">
                        <a:solidFill>
                          <a:srgbClr val="FF0000"/>
                        </a:solidFill>
                        <a:effectLst/>
                        <a:latin typeface="Menlo" panose="020B0609030804020204" pitchFamily="49" charset="0"/>
                      </a:endParaRPr>
                    </a:p>
                  </a:txBody>
                  <a:tcPr marL="1947" marR="1947" marT="1947" marB="0" anchor="b"/>
                </a:tc>
                <a:tc>
                  <a:txBody>
                    <a:bodyPr/>
                    <a:lstStyle/>
                    <a:p>
                      <a:pPr algn="ctr" fontAlgn="b"/>
                      <a:r>
                        <a:rPr lang="en-US" sz="800" b="1" u="none" strike="noStrike" dirty="0">
                          <a:solidFill>
                            <a:srgbClr val="002060"/>
                          </a:solidFill>
                          <a:effectLst/>
                        </a:rPr>
                        <a:t> </a:t>
                      </a:r>
                      <a:endParaRPr lang="en-US" sz="800" b="1" i="0" u="none" strike="noStrike" dirty="0">
                        <a:solidFill>
                          <a:srgbClr val="002060"/>
                        </a:solidFill>
                        <a:effectLst/>
                        <a:latin typeface="Helvetica Neue" panose="02000503000000020004" pitchFamily="2" charset="0"/>
                      </a:endParaRPr>
                    </a:p>
                  </a:txBody>
                  <a:tcPr marL="1947" marR="1947" marT="1947" marB="0" anchor="b"/>
                </a:tc>
                <a:tc>
                  <a:txBody>
                    <a:bodyPr/>
                    <a:lstStyle/>
                    <a:p>
                      <a:pPr lvl="1" algn="l" fontAlgn="b"/>
                      <a:r>
                        <a:rPr lang="en-US" sz="800" b="1" u="none" strike="noStrike" dirty="0">
                          <a:solidFill>
                            <a:srgbClr val="002060"/>
                          </a:solidFill>
                          <a:effectLst/>
                        </a:rPr>
                        <a:t>Cloud Administrator UI endpoint</a:t>
                      </a:r>
                      <a:endParaRPr lang="en-US" sz="800" b="1" i="0" u="none" strike="noStrike" dirty="0">
                        <a:solidFill>
                          <a:srgbClr val="002060"/>
                        </a:solidFill>
                        <a:effectLst/>
                        <a:latin typeface="Helvetica Neue" panose="02000503000000020004" pitchFamily="2" charset="0"/>
                      </a:endParaRPr>
                    </a:p>
                  </a:txBody>
                  <a:tcPr marL="1947" marR="1947" marT="1947" marB="0" anchor="b"/>
                </a:tc>
                <a:extLst>
                  <a:ext uri="{0D108BD9-81ED-4DB2-BD59-A6C34878D82A}">
                    <a16:rowId xmlns:a16="http://schemas.microsoft.com/office/drawing/2014/main" val="255751801"/>
                  </a:ext>
                </a:extLst>
              </a:tr>
              <a:tr h="165567">
                <a:tc>
                  <a:txBody>
                    <a:bodyPr/>
                    <a:lstStyle/>
                    <a:p>
                      <a:pPr lvl="1" algn="l" fontAlgn="b"/>
                      <a:r>
                        <a:rPr lang="en-US" sz="800" b="1" u="none" strike="noStrike" dirty="0" err="1">
                          <a:solidFill>
                            <a:srgbClr val="002060"/>
                          </a:solidFill>
                          <a:effectLst/>
                        </a:rPr>
                        <a:t>apiManagerUiEndpoint</a:t>
                      </a:r>
                      <a:endParaRPr lang="en-US" sz="800" b="1" i="0" u="none" strike="noStrike" dirty="0">
                        <a:solidFill>
                          <a:srgbClr val="002060"/>
                        </a:solidFill>
                        <a:effectLst/>
                        <a:latin typeface="Menlo" panose="020B0609030804020204" pitchFamily="49" charset="0"/>
                      </a:endParaRPr>
                    </a:p>
                  </a:txBody>
                  <a:tcPr marL="1947" marR="1947" marT="1947" marB="0" anchor="b"/>
                </a:tc>
                <a:tc>
                  <a:txBody>
                    <a:bodyPr/>
                    <a:lstStyle/>
                    <a:p>
                      <a:pPr algn="ctr" fontAlgn="b"/>
                      <a:r>
                        <a:rPr lang="en-US" sz="800" b="1" u="none" strike="noStrike" dirty="0" err="1">
                          <a:solidFill>
                            <a:srgbClr val="FF0000"/>
                          </a:solidFill>
                          <a:effectLst/>
                        </a:rPr>
                        <a:t>apicmanager.INGRESS_CTRL_IP.nip.io</a:t>
                      </a:r>
                      <a:endParaRPr lang="en-US" sz="800" b="1" i="0" u="none" strike="noStrike" dirty="0">
                        <a:solidFill>
                          <a:srgbClr val="FF0000"/>
                        </a:solidFill>
                        <a:effectLst/>
                        <a:latin typeface="Menlo" panose="020B0609030804020204" pitchFamily="49" charset="0"/>
                      </a:endParaRPr>
                    </a:p>
                  </a:txBody>
                  <a:tcPr marL="1947" marR="1947" marT="1947" marB="0" anchor="b"/>
                </a:tc>
                <a:tc>
                  <a:txBody>
                    <a:bodyPr/>
                    <a:lstStyle/>
                    <a:p>
                      <a:pPr algn="ctr" fontAlgn="b"/>
                      <a:r>
                        <a:rPr lang="en-US" sz="800" b="1" u="none" strike="noStrike" dirty="0">
                          <a:solidFill>
                            <a:srgbClr val="002060"/>
                          </a:solidFill>
                          <a:effectLst/>
                        </a:rPr>
                        <a:t> </a:t>
                      </a:r>
                      <a:endParaRPr lang="en-US" sz="800" b="1" i="0" u="none" strike="noStrike" dirty="0">
                        <a:solidFill>
                          <a:srgbClr val="002060"/>
                        </a:solidFill>
                        <a:effectLst/>
                        <a:latin typeface="Helvetica Neue" panose="02000503000000020004" pitchFamily="2" charset="0"/>
                      </a:endParaRPr>
                    </a:p>
                  </a:txBody>
                  <a:tcPr marL="1947" marR="1947" marT="1947" marB="0" anchor="b"/>
                </a:tc>
                <a:tc>
                  <a:txBody>
                    <a:bodyPr/>
                    <a:lstStyle/>
                    <a:p>
                      <a:pPr lvl="1" algn="l" fontAlgn="b"/>
                      <a:r>
                        <a:rPr lang="en-US" sz="800" b="1" u="none" strike="noStrike" dirty="0">
                          <a:solidFill>
                            <a:srgbClr val="002060"/>
                          </a:solidFill>
                          <a:effectLst/>
                        </a:rPr>
                        <a:t>API Manager UI endpoint</a:t>
                      </a:r>
                      <a:endParaRPr lang="en-US" sz="800" b="1" i="0" u="none" strike="noStrike" dirty="0">
                        <a:solidFill>
                          <a:srgbClr val="002060"/>
                        </a:solidFill>
                        <a:effectLst/>
                        <a:latin typeface="Helvetica Neue" panose="02000503000000020004" pitchFamily="2" charset="0"/>
                      </a:endParaRPr>
                    </a:p>
                  </a:txBody>
                  <a:tcPr marL="1947" marR="1947" marT="1947" marB="0" anchor="b"/>
                </a:tc>
                <a:extLst>
                  <a:ext uri="{0D108BD9-81ED-4DB2-BD59-A6C34878D82A}">
                    <a16:rowId xmlns:a16="http://schemas.microsoft.com/office/drawing/2014/main" val="336178762"/>
                  </a:ext>
                </a:extLst>
              </a:tr>
              <a:tr h="165567">
                <a:tc>
                  <a:txBody>
                    <a:bodyPr/>
                    <a:lstStyle/>
                    <a:p>
                      <a:pPr lvl="1" algn="l" fontAlgn="b"/>
                      <a:r>
                        <a:rPr lang="en-US" sz="800" b="1" u="none" strike="noStrike" dirty="0" err="1">
                          <a:solidFill>
                            <a:srgbClr val="002060"/>
                          </a:solidFill>
                          <a:effectLst/>
                        </a:rPr>
                        <a:t>searchMaxMemoryGb</a:t>
                      </a:r>
                      <a:endParaRPr lang="en-US" sz="800" b="1" i="0" u="none" strike="noStrike" dirty="0">
                        <a:solidFill>
                          <a:srgbClr val="002060"/>
                        </a:solidFill>
                        <a:effectLst/>
                        <a:latin typeface="Menlo" panose="020B0609030804020204" pitchFamily="49" charset="0"/>
                      </a:endParaRPr>
                    </a:p>
                  </a:txBody>
                  <a:tcPr marL="1947" marR="1947" marT="1947" marB="0" anchor="b"/>
                </a:tc>
                <a:tc>
                  <a:txBody>
                    <a:bodyPr/>
                    <a:lstStyle/>
                    <a:p>
                      <a:pPr algn="ctr" fontAlgn="b"/>
                      <a:r>
                        <a:rPr lang="en-US" sz="800" b="1" u="none" strike="noStrike">
                          <a:solidFill>
                            <a:srgbClr val="002060"/>
                          </a:solidFill>
                          <a:effectLst/>
                        </a:rPr>
                        <a:t>2</a:t>
                      </a:r>
                      <a:endParaRPr lang="en-US" sz="800" b="1" i="0" u="none" strike="noStrike">
                        <a:solidFill>
                          <a:srgbClr val="002060"/>
                        </a:solidFill>
                        <a:effectLst/>
                        <a:latin typeface="Menlo" panose="020B0609030804020204" pitchFamily="49" charset="0"/>
                      </a:endParaRPr>
                    </a:p>
                  </a:txBody>
                  <a:tcPr marL="1947" marR="1947" marT="1947" marB="0" anchor="b"/>
                </a:tc>
                <a:tc>
                  <a:txBody>
                    <a:bodyPr/>
                    <a:lstStyle/>
                    <a:p>
                      <a:pPr algn="ctr" fontAlgn="b"/>
                      <a:r>
                        <a:rPr lang="en-US" sz="800" b="1" u="none" strike="noStrike" dirty="0">
                          <a:solidFill>
                            <a:srgbClr val="002060"/>
                          </a:solidFill>
                          <a:effectLst/>
                        </a:rPr>
                        <a:t>2</a:t>
                      </a:r>
                      <a:endParaRPr lang="en-US" sz="800" b="1" i="0" u="none" strike="noStrike" dirty="0">
                        <a:solidFill>
                          <a:srgbClr val="002060"/>
                        </a:solidFill>
                        <a:effectLst/>
                        <a:latin typeface="Helvetica Neue" panose="02000503000000020004" pitchFamily="2" charset="0"/>
                      </a:endParaRPr>
                    </a:p>
                  </a:txBody>
                  <a:tcPr marL="1947" marR="1947" marT="1947" marB="0" anchor="b"/>
                </a:tc>
                <a:tc>
                  <a:txBody>
                    <a:bodyPr/>
                    <a:lstStyle/>
                    <a:p>
                      <a:pPr lvl="1" algn="l" fontAlgn="b"/>
                      <a:r>
                        <a:rPr lang="en-US" sz="800" b="1" u="none" strike="noStrike" dirty="0">
                          <a:solidFill>
                            <a:srgbClr val="002060"/>
                          </a:solidFill>
                          <a:effectLst/>
                        </a:rPr>
                        <a:t>Maximum amount of memory (in gigabytes) that is available for search</a:t>
                      </a:r>
                      <a:endParaRPr lang="en-US" sz="800" b="1" i="0" u="none" strike="noStrike" dirty="0">
                        <a:solidFill>
                          <a:srgbClr val="002060"/>
                        </a:solidFill>
                        <a:effectLst/>
                        <a:latin typeface="Helvetica Neue" panose="02000503000000020004" pitchFamily="2" charset="0"/>
                      </a:endParaRPr>
                    </a:p>
                  </a:txBody>
                  <a:tcPr marL="1947" marR="1947" marT="1947" marB="0" anchor="b"/>
                </a:tc>
                <a:extLst>
                  <a:ext uri="{0D108BD9-81ED-4DB2-BD59-A6C34878D82A}">
                    <a16:rowId xmlns:a16="http://schemas.microsoft.com/office/drawing/2014/main" val="299541691"/>
                  </a:ext>
                </a:extLst>
              </a:tr>
              <a:tr h="165567">
                <a:tc>
                  <a:txBody>
                    <a:bodyPr/>
                    <a:lstStyle/>
                    <a:p>
                      <a:pPr lvl="1" algn="l" fontAlgn="b"/>
                      <a:r>
                        <a:rPr lang="en-US" sz="800" b="1" u="none" strike="noStrike" dirty="0" err="1">
                          <a:solidFill>
                            <a:srgbClr val="002060"/>
                          </a:solidFill>
                          <a:effectLst/>
                        </a:rPr>
                        <a:t>searchVolumeSizeGb</a:t>
                      </a:r>
                      <a:endParaRPr lang="en-US" sz="800" b="1" i="0" u="none" strike="noStrike" dirty="0">
                        <a:solidFill>
                          <a:srgbClr val="002060"/>
                        </a:solidFill>
                        <a:effectLst/>
                        <a:latin typeface="Menlo" panose="020B0609030804020204" pitchFamily="49" charset="0"/>
                      </a:endParaRPr>
                    </a:p>
                  </a:txBody>
                  <a:tcPr marL="1947" marR="1947" marT="1947" marB="0" anchor="b"/>
                </a:tc>
                <a:tc>
                  <a:txBody>
                    <a:bodyPr/>
                    <a:lstStyle/>
                    <a:p>
                      <a:pPr algn="ctr" fontAlgn="b"/>
                      <a:r>
                        <a:rPr lang="en-US" sz="800" b="1" u="none" strike="noStrike">
                          <a:solidFill>
                            <a:srgbClr val="002060"/>
                          </a:solidFill>
                          <a:effectLst/>
                        </a:rPr>
                        <a:t>50</a:t>
                      </a:r>
                      <a:endParaRPr lang="en-US" sz="800" b="1" i="0" u="none" strike="noStrike">
                        <a:solidFill>
                          <a:srgbClr val="002060"/>
                        </a:solidFill>
                        <a:effectLst/>
                        <a:latin typeface="Menlo" panose="020B0609030804020204" pitchFamily="49" charset="0"/>
                      </a:endParaRPr>
                    </a:p>
                  </a:txBody>
                  <a:tcPr marL="1947" marR="1947" marT="1947" marB="0" anchor="b"/>
                </a:tc>
                <a:tc>
                  <a:txBody>
                    <a:bodyPr/>
                    <a:lstStyle/>
                    <a:p>
                      <a:pPr algn="ctr" fontAlgn="b"/>
                      <a:r>
                        <a:rPr lang="en-US" sz="800" b="1" u="none" strike="noStrike" dirty="0">
                          <a:solidFill>
                            <a:srgbClr val="002060"/>
                          </a:solidFill>
                          <a:effectLst/>
                        </a:rPr>
                        <a:t>50</a:t>
                      </a:r>
                      <a:endParaRPr lang="en-US" sz="800" b="1" i="0" u="none" strike="noStrike" dirty="0">
                        <a:solidFill>
                          <a:srgbClr val="002060"/>
                        </a:solidFill>
                        <a:effectLst/>
                        <a:latin typeface="Helvetica Neue" panose="02000503000000020004" pitchFamily="2" charset="0"/>
                      </a:endParaRPr>
                    </a:p>
                  </a:txBody>
                  <a:tcPr marL="1947" marR="1947" marT="1947" marB="0" anchor="b"/>
                </a:tc>
                <a:tc>
                  <a:txBody>
                    <a:bodyPr/>
                    <a:lstStyle/>
                    <a:p>
                      <a:pPr lvl="1" algn="l" fontAlgn="b"/>
                      <a:r>
                        <a:rPr lang="en-US" sz="800" b="1" u="none" strike="noStrike" dirty="0">
                          <a:solidFill>
                            <a:srgbClr val="002060"/>
                          </a:solidFill>
                          <a:effectLst/>
                        </a:rPr>
                        <a:t>Storage volume size for ES cluster</a:t>
                      </a:r>
                      <a:endParaRPr lang="en-US" sz="800" b="1" i="0" u="none" strike="noStrike" dirty="0">
                        <a:solidFill>
                          <a:srgbClr val="002060"/>
                        </a:solidFill>
                        <a:effectLst/>
                        <a:latin typeface="Helvetica Neue" panose="02000503000000020004" pitchFamily="2" charset="0"/>
                      </a:endParaRPr>
                    </a:p>
                  </a:txBody>
                  <a:tcPr marL="1947" marR="1947" marT="1947" marB="0" anchor="b"/>
                </a:tc>
                <a:extLst>
                  <a:ext uri="{0D108BD9-81ED-4DB2-BD59-A6C34878D82A}">
                    <a16:rowId xmlns:a16="http://schemas.microsoft.com/office/drawing/2014/main" val="1862029338"/>
                  </a:ext>
                </a:extLst>
              </a:tr>
              <a:tr h="165567">
                <a:tc>
                  <a:txBody>
                    <a:bodyPr/>
                    <a:lstStyle/>
                    <a:p>
                      <a:pPr lvl="1" algn="l" fontAlgn="b"/>
                      <a:r>
                        <a:rPr lang="en-US" sz="800" b="1" u="none" strike="noStrike" dirty="0" err="1">
                          <a:solidFill>
                            <a:srgbClr val="002060"/>
                          </a:solidFill>
                          <a:effectLst/>
                        </a:rPr>
                        <a:t>externalCassandraHost</a:t>
                      </a:r>
                      <a:endParaRPr lang="en-US" sz="800" b="1" i="0" u="none" strike="noStrike" dirty="0">
                        <a:solidFill>
                          <a:srgbClr val="002060"/>
                        </a:solidFill>
                        <a:effectLst/>
                        <a:latin typeface="Menlo" panose="020B0609030804020204" pitchFamily="49" charset="0"/>
                      </a:endParaRPr>
                    </a:p>
                  </a:txBody>
                  <a:tcPr marL="1947" marR="1947" marT="1947" marB="0" anchor="b"/>
                </a:tc>
                <a:tc>
                  <a:txBody>
                    <a:bodyPr/>
                    <a:lstStyle/>
                    <a:p>
                      <a:pPr algn="ctr" fontAlgn="b"/>
                      <a:r>
                        <a:rPr lang="en-US" sz="800" b="1" u="none" strike="noStrike">
                          <a:solidFill>
                            <a:srgbClr val="002060"/>
                          </a:solidFill>
                          <a:effectLst/>
                        </a:rPr>
                        <a:t> </a:t>
                      </a:r>
                      <a:endParaRPr lang="en-US" sz="800" b="1" i="0" u="none" strike="noStrike">
                        <a:solidFill>
                          <a:srgbClr val="002060"/>
                        </a:solidFill>
                        <a:effectLst/>
                        <a:latin typeface="Menlo" panose="020B0609030804020204" pitchFamily="49" charset="0"/>
                      </a:endParaRPr>
                    </a:p>
                  </a:txBody>
                  <a:tcPr marL="1947" marR="1947" marT="1947" marB="0" anchor="b"/>
                </a:tc>
                <a:tc>
                  <a:txBody>
                    <a:bodyPr/>
                    <a:lstStyle/>
                    <a:p>
                      <a:pPr algn="ctr" fontAlgn="b"/>
                      <a:r>
                        <a:rPr lang="en-US" sz="800" b="1" u="none" strike="noStrike">
                          <a:solidFill>
                            <a:srgbClr val="002060"/>
                          </a:solidFill>
                          <a:effectLst/>
                        </a:rPr>
                        <a:t> </a:t>
                      </a:r>
                      <a:endParaRPr lang="en-US" sz="800" b="1" i="0" u="none" strike="noStrike">
                        <a:solidFill>
                          <a:srgbClr val="002060"/>
                        </a:solidFill>
                        <a:effectLst/>
                        <a:latin typeface="Helvetica Neue" panose="02000503000000020004" pitchFamily="2" charset="0"/>
                      </a:endParaRPr>
                    </a:p>
                  </a:txBody>
                  <a:tcPr marL="1947" marR="1947" marT="1947" marB="0" anchor="b"/>
                </a:tc>
                <a:tc>
                  <a:txBody>
                    <a:bodyPr/>
                    <a:lstStyle/>
                    <a:p>
                      <a:pPr lvl="1" algn="l" fontAlgn="b"/>
                      <a:r>
                        <a:rPr lang="en-US" sz="800" b="1" u="none" strike="noStrike" dirty="0">
                          <a:solidFill>
                            <a:srgbClr val="002060"/>
                          </a:solidFill>
                          <a:effectLst/>
                        </a:rPr>
                        <a:t>Optional separate Cassandra host</a:t>
                      </a:r>
                      <a:endParaRPr lang="en-US" sz="800" b="1" i="0" u="none" strike="noStrike" dirty="0">
                        <a:solidFill>
                          <a:srgbClr val="002060"/>
                        </a:solidFill>
                        <a:effectLst/>
                        <a:latin typeface="Helvetica Neue" panose="02000503000000020004" pitchFamily="2" charset="0"/>
                      </a:endParaRPr>
                    </a:p>
                  </a:txBody>
                  <a:tcPr marL="1947" marR="1947" marT="1947" marB="0" anchor="b"/>
                </a:tc>
                <a:extLst>
                  <a:ext uri="{0D108BD9-81ED-4DB2-BD59-A6C34878D82A}">
                    <a16:rowId xmlns:a16="http://schemas.microsoft.com/office/drawing/2014/main" val="3494499575"/>
                  </a:ext>
                </a:extLst>
              </a:tr>
              <a:tr h="118261">
                <a:tc>
                  <a:txBody>
                    <a:bodyPr/>
                    <a:lstStyle/>
                    <a:p>
                      <a:pPr lvl="1" algn="l" fontAlgn="b"/>
                      <a:r>
                        <a:rPr lang="en-US" sz="800" b="1" u="none" strike="noStrike" dirty="0">
                          <a:solidFill>
                            <a:srgbClr val="002060"/>
                          </a:solidFill>
                          <a:effectLst/>
                        </a:rPr>
                        <a:t> </a:t>
                      </a:r>
                      <a:endParaRPr lang="en-US" sz="800" b="1" i="0" u="none" strike="noStrike" dirty="0">
                        <a:solidFill>
                          <a:srgbClr val="002060"/>
                        </a:solidFill>
                        <a:effectLst/>
                        <a:latin typeface="Arial" panose="020B0604020202020204" pitchFamily="34" charset="0"/>
                      </a:endParaRPr>
                    </a:p>
                  </a:txBody>
                  <a:tcPr marL="1947" marR="1947" marT="1947" marB="0" anchor="b"/>
                </a:tc>
                <a:tc>
                  <a:txBody>
                    <a:bodyPr/>
                    <a:lstStyle/>
                    <a:p>
                      <a:pPr algn="ctr" fontAlgn="b"/>
                      <a:r>
                        <a:rPr lang="en-US" sz="800" b="1" u="none" strike="noStrike" dirty="0">
                          <a:solidFill>
                            <a:srgbClr val="002060"/>
                          </a:solidFill>
                          <a:effectLst/>
                        </a:rPr>
                        <a:t> </a:t>
                      </a:r>
                      <a:endParaRPr lang="en-US" sz="800" b="1" i="0" u="none" strike="noStrike" dirty="0">
                        <a:solidFill>
                          <a:srgbClr val="002060"/>
                        </a:solidFill>
                        <a:effectLst/>
                        <a:latin typeface="Arial" panose="020B0604020202020204" pitchFamily="34" charset="0"/>
                      </a:endParaRPr>
                    </a:p>
                  </a:txBody>
                  <a:tcPr marL="1947" marR="1947" marT="1947" marB="0" anchor="b"/>
                </a:tc>
                <a:tc>
                  <a:txBody>
                    <a:bodyPr/>
                    <a:lstStyle/>
                    <a:p>
                      <a:pPr algn="ctr" fontAlgn="b"/>
                      <a:r>
                        <a:rPr lang="en-US" sz="800" b="1" u="none" strike="noStrike">
                          <a:solidFill>
                            <a:srgbClr val="002060"/>
                          </a:solidFill>
                          <a:effectLst/>
                        </a:rPr>
                        <a:t> </a:t>
                      </a:r>
                      <a:endParaRPr lang="en-US" sz="800" b="1" i="0" u="none" strike="noStrike">
                        <a:solidFill>
                          <a:srgbClr val="002060"/>
                        </a:solidFill>
                        <a:effectLst/>
                        <a:latin typeface="Arial" panose="020B0604020202020204" pitchFamily="34" charset="0"/>
                      </a:endParaRPr>
                    </a:p>
                  </a:txBody>
                  <a:tcPr marL="1947" marR="1947" marT="1947" marB="0" anchor="b"/>
                </a:tc>
                <a:tc>
                  <a:txBody>
                    <a:bodyPr/>
                    <a:lstStyle/>
                    <a:p>
                      <a:pPr lvl="1" algn="l" fontAlgn="b"/>
                      <a:r>
                        <a:rPr lang="en-US" sz="800" b="1" u="none" strike="noStrike" dirty="0">
                          <a:solidFill>
                            <a:srgbClr val="002060"/>
                          </a:solidFill>
                          <a:effectLst/>
                        </a:rPr>
                        <a:t> </a:t>
                      </a:r>
                      <a:endParaRPr lang="en-US" sz="800" b="1" i="0" u="none" strike="noStrike" dirty="0">
                        <a:solidFill>
                          <a:srgbClr val="002060"/>
                        </a:solidFill>
                        <a:effectLst/>
                        <a:latin typeface="Arial" panose="020B0604020202020204" pitchFamily="34" charset="0"/>
                      </a:endParaRPr>
                    </a:p>
                  </a:txBody>
                  <a:tcPr marL="1947" marR="1947" marT="1947" marB="0" anchor="b"/>
                </a:tc>
                <a:extLst>
                  <a:ext uri="{0D108BD9-81ED-4DB2-BD59-A6C34878D82A}">
                    <a16:rowId xmlns:a16="http://schemas.microsoft.com/office/drawing/2014/main" val="2150321001"/>
                  </a:ext>
                </a:extLst>
              </a:tr>
            </a:tbl>
          </a:graphicData>
        </a:graphic>
      </p:graphicFrame>
      <p:sp>
        <p:nvSpPr>
          <p:cNvPr id="6" name="TextBox 5">
            <a:extLst>
              <a:ext uri="{FF2B5EF4-FFF2-40B4-BE49-F238E27FC236}">
                <a16:creationId xmlns:a16="http://schemas.microsoft.com/office/drawing/2014/main" id="{39938AF0-022E-A249-A0A6-E9B2D8E2E20D}"/>
              </a:ext>
            </a:extLst>
          </p:cNvPr>
          <p:cNvSpPr txBox="1"/>
          <p:nvPr/>
        </p:nvSpPr>
        <p:spPr>
          <a:xfrm>
            <a:off x="430306" y="3796393"/>
            <a:ext cx="8356342" cy="507831"/>
          </a:xfrm>
          <a:prstGeom prst="rect">
            <a:avLst/>
          </a:prstGeom>
          <a:noFill/>
        </p:spPr>
        <p:txBody>
          <a:bodyPr wrap="square" rtlCol="0">
            <a:spAutoFit/>
          </a:bodyPr>
          <a:lstStyle/>
          <a:p>
            <a:r>
              <a:rPr lang="en-US" b="1" dirty="0"/>
              <a:t>Note:  </a:t>
            </a:r>
            <a:r>
              <a:rPr lang="en-US" dirty="0"/>
              <a:t>The endpoints can be refined using the IP address of the Ingress Controller in the IBM Cloud Private environment.</a:t>
            </a:r>
          </a:p>
        </p:txBody>
      </p:sp>
    </p:spTree>
    <p:extLst>
      <p:ext uri="{BB962C8B-B14F-4D97-AF65-F5344CB8AC3E}">
        <p14:creationId xmlns:p14="http://schemas.microsoft.com/office/powerpoint/2010/main" val="30430581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86AB7-DB8F-FA46-AB5D-29C736A737E3}"/>
              </a:ext>
            </a:extLst>
          </p:cNvPr>
          <p:cNvSpPr>
            <a:spLocks noGrp="1"/>
          </p:cNvSpPr>
          <p:nvPr>
            <p:ph type="title"/>
          </p:nvPr>
        </p:nvSpPr>
        <p:spPr>
          <a:xfrm>
            <a:off x="228600" y="201167"/>
            <a:ext cx="8792936" cy="864308"/>
          </a:xfrm>
        </p:spPr>
        <p:txBody>
          <a:bodyPr/>
          <a:lstStyle/>
          <a:p>
            <a:r>
              <a:rPr lang="en-US" dirty="0"/>
              <a:t>IBM API Connect Helm Chart - </a:t>
            </a:r>
            <a:r>
              <a:rPr lang="en-US" dirty="0" err="1"/>
              <a:t>ibm-apiconnect-ent</a:t>
            </a:r>
            <a:r>
              <a:rPr lang="en-US" dirty="0"/>
              <a:t> V2.0.3 (4/10) </a:t>
            </a:r>
            <a:br>
              <a:rPr lang="en-US" dirty="0"/>
            </a:br>
            <a:r>
              <a:rPr lang="en-US" sz="2000" dirty="0"/>
              <a:t>Cassandra cluster Configuration</a:t>
            </a:r>
            <a:endParaRPr lang="en-US" dirty="0"/>
          </a:p>
        </p:txBody>
      </p:sp>
      <p:sp>
        <p:nvSpPr>
          <p:cNvPr id="4" name="Footer Placeholder 3">
            <a:extLst>
              <a:ext uri="{FF2B5EF4-FFF2-40B4-BE49-F238E27FC236}">
                <a16:creationId xmlns:a16="http://schemas.microsoft.com/office/drawing/2014/main" id="{45B2C5E7-D8DD-3C44-BB8A-79ABFED7C639}"/>
              </a:ext>
            </a:extLst>
          </p:cNvPr>
          <p:cNvSpPr>
            <a:spLocks noGrp="1"/>
          </p:cNvSpPr>
          <p:nvPr>
            <p:ph type="ftr" sz="quarter" idx="3"/>
          </p:nvPr>
        </p:nvSpPr>
        <p:spPr>
          <a:xfrm>
            <a:off x="228600" y="4826480"/>
            <a:ext cx="6400800" cy="137160"/>
          </a:xfrm>
        </p:spPr>
        <p:txBody>
          <a:bodyPr/>
          <a:lstStyle/>
          <a:p>
            <a:r>
              <a:rPr lang="en-US" dirty="0"/>
              <a:t>IBM Private Cloud Boot-camp / June 2018 / © 2018 IBM Corporation</a:t>
            </a:r>
          </a:p>
        </p:txBody>
      </p:sp>
      <p:sp>
        <p:nvSpPr>
          <p:cNvPr id="7" name="Slide Number Placeholder 6">
            <a:extLst>
              <a:ext uri="{FF2B5EF4-FFF2-40B4-BE49-F238E27FC236}">
                <a16:creationId xmlns:a16="http://schemas.microsoft.com/office/drawing/2014/main" id="{C42152FD-482B-D04B-9866-378D7A9231F0}"/>
              </a:ext>
            </a:extLst>
          </p:cNvPr>
          <p:cNvSpPr>
            <a:spLocks noGrp="1"/>
          </p:cNvSpPr>
          <p:nvPr>
            <p:ph type="sldNum" sz="quarter" idx="4"/>
          </p:nvPr>
        </p:nvSpPr>
        <p:spPr/>
        <p:txBody>
          <a:bodyPr/>
          <a:lstStyle/>
          <a:p>
            <a:fld id="{3FD999D4-B456-9943-89B7-30D56181CE18}" type="slidenum">
              <a:rPr lang="en-US" smtClean="0"/>
              <a:pPr/>
              <a:t>28</a:t>
            </a:fld>
            <a:endParaRPr lang="en-US" dirty="0"/>
          </a:p>
        </p:txBody>
      </p:sp>
      <p:graphicFrame>
        <p:nvGraphicFramePr>
          <p:cNvPr id="3" name="Table 2">
            <a:extLst>
              <a:ext uri="{FF2B5EF4-FFF2-40B4-BE49-F238E27FC236}">
                <a16:creationId xmlns:a16="http://schemas.microsoft.com/office/drawing/2014/main" id="{520492AE-117A-7649-A00F-C75EF933B93C}"/>
              </a:ext>
            </a:extLst>
          </p:cNvPr>
          <p:cNvGraphicFramePr>
            <a:graphicFrameLocks noGrp="1"/>
          </p:cNvGraphicFramePr>
          <p:nvPr>
            <p:extLst>
              <p:ext uri="{D42A27DB-BD31-4B8C-83A1-F6EECF244321}">
                <p14:modId xmlns:p14="http://schemas.microsoft.com/office/powerpoint/2010/main" val="2140238009"/>
              </p:ext>
            </p:extLst>
          </p:nvPr>
        </p:nvGraphicFramePr>
        <p:xfrm>
          <a:off x="228600" y="1694329"/>
          <a:ext cx="8547847" cy="1161241"/>
        </p:xfrm>
        <a:graphic>
          <a:graphicData uri="http://schemas.openxmlformats.org/drawingml/2006/table">
            <a:tbl>
              <a:tblPr>
                <a:tableStyleId>{5C22544A-7EE6-4342-B048-85BDC9FD1C3A}</a:tableStyleId>
              </a:tblPr>
              <a:tblGrid>
                <a:gridCol w="1861457">
                  <a:extLst>
                    <a:ext uri="{9D8B030D-6E8A-4147-A177-3AD203B41FA5}">
                      <a16:colId xmlns:a16="http://schemas.microsoft.com/office/drawing/2014/main" val="1380501754"/>
                    </a:ext>
                  </a:extLst>
                </a:gridCol>
                <a:gridCol w="1638576">
                  <a:extLst>
                    <a:ext uri="{9D8B030D-6E8A-4147-A177-3AD203B41FA5}">
                      <a16:colId xmlns:a16="http://schemas.microsoft.com/office/drawing/2014/main" val="2656593942"/>
                    </a:ext>
                  </a:extLst>
                </a:gridCol>
                <a:gridCol w="1359026">
                  <a:extLst>
                    <a:ext uri="{9D8B030D-6E8A-4147-A177-3AD203B41FA5}">
                      <a16:colId xmlns:a16="http://schemas.microsoft.com/office/drawing/2014/main" val="3413872375"/>
                    </a:ext>
                  </a:extLst>
                </a:gridCol>
                <a:gridCol w="3688788">
                  <a:extLst>
                    <a:ext uri="{9D8B030D-6E8A-4147-A177-3AD203B41FA5}">
                      <a16:colId xmlns:a16="http://schemas.microsoft.com/office/drawing/2014/main" val="988968608"/>
                    </a:ext>
                  </a:extLst>
                </a:gridCol>
              </a:tblGrid>
              <a:tr h="196169">
                <a:tc>
                  <a:txBody>
                    <a:bodyPr/>
                    <a:lstStyle/>
                    <a:p>
                      <a:pPr algn="ctr" fontAlgn="b"/>
                      <a:r>
                        <a:rPr lang="en-US" sz="800" b="1" u="none" strike="noStrike" dirty="0">
                          <a:solidFill>
                            <a:srgbClr val="002060"/>
                          </a:solidFill>
                          <a:effectLst/>
                        </a:rPr>
                        <a:t>Parameter name</a:t>
                      </a:r>
                      <a:endParaRPr lang="en-US" sz="800" b="1" i="0" u="none" strike="noStrike" dirty="0">
                        <a:solidFill>
                          <a:srgbClr val="002060"/>
                        </a:solidFill>
                        <a:effectLst/>
                        <a:latin typeface="Helvetica Neue" panose="02000503000000020004" pitchFamily="2" charset="0"/>
                      </a:endParaRPr>
                    </a:p>
                  </a:txBody>
                  <a:tcPr marL="1947" marR="1947" marT="1947" marB="0" anchor="b"/>
                </a:tc>
                <a:tc>
                  <a:txBody>
                    <a:bodyPr/>
                    <a:lstStyle/>
                    <a:p>
                      <a:pPr algn="ctr" fontAlgn="b"/>
                      <a:r>
                        <a:rPr lang="en-US" sz="800" b="1" u="none" strike="noStrike">
                          <a:solidFill>
                            <a:srgbClr val="002060"/>
                          </a:solidFill>
                          <a:effectLst/>
                        </a:rPr>
                        <a:t>Value</a:t>
                      </a:r>
                      <a:endParaRPr lang="en-US" sz="800" b="1" i="0" u="none" strike="noStrike">
                        <a:solidFill>
                          <a:srgbClr val="002060"/>
                        </a:solidFill>
                        <a:effectLst/>
                        <a:latin typeface="Helvetica Neue" panose="02000503000000020004" pitchFamily="2" charset="0"/>
                      </a:endParaRPr>
                    </a:p>
                  </a:txBody>
                  <a:tcPr marL="1947" marR="1947" marT="1947" marB="0" anchor="b"/>
                </a:tc>
                <a:tc>
                  <a:txBody>
                    <a:bodyPr/>
                    <a:lstStyle/>
                    <a:p>
                      <a:pPr algn="ctr" fontAlgn="b"/>
                      <a:r>
                        <a:rPr lang="en-US" sz="800" b="1" u="none" strike="noStrike">
                          <a:solidFill>
                            <a:srgbClr val="002060"/>
                          </a:solidFill>
                          <a:effectLst/>
                        </a:rPr>
                        <a:t>Default value (if any)</a:t>
                      </a:r>
                      <a:endParaRPr lang="en-US" sz="800" b="1" i="0" u="none" strike="noStrike">
                        <a:solidFill>
                          <a:srgbClr val="002060"/>
                        </a:solidFill>
                        <a:effectLst/>
                        <a:latin typeface="Helvetica Neue" panose="02000503000000020004" pitchFamily="2" charset="0"/>
                      </a:endParaRPr>
                    </a:p>
                  </a:txBody>
                  <a:tcPr marL="1947" marR="1947" marT="1947" marB="0" anchor="b"/>
                </a:tc>
                <a:tc>
                  <a:txBody>
                    <a:bodyPr/>
                    <a:lstStyle/>
                    <a:p>
                      <a:pPr algn="ctr" fontAlgn="b"/>
                      <a:r>
                        <a:rPr lang="en-US" sz="800" b="1" u="none" strike="noStrike">
                          <a:solidFill>
                            <a:srgbClr val="002060"/>
                          </a:solidFill>
                          <a:effectLst/>
                        </a:rPr>
                        <a:t>Description</a:t>
                      </a:r>
                      <a:endParaRPr lang="en-US" sz="800" b="1" i="0" u="none" strike="noStrike">
                        <a:solidFill>
                          <a:srgbClr val="002060"/>
                        </a:solidFill>
                        <a:effectLst/>
                        <a:latin typeface="Helvetica Neue" panose="02000503000000020004" pitchFamily="2" charset="0"/>
                      </a:endParaRPr>
                    </a:p>
                  </a:txBody>
                  <a:tcPr marL="1947" marR="1947" marT="1947" marB="0" anchor="b"/>
                </a:tc>
                <a:extLst>
                  <a:ext uri="{0D108BD9-81ED-4DB2-BD59-A6C34878D82A}">
                    <a16:rowId xmlns:a16="http://schemas.microsoft.com/office/drawing/2014/main" val="3672321133"/>
                  </a:ext>
                </a:extLst>
              </a:tr>
              <a:tr h="186828">
                <a:tc>
                  <a:txBody>
                    <a:bodyPr/>
                    <a:lstStyle/>
                    <a:p>
                      <a:pPr algn="ctr" fontAlgn="b"/>
                      <a:r>
                        <a:rPr lang="en-US" sz="800" b="1" u="none" strike="noStrike" dirty="0">
                          <a:solidFill>
                            <a:srgbClr val="002060"/>
                          </a:solidFill>
                          <a:effectLst/>
                        </a:rPr>
                        <a:t> </a:t>
                      </a:r>
                      <a:endParaRPr lang="en-US" sz="800" b="1" i="0" u="none" strike="noStrike" dirty="0">
                        <a:solidFill>
                          <a:srgbClr val="002060"/>
                        </a:solidFill>
                        <a:effectLst/>
                        <a:latin typeface="Helvetica Neue" panose="02000503000000020004" pitchFamily="2" charset="0"/>
                      </a:endParaRPr>
                    </a:p>
                  </a:txBody>
                  <a:tcPr marL="1947" marR="1947" marT="1947" marB="0" anchor="b"/>
                </a:tc>
                <a:tc>
                  <a:txBody>
                    <a:bodyPr/>
                    <a:lstStyle/>
                    <a:p>
                      <a:pPr algn="ctr" fontAlgn="b"/>
                      <a:r>
                        <a:rPr lang="en-US" sz="800" b="1" u="none" strike="noStrike">
                          <a:solidFill>
                            <a:srgbClr val="002060"/>
                          </a:solidFill>
                          <a:effectLst/>
                        </a:rPr>
                        <a:t> </a:t>
                      </a:r>
                      <a:endParaRPr lang="en-US" sz="800" b="1" i="0" u="none" strike="noStrike">
                        <a:solidFill>
                          <a:srgbClr val="002060"/>
                        </a:solidFill>
                        <a:effectLst/>
                        <a:latin typeface="Helvetica Neue" panose="02000503000000020004" pitchFamily="2" charset="0"/>
                      </a:endParaRPr>
                    </a:p>
                  </a:txBody>
                  <a:tcPr marL="1947" marR="1947" marT="1947" marB="0" anchor="b"/>
                </a:tc>
                <a:tc>
                  <a:txBody>
                    <a:bodyPr/>
                    <a:lstStyle/>
                    <a:p>
                      <a:pPr algn="ctr" fontAlgn="b"/>
                      <a:r>
                        <a:rPr lang="en-US" sz="800" b="1" u="none" strike="noStrike">
                          <a:solidFill>
                            <a:srgbClr val="002060"/>
                          </a:solidFill>
                          <a:effectLst/>
                        </a:rPr>
                        <a:t> </a:t>
                      </a:r>
                      <a:endParaRPr lang="en-US" sz="800" b="1" i="0" u="none" strike="noStrike">
                        <a:solidFill>
                          <a:srgbClr val="002060"/>
                        </a:solidFill>
                        <a:effectLst/>
                        <a:latin typeface="Helvetica Neue" panose="02000503000000020004" pitchFamily="2" charset="0"/>
                      </a:endParaRPr>
                    </a:p>
                  </a:txBody>
                  <a:tcPr marL="1947" marR="1947" marT="1947" marB="0" anchor="b"/>
                </a:tc>
                <a:tc>
                  <a:txBody>
                    <a:bodyPr/>
                    <a:lstStyle/>
                    <a:p>
                      <a:pPr algn="ctr" fontAlgn="b"/>
                      <a:r>
                        <a:rPr lang="en-US" sz="800" b="1" u="none" strike="noStrike">
                          <a:solidFill>
                            <a:srgbClr val="002060"/>
                          </a:solidFill>
                          <a:effectLst/>
                        </a:rPr>
                        <a:t> </a:t>
                      </a:r>
                      <a:endParaRPr lang="en-US" sz="800" b="1" i="0" u="none" strike="noStrike">
                        <a:solidFill>
                          <a:srgbClr val="002060"/>
                        </a:solidFill>
                        <a:effectLst/>
                        <a:latin typeface="Helvetica Neue" panose="02000503000000020004" pitchFamily="2" charset="0"/>
                      </a:endParaRPr>
                    </a:p>
                  </a:txBody>
                  <a:tcPr marL="1947" marR="1947" marT="1947" marB="0" anchor="b"/>
                </a:tc>
                <a:extLst>
                  <a:ext uri="{0D108BD9-81ED-4DB2-BD59-A6C34878D82A}">
                    <a16:rowId xmlns:a16="http://schemas.microsoft.com/office/drawing/2014/main" val="1495158025"/>
                  </a:ext>
                </a:extLst>
              </a:tr>
              <a:tr h="196169">
                <a:tc>
                  <a:txBody>
                    <a:bodyPr/>
                    <a:lstStyle/>
                    <a:p>
                      <a:pPr lvl="1" algn="l" fontAlgn="b"/>
                      <a:r>
                        <a:rPr lang="en-US" sz="800" b="1" u="none" strike="noStrike" dirty="0" err="1">
                          <a:solidFill>
                            <a:srgbClr val="002060"/>
                          </a:solidFill>
                          <a:effectLst/>
                        </a:rPr>
                        <a:t>cassandraClusterSize</a:t>
                      </a:r>
                      <a:endParaRPr lang="en-US" sz="800" b="1" i="0" u="none" strike="noStrike" dirty="0">
                        <a:solidFill>
                          <a:srgbClr val="002060"/>
                        </a:solidFill>
                        <a:effectLst/>
                        <a:latin typeface="Menlo" panose="020B0609030804020204" pitchFamily="49" charset="0"/>
                      </a:endParaRPr>
                    </a:p>
                  </a:txBody>
                  <a:tcPr marL="1947" marR="1947" marT="1947" marB="0" anchor="b"/>
                </a:tc>
                <a:tc>
                  <a:txBody>
                    <a:bodyPr/>
                    <a:lstStyle/>
                    <a:p>
                      <a:pPr algn="ctr" fontAlgn="b"/>
                      <a:r>
                        <a:rPr lang="en-US" sz="800" b="1" u="none" strike="noStrike" dirty="0">
                          <a:solidFill>
                            <a:srgbClr val="FF0000"/>
                          </a:solidFill>
                          <a:effectLst/>
                        </a:rPr>
                        <a:t>1</a:t>
                      </a:r>
                      <a:endParaRPr lang="en-US" sz="800" b="1" i="0" u="none" strike="noStrike" dirty="0">
                        <a:solidFill>
                          <a:srgbClr val="FF0000"/>
                        </a:solidFill>
                        <a:effectLst/>
                        <a:latin typeface="Menlo" panose="020B0609030804020204" pitchFamily="49" charset="0"/>
                      </a:endParaRPr>
                    </a:p>
                  </a:txBody>
                  <a:tcPr marL="1947" marR="1947" marT="1947" marB="0" anchor="b"/>
                </a:tc>
                <a:tc>
                  <a:txBody>
                    <a:bodyPr/>
                    <a:lstStyle/>
                    <a:p>
                      <a:pPr algn="ctr" fontAlgn="b"/>
                      <a:r>
                        <a:rPr lang="en-US" sz="800" b="1" u="none" strike="noStrike">
                          <a:solidFill>
                            <a:srgbClr val="002060"/>
                          </a:solidFill>
                          <a:effectLst/>
                        </a:rPr>
                        <a:t>3</a:t>
                      </a:r>
                      <a:endParaRPr lang="en-US" sz="800" b="1" i="0" u="none" strike="noStrike">
                        <a:solidFill>
                          <a:srgbClr val="002060"/>
                        </a:solidFill>
                        <a:effectLst/>
                        <a:latin typeface="Helvetica Neue" panose="02000503000000020004" pitchFamily="2" charset="0"/>
                      </a:endParaRPr>
                    </a:p>
                  </a:txBody>
                  <a:tcPr marL="1947" marR="1947" marT="1947" marB="0" anchor="b"/>
                </a:tc>
                <a:tc>
                  <a:txBody>
                    <a:bodyPr/>
                    <a:lstStyle/>
                    <a:p>
                      <a:pPr lvl="1" algn="l" fontAlgn="b"/>
                      <a:r>
                        <a:rPr lang="en-US" sz="800" b="1" u="none" strike="noStrike" dirty="0">
                          <a:solidFill>
                            <a:srgbClr val="002060"/>
                          </a:solidFill>
                          <a:effectLst/>
                        </a:rPr>
                        <a:t>Number of nodes in the Cassandra database management cluster.</a:t>
                      </a:r>
                      <a:endParaRPr lang="en-US" sz="800" b="1" i="0" u="none" strike="noStrike" dirty="0">
                        <a:solidFill>
                          <a:srgbClr val="002060"/>
                        </a:solidFill>
                        <a:effectLst/>
                        <a:latin typeface="Helvetica Neue" panose="02000503000000020004" pitchFamily="2" charset="0"/>
                      </a:endParaRPr>
                    </a:p>
                  </a:txBody>
                  <a:tcPr marL="1947" marR="1947" marT="1947" marB="0" anchor="b"/>
                </a:tc>
                <a:extLst>
                  <a:ext uri="{0D108BD9-81ED-4DB2-BD59-A6C34878D82A}">
                    <a16:rowId xmlns:a16="http://schemas.microsoft.com/office/drawing/2014/main" val="745317597"/>
                  </a:ext>
                </a:extLst>
              </a:tr>
              <a:tr h="196169">
                <a:tc>
                  <a:txBody>
                    <a:bodyPr/>
                    <a:lstStyle/>
                    <a:p>
                      <a:pPr lvl="1" algn="l" fontAlgn="b"/>
                      <a:r>
                        <a:rPr lang="en-US" sz="800" b="1" u="none" strike="noStrike" dirty="0" err="1">
                          <a:solidFill>
                            <a:srgbClr val="002060"/>
                          </a:solidFill>
                          <a:effectLst/>
                        </a:rPr>
                        <a:t>cassandraMaxMemoryGb</a:t>
                      </a:r>
                      <a:endParaRPr lang="en-US" sz="800" b="1" i="0" u="none" strike="noStrike" dirty="0">
                        <a:solidFill>
                          <a:srgbClr val="002060"/>
                        </a:solidFill>
                        <a:effectLst/>
                        <a:latin typeface="Menlo" panose="020B0609030804020204" pitchFamily="49" charset="0"/>
                      </a:endParaRPr>
                    </a:p>
                  </a:txBody>
                  <a:tcPr marL="1947" marR="1947" marT="1947" marB="0" anchor="b"/>
                </a:tc>
                <a:tc>
                  <a:txBody>
                    <a:bodyPr/>
                    <a:lstStyle/>
                    <a:p>
                      <a:pPr algn="ctr" fontAlgn="b"/>
                      <a:r>
                        <a:rPr lang="en-US" sz="800" b="1" u="none" strike="noStrike" dirty="0">
                          <a:solidFill>
                            <a:srgbClr val="FF0000"/>
                          </a:solidFill>
                          <a:effectLst/>
                        </a:rPr>
                        <a:t>8</a:t>
                      </a:r>
                      <a:endParaRPr lang="en-US" sz="800" b="1" i="0" u="none" strike="noStrike" dirty="0">
                        <a:solidFill>
                          <a:srgbClr val="FF0000"/>
                        </a:solidFill>
                        <a:effectLst/>
                        <a:latin typeface="Menlo" panose="020B0609030804020204" pitchFamily="49" charset="0"/>
                      </a:endParaRPr>
                    </a:p>
                  </a:txBody>
                  <a:tcPr marL="1947" marR="1947" marT="1947" marB="0" anchor="b"/>
                </a:tc>
                <a:tc>
                  <a:txBody>
                    <a:bodyPr/>
                    <a:lstStyle/>
                    <a:p>
                      <a:pPr algn="ctr" fontAlgn="b"/>
                      <a:r>
                        <a:rPr lang="en-US" sz="800" b="1" u="none" strike="noStrike">
                          <a:solidFill>
                            <a:srgbClr val="002060"/>
                          </a:solidFill>
                          <a:effectLst/>
                        </a:rPr>
                        <a:t>16</a:t>
                      </a:r>
                      <a:endParaRPr lang="en-US" sz="800" b="1" i="0" u="none" strike="noStrike">
                        <a:solidFill>
                          <a:srgbClr val="002060"/>
                        </a:solidFill>
                        <a:effectLst/>
                        <a:latin typeface="Helvetica Neue" panose="02000503000000020004" pitchFamily="2" charset="0"/>
                      </a:endParaRPr>
                    </a:p>
                  </a:txBody>
                  <a:tcPr marL="1947" marR="1947" marT="1947" marB="0" anchor="b"/>
                </a:tc>
                <a:tc>
                  <a:txBody>
                    <a:bodyPr/>
                    <a:lstStyle/>
                    <a:p>
                      <a:pPr lvl="1" algn="l" fontAlgn="b"/>
                      <a:r>
                        <a:rPr lang="en-US" sz="800" b="1" u="none" strike="noStrike" dirty="0">
                          <a:solidFill>
                            <a:srgbClr val="002060"/>
                          </a:solidFill>
                          <a:effectLst/>
                        </a:rPr>
                        <a:t>Maximum memory (in gigabytes) available to the Cassandra database management </a:t>
                      </a:r>
                      <a:endParaRPr lang="en-US" sz="800" b="1" i="0" u="none" strike="noStrike" dirty="0">
                        <a:solidFill>
                          <a:srgbClr val="002060"/>
                        </a:solidFill>
                        <a:effectLst/>
                        <a:latin typeface="Helvetica Neue" panose="02000503000000020004" pitchFamily="2" charset="0"/>
                      </a:endParaRPr>
                    </a:p>
                  </a:txBody>
                  <a:tcPr marL="1947" marR="1947" marT="1947" marB="0" anchor="b"/>
                </a:tc>
                <a:extLst>
                  <a:ext uri="{0D108BD9-81ED-4DB2-BD59-A6C34878D82A}">
                    <a16:rowId xmlns:a16="http://schemas.microsoft.com/office/drawing/2014/main" val="3185410773"/>
                  </a:ext>
                </a:extLst>
              </a:tr>
              <a:tr h="196169">
                <a:tc>
                  <a:txBody>
                    <a:bodyPr/>
                    <a:lstStyle/>
                    <a:p>
                      <a:pPr lvl="1" algn="l" fontAlgn="b"/>
                      <a:r>
                        <a:rPr lang="en-US" sz="800" b="1" u="none" strike="noStrike" dirty="0" err="1">
                          <a:solidFill>
                            <a:srgbClr val="002060"/>
                          </a:solidFill>
                          <a:effectLst/>
                        </a:rPr>
                        <a:t>cassandraVolumeSizeGb</a:t>
                      </a:r>
                      <a:endParaRPr lang="en-US" sz="800" b="1" i="0" u="none" strike="noStrike" dirty="0">
                        <a:solidFill>
                          <a:srgbClr val="002060"/>
                        </a:solidFill>
                        <a:effectLst/>
                        <a:latin typeface="Menlo" panose="020B0609030804020204" pitchFamily="49" charset="0"/>
                      </a:endParaRPr>
                    </a:p>
                  </a:txBody>
                  <a:tcPr marL="1947" marR="1947" marT="1947" marB="0" anchor="b"/>
                </a:tc>
                <a:tc>
                  <a:txBody>
                    <a:bodyPr/>
                    <a:lstStyle/>
                    <a:p>
                      <a:pPr algn="ctr" fontAlgn="b"/>
                      <a:r>
                        <a:rPr lang="en-US" sz="800" b="1" u="none" strike="noStrike" dirty="0">
                          <a:solidFill>
                            <a:srgbClr val="002060"/>
                          </a:solidFill>
                          <a:effectLst/>
                        </a:rPr>
                        <a:t>16</a:t>
                      </a:r>
                      <a:endParaRPr lang="en-US" sz="800" b="1" i="0" u="none" strike="noStrike" dirty="0">
                        <a:solidFill>
                          <a:srgbClr val="002060"/>
                        </a:solidFill>
                        <a:effectLst/>
                        <a:latin typeface="Menlo" panose="020B0609030804020204" pitchFamily="49" charset="0"/>
                      </a:endParaRPr>
                    </a:p>
                  </a:txBody>
                  <a:tcPr marL="1947" marR="1947" marT="1947" marB="0" anchor="b"/>
                </a:tc>
                <a:tc>
                  <a:txBody>
                    <a:bodyPr/>
                    <a:lstStyle/>
                    <a:p>
                      <a:pPr algn="ctr" fontAlgn="b"/>
                      <a:r>
                        <a:rPr lang="en-US" sz="800" b="1" u="none" strike="noStrike" dirty="0">
                          <a:solidFill>
                            <a:srgbClr val="002060"/>
                          </a:solidFill>
                          <a:effectLst/>
                        </a:rPr>
                        <a:t>16</a:t>
                      </a:r>
                      <a:endParaRPr lang="en-US" sz="800" b="1" i="0" u="none" strike="noStrike" dirty="0">
                        <a:solidFill>
                          <a:srgbClr val="002060"/>
                        </a:solidFill>
                        <a:effectLst/>
                        <a:latin typeface="Helvetica Neue" panose="02000503000000020004" pitchFamily="2" charset="0"/>
                      </a:endParaRPr>
                    </a:p>
                  </a:txBody>
                  <a:tcPr marL="1947" marR="1947" marT="1947" marB="0" anchor="b"/>
                </a:tc>
                <a:tc>
                  <a:txBody>
                    <a:bodyPr/>
                    <a:lstStyle/>
                    <a:p>
                      <a:pPr lvl="1" algn="l" fontAlgn="b"/>
                      <a:r>
                        <a:rPr lang="en-US" sz="800" b="1" u="none" strike="noStrike" dirty="0">
                          <a:solidFill>
                            <a:srgbClr val="002060"/>
                          </a:solidFill>
                          <a:effectLst/>
                        </a:rPr>
                        <a:t>Storage volume size (in gigabytes) of the Cassandra database</a:t>
                      </a:r>
                      <a:endParaRPr lang="en-US" sz="800" b="1" i="0" u="none" strike="noStrike" dirty="0">
                        <a:solidFill>
                          <a:srgbClr val="002060"/>
                        </a:solidFill>
                        <a:effectLst/>
                        <a:latin typeface="Helvetica Neue" panose="02000503000000020004" pitchFamily="2" charset="0"/>
                      </a:endParaRPr>
                    </a:p>
                  </a:txBody>
                  <a:tcPr marL="1947" marR="1947" marT="1947" marB="0" anchor="b"/>
                </a:tc>
                <a:extLst>
                  <a:ext uri="{0D108BD9-81ED-4DB2-BD59-A6C34878D82A}">
                    <a16:rowId xmlns:a16="http://schemas.microsoft.com/office/drawing/2014/main" val="3611862870"/>
                  </a:ext>
                </a:extLst>
              </a:tr>
              <a:tr h="140119">
                <a:tc>
                  <a:txBody>
                    <a:bodyPr/>
                    <a:lstStyle/>
                    <a:p>
                      <a:pPr lvl="1" algn="l" fontAlgn="b"/>
                      <a:r>
                        <a:rPr lang="en-US" sz="800" b="1" u="none" strike="noStrike" dirty="0">
                          <a:solidFill>
                            <a:srgbClr val="002060"/>
                          </a:solidFill>
                          <a:effectLst/>
                        </a:rPr>
                        <a:t> </a:t>
                      </a:r>
                      <a:endParaRPr lang="en-US" sz="800" b="1" i="0" u="none" strike="noStrike" dirty="0">
                        <a:solidFill>
                          <a:srgbClr val="002060"/>
                        </a:solidFill>
                        <a:effectLst/>
                        <a:latin typeface="Arial" panose="020B0604020202020204" pitchFamily="34" charset="0"/>
                      </a:endParaRPr>
                    </a:p>
                  </a:txBody>
                  <a:tcPr marL="1947" marR="1947" marT="1947" marB="0" anchor="b"/>
                </a:tc>
                <a:tc>
                  <a:txBody>
                    <a:bodyPr/>
                    <a:lstStyle/>
                    <a:p>
                      <a:pPr algn="ctr" fontAlgn="b"/>
                      <a:r>
                        <a:rPr lang="en-US" sz="800" b="1" u="none" strike="noStrike">
                          <a:solidFill>
                            <a:srgbClr val="002060"/>
                          </a:solidFill>
                          <a:effectLst/>
                        </a:rPr>
                        <a:t> </a:t>
                      </a:r>
                      <a:endParaRPr lang="en-US" sz="800" b="1" i="0" u="none" strike="noStrike">
                        <a:solidFill>
                          <a:srgbClr val="002060"/>
                        </a:solidFill>
                        <a:effectLst/>
                        <a:latin typeface="Arial" panose="020B0604020202020204" pitchFamily="34" charset="0"/>
                      </a:endParaRPr>
                    </a:p>
                  </a:txBody>
                  <a:tcPr marL="1947" marR="1947" marT="1947" marB="0" anchor="b"/>
                </a:tc>
                <a:tc>
                  <a:txBody>
                    <a:bodyPr/>
                    <a:lstStyle/>
                    <a:p>
                      <a:pPr algn="ctr" fontAlgn="b"/>
                      <a:r>
                        <a:rPr lang="en-US" sz="800" b="1" u="none" strike="noStrike">
                          <a:solidFill>
                            <a:srgbClr val="002060"/>
                          </a:solidFill>
                          <a:effectLst/>
                        </a:rPr>
                        <a:t> </a:t>
                      </a:r>
                      <a:endParaRPr lang="en-US" sz="800" b="1" i="0" u="none" strike="noStrike">
                        <a:solidFill>
                          <a:srgbClr val="002060"/>
                        </a:solidFill>
                        <a:effectLst/>
                        <a:latin typeface="Arial" panose="020B0604020202020204" pitchFamily="34" charset="0"/>
                      </a:endParaRPr>
                    </a:p>
                  </a:txBody>
                  <a:tcPr marL="1947" marR="1947" marT="1947" marB="0" anchor="b"/>
                </a:tc>
                <a:tc>
                  <a:txBody>
                    <a:bodyPr/>
                    <a:lstStyle/>
                    <a:p>
                      <a:pPr lvl="1" algn="l" fontAlgn="b"/>
                      <a:r>
                        <a:rPr lang="en-US" sz="800" b="1" u="none" strike="noStrike" dirty="0">
                          <a:solidFill>
                            <a:srgbClr val="002060"/>
                          </a:solidFill>
                          <a:effectLst/>
                        </a:rPr>
                        <a:t> </a:t>
                      </a:r>
                      <a:endParaRPr lang="en-US" sz="800" b="1" i="0" u="none" strike="noStrike" dirty="0">
                        <a:solidFill>
                          <a:srgbClr val="002060"/>
                        </a:solidFill>
                        <a:effectLst/>
                        <a:latin typeface="Arial" panose="020B0604020202020204" pitchFamily="34" charset="0"/>
                      </a:endParaRPr>
                    </a:p>
                  </a:txBody>
                  <a:tcPr marL="1947" marR="1947" marT="1947" marB="0" anchor="b"/>
                </a:tc>
                <a:extLst>
                  <a:ext uri="{0D108BD9-81ED-4DB2-BD59-A6C34878D82A}">
                    <a16:rowId xmlns:a16="http://schemas.microsoft.com/office/drawing/2014/main" val="668248000"/>
                  </a:ext>
                </a:extLst>
              </a:tr>
            </a:tbl>
          </a:graphicData>
        </a:graphic>
      </p:graphicFrame>
      <p:sp>
        <p:nvSpPr>
          <p:cNvPr id="6" name="TextBox 5">
            <a:extLst>
              <a:ext uri="{FF2B5EF4-FFF2-40B4-BE49-F238E27FC236}">
                <a16:creationId xmlns:a16="http://schemas.microsoft.com/office/drawing/2014/main" id="{B920443D-081D-F44E-8F56-221F89623385}"/>
              </a:ext>
            </a:extLst>
          </p:cNvPr>
          <p:cNvSpPr txBox="1"/>
          <p:nvPr/>
        </p:nvSpPr>
        <p:spPr>
          <a:xfrm>
            <a:off x="430306" y="3796393"/>
            <a:ext cx="8356342" cy="300082"/>
          </a:xfrm>
          <a:prstGeom prst="rect">
            <a:avLst/>
          </a:prstGeom>
          <a:noFill/>
        </p:spPr>
        <p:txBody>
          <a:bodyPr wrap="square" rtlCol="0">
            <a:spAutoFit/>
          </a:bodyPr>
          <a:lstStyle/>
          <a:p>
            <a:r>
              <a:rPr lang="en-US" b="1" dirty="0"/>
              <a:t>Note:  </a:t>
            </a:r>
            <a:r>
              <a:rPr lang="en-US" dirty="0"/>
              <a:t>The defaults shown when configuring the Helm Chart using UI can be used without any modification</a:t>
            </a:r>
          </a:p>
        </p:txBody>
      </p:sp>
    </p:spTree>
    <p:extLst>
      <p:ext uri="{BB962C8B-B14F-4D97-AF65-F5344CB8AC3E}">
        <p14:creationId xmlns:p14="http://schemas.microsoft.com/office/powerpoint/2010/main" val="133113774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86AB7-DB8F-FA46-AB5D-29C736A737E3}"/>
              </a:ext>
            </a:extLst>
          </p:cNvPr>
          <p:cNvSpPr>
            <a:spLocks noGrp="1"/>
          </p:cNvSpPr>
          <p:nvPr>
            <p:ph type="title"/>
          </p:nvPr>
        </p:nvSpPr>
        <p:spPr>
          <a:xfrm>
            <a:off x="228600" y="201167"/>
            <a:ext cx="8809264" cy="864308"/>
          </a:xfrm>
        </p:spPr>
        <p:txBody>
          <a:bodyPr/>
          <a:lstStyle/>
          <a:p>
            <a:r>
              <a:rPr lang="en-US" dirty="0"/>
              <a:t>IBM API Connect Helm Chart - </a:t>
            </a:r>
            <a:r>
              <a:rPr lang="en-US" dirty="0" err="1"/>
              <a:t>ibm-apiconnect-ent</a:t>
            </a:r>
            <a:r>
              <a:rPr lang="en-US" dirty="0"/>
              <a:t> V2.0.3 (5/10) </a:t>
            </a:r>
            <a:br>
              <a:rPr lang="en-US" dirty="0"/>
            </a:br>
            <a:r>
              <a:rPr lang="en-US" sz="2000" dirty="0"/>
              <a:t>Cassandra backup Configuration</a:t>
            </a:r>
            <a:endParaRPr lang="en-US" dirty="0"/>
          </a:p>
        </p:txBody>
      </p:sp>
      <p:sp>
        <p:nvSpPr>
          <p:cNvPr id="4" name="Footer Placeholder 3">
            <a:extLst>
              <a:ext uri="{FF2B5EF4-FFF2-40B4-BE49-F238E27FC236}">
                <a16:creationId xmlns:a16="http://schemas.microsoft.com/office/drawing/2014/main" id="{45B2C5E7-D8DD-3C44-BB8A-79ABFED7C639}"/>
              </a:ext>
            </a:extLst>
          </p:cNvPr>
          <p:cNvSpPr>
            <a:spLocks noGrp="1"/>
          </p:cNvSpPr>
          <p:nvPr>
            <p:ph type="ftr" sz="quarter" idx="3"/>
          </p:nvPr>
        </p:nvSpPr>
        <p:spPr>
          <a:xfrm>
            <a:off x="228600" y="4826480"/>
            <a:ext cx="6400800" cy="137160"/>
          </a:xfrm>
        </p:spPr>
        <p:txBody>
          <a:bodyPr/>
          <a:lstStyle/>
          <a:p>
            <a:r>
              <a:rPr lang="en-US" dirty="0"/>
              <a:t>IBM Private Cloud Boot-camp / June 2018 / © 2018 IBM Corporation</a:t>
            </a:r>
          </a:p>
        </p:txBody>
      </p:sp>
      <p:sp>
        <p:nvSpPr>
          <p:cNvPr id="7" name="Slide Number Placeholder 6">
            <a:extLst>
              <a:ext uri="{FF2B5EF4-FFF2-40B4-BE49-F238E27FC236}">
                <a16:creationId xmlns:a16="http://schemas.microsoft.com/office/drawing/2014/main" id="{C42152FD-482B-D04B-9866-378D7A9231F0}"/>
              </a:ext>
            </a:extLst>
          </p:cNvPr>
          <p:cNvSpPr>
            <a:spLocks noGrp="1"/>
          </p:cNvSpPr>
          <p:nvPr>
            <p:ph type="sldNum" sz="quarter" idx="4"/>
          </p:nvPr>
        </p:nvSpPr>
        <p:spPr/>
        <p:txBody>
          <a:bodyPr/>
          <a:lstStyle/>
          <a:p>
            <a:fld id="{3FD999D4-B456-9943-89B7-30D56181CE18}" type="slidenum">
              <a:rPr lang="en-US" smtClean="0"/>
              <a:pPr/>
              <a:t>29</a:t>
            </a:fld>
            <a:endParaRPr lang="en-US" dirty="0"/>
          </a:p>
        </p:txBody>
      </p:sp>
      <p:graphicFrame>
        <p:nvGraphicFramePr>
          <p:cNvPr id="3" name="Table 2">
            <a:extLst>
              <a:ext uri="{FF2B5EF4-FFF2-40B4-BE49-F238E27FC236}">
                <a16:creationId xmlns:a16="http://schemas.microsoft.com/office/drawing/2014/main" id="{C2DFA02C-BD17-124F-8BD7-3EA707BE2B84}"/>
              </a:ext>
            </a:extLst>
          </p:cNvPr>
          <p:cNvGraphicFramePr>
            <a:graphicFrameLocks noGrp="1"/>
          </p:cNvGraphicFramePr>
          <p:nvPr>
            <p:extLst>
              <p:ext uri="{D42A27DB-BD31-4B8C-83A1-F6EECF244321}">
                <p14:modId xmlns:p14="http://schemas.microsoft.com/office/powerpoint/2010/main" val="3537894274"/>
              </p:ext>
            </p:extLst>
          </p:nvPr>
        </p:nvGraphicFramePr>
        <p:xfrm>
          <a:off x="228600" y="1954306"/>
          <a:ext cx="8583705" cy="1152827"/>
        </p:xfrm>
        <a:graphic>
          <a:graphicData uri="http://schemas.openxmlformats.org/drawingml/2006/table">
            <a:tbl>
              <a:tblPr>
                <a:tableStyleId>{5C22544A-7EE6-4342-B048-85BDC9FD1C3A}</a:tableStyleId>
              </a:tblPr>
              <a:tblGrid>
                <a:gridCol w="2049236">
                  <a:extLst>
                    <a:ext uri="{9D8B030D-6E8A-4147-A177-3AD203B41FA5}">
                      <a16:colId xmlns:a16="http://schemas.microsoft.com/office/drawing/2014/main" val="1272612372"/>
                    </a:ext>
                  </a:extLst>
                </a:gridCol>
                <a:gridCol w="1465480">
                  <a:extLst>
                    <a:ext uri="{9D8B030D-6E8A-4147-A177-3AD203B41FA5}">
                      <a16:colId xmlns:a16="http://schemas.microsoft.com/office/drawing/2014/main" val="4006149592"/>
                    </a:ext>
                  </a:extLst>
                </a:gridCol>
                <a:gridCol w="1364727">
                  <a:extLst>
                    <a:ext uri="{9D8B030D-6E8A-4147-A177-3AD203B41FA5}">
                      <a16:colId xmlns:a16="http://schemas.microsoft.com/office/drawing/2014/main" val="3161916554"/>
                    </a:ext>
                  </a:extLst>
                </a:gridCol>
                <a:gridCol w="3704262">
                  <a:extLst>
                    <a:ext uri="{9D8B030D-6E8A-4147-A177-3AD203B41FA5}">
                      <a16:colId xmlns:a16="http://schemas.microsoft.com/office/drawing/2014/main" val="4266894065"/>
                    </a:ext>
                  </a:extLst>
                </a:gridCol>
              </a:tblGrid>
              <a:tr h="129299">
                <a:tc>
                  <a:txBody>
                    <a:bodyPr/>
                    <a:lstStyle/>
                    <a:p>
                      <a:pPr algn="ctr" fontAlgn="b"/>
                      <a:r>
                        <a:rPr lang="en-US" sz="800" b="1" u="none" strike="noStrike" dirty="0">
                          <a:solidFill>
                            <a:srgbClr val="C00000"/>
                          </a:solidFill>
                          <a:effectLst/>
                        </a:rPr>
                        <a:t>Parameter name</a:t>
                      </a:r>
                      <a:endParaRPr lang="en-US" sz="800" b="1" i="0" u="none" strike="noStrike" dirty="0">
                        <a:solidFill>
                          <a:srgbClr val="C00000"/>
                        </a:solidFill>
                        <a:effectLst/>
                        <a:latin typeface="Helvetica Neue" panose="02000503000000020004" pitchFamily="2" charset="0"/>
                      </a:endParaRPr>
                    </a:p>
                  </a:txBody>
                  <a:tcPr marL="1947" marR="1947" marT="1947" marB="0" anchor="b"/>
                </a:tc>
                <a:tc>
                  <a:txBody>
                    <a:bodyPr/>
                    <a:lstStyle/>
                    <a:p>
                      <a:pPr algn="ctr" fontAlgn="b"/>
                      <a:r>
                        <a:rPr lang="en-US" sz="800" b="1" u="none" strike="noStrike" dirty="0">
                          <a:solidFill>
                            <a:srgbClr val="C00000"/>
                          </a:solidFill>
                          <a:effectLst/>
                        </a:rPr>
                        <a:t>Value</a:t>
                      </a:r>
                      <a:endParaRPr lang="en-US" sz="800" b="1" i="0" u="none" strike="noStrike" dirty="0">
                        <a:solidFill>
                          <a:srgbClr val="C00000"/>
                        </a:solidFill>
                        <a:effectLst/>
                        <a:latin typeface="Helvetica Neue" panose="02000503000000020004" pitchFamily="2" charset="0"/>
                      </a:endParaRPr>
                    </a:p>
                  </a:txBody>
                  <a:tcPr marL="1947" marR="1947" marT="1947" marB="0" anchor="b"/>
                </a:tc>
                <a:tc>
                  <a:txBody>
                    <a:bodyPr/>
                    <a:lstStyle/>
                    <a:p>
                      <a:pPr algn="ctr" fontAlgn="b"/>
                      <a:r>
                        <a:rPr lang="en-US" sz="800" b="1" u="none" strike="noStrike" dirty="0">
                          <a:solidFill>
                            <a:srgbClr val="C00000"/>
                          </a:solidFill>
                          <a:effectLst/>
                        </a:rPr>
                        <a:t>Default value (if any)</a:t>
                      </a:r>
                      <a:endParaRPr lang="en-US" sz="800" b="1" i="0" u="none" strike="noStrike" dirty="0">
                        <a:solidFill>
                          <a:srgbClr val="C00000"/>
                        </a:solidFill>
                        <a:effectLst/>
                        <a:latin typeface="Helvetica Neue" panose="02000503000000020004" pitchFamily="2" charset="0"/>
                      </a:endParaRPr>
                    </a:p>
                  </a:txBody>
                  <a:tcPr marL="1947" marR="1947" marT="1947" marB="0" anchor="b"/>
                </a:tc>
                <a:tc>
                  <a:txBody>
                    <a:bodyPr/>
                    <a:lstStyle/>
                    <a:p>
                      <a:pPr algn="ctr" fontAlgn="b"/>
                      <a:r>
                        <a:rPr lang="en-US" sz="800" b="1" u="none" strike="noStrike" dirty="0">
                          <a:solidFill>
                            <a:srgbClr val="C00000"/>
                          </a:solidFill>
                          <a:effectLst/>
                        </a:rPr>
                        <a:t>Description</a:t>
                      </a:r>
                      <a:endParaRPr lang="en-US" sz="800" b="1" i="0" u="none" strike="noStrike" dirty="0">
                        <a:solidFill>
                          <a:srgbClr val="C00000"/>
                        </a:solidFill>
                        <a:effectLst/>
                        <a:latin typeface="Helvetica Neue" panose="02000503000000020004" pitchFamily="2" charset="0"/>
                      </a:endParaRPr>
                    </a:p>
                  </a:txBody>
                  <a:tcPr marL="1947" marR="1947" marT="1947" marB="0" anchor="b"/>
                </a:tc>
                <a:extLst>
                  <a:ext uri="{0D108BD9-81ED-4DB2-BD59-A6C34878D82A}">
                    <a16:rowId xmlns:a16="http://schemas.microsoft.com/office/drawing/2014/main" val="4146223776"/>
                  </a:ext>
                </a:extLst>
              </a:tr>
              <a:tr h="123141">
                <a:tc>
                  <a:txBody>
                    <a:bodyPr/>
                    <a:lstStyle/>
                    <a:p>
                      <a:pPr lvl="1" algn="ctr" fontAlgn="b"/>
                      <a:r>
                        <a:rPr lang="en-US" sz="800" b="1" u="none" strike="noStrike" dirty="0">
                          <a:solidFill>
                            <a:srgbClr val="002060"/>
                          </a:solidFill>
                          <a:effectLst/>
                        </a:rPr>
                        <a:t> </a:t>
                      </a:r>
                      <a:endParaRPr lang="en-US" sz="800" b="1" i="0" u="none" strike="noStrike" dirty="0">
                        <a:solidFill>
                          <a:srgbClr val="002060"/>
                        </a:solidFill>
                        <a:effectLst/>
                        <a:latin typeface="Helvetica Neue" panose="02000503000000020004" pitchFamily="2" charset="0"/>
                      </a:endParaRPr>
                    </a:p>
                  </a:txBody>
                  <a:tcPr marL="1947" marR="1947" marT="1947" marB="0" anchor="b"/>
                </a:tc>
                <a:tc>
                  <a:txBody>
                    <a:bodyPr/>
                    <a:lstStyle/>
                    <a:p>
                      <a:pPr algn="ctr" fontAlgn="b"/>
                      <a:r>
                        <a:rPr lang="en-US" sz="800" b="1" u="none" strike="noStrike" dirty="0">
                          <a:solidFill>
                            <a:srgbClr val="7030A0"/>
                          </a:solidFill>
                          <a:effectLst/>
                        </a:rPr>
                        <a:t> </a:t>
                      </a:r>
                      <a:endParaRPr lang="en-US" sz="800" b="1" i="0" u="none" strike="noStrike" dirty="0">
                        <a:solidFill>
                          <a:srgbClr val="7030A0"/>
                        </a:solidFill>
                        <a:effectLst/>
                        <a:latin typeface="Helvetica Neue" panose="02000503000000020004" pitchFamily="2" charset="0"/>
                      </a:endParaRPr>
                    </a:p>
                  </a:txBody>
                  <a:tcPr marL="1947" marR="1947" marT="1947" marB="0" anchor="b"/>
                </a:tc>
                <a:tc>
                  <a:txBody>
                    <a:bodyPr/>
                    <a:lstStyle/>
                    <a:p>
                      <a:pPr algn="ctr" fontAlgn="b"/>
                      <a:r>
                        <a:rPr lang="en-US" sz="800" b="1" u="none" strike="noStrike">
                          <a:solidFill>
                            <a:srgbClr val="002060"/>
                          </a:solidFill>
                          <a:effectLst/>
                        </a:rPr>
                        <a:t> </a:t>
                      </a:r>
                      <a:endParaRPr lang="en-US" sz="800" b="1" i="0" u="none" strike="noStrike">
                        <a:solidFill>
                          <a:srgbClr val="002060"/>
                        </a:solidFill>
                        <a:effectLst/>
                        <a:latin typeface="Helvetica Neue" panose="02000503000000020004" pitchFamily="2" charset="0"/>
                      </a:endParaRPr>
                    </a:p>
                  </a:txBody>
                  <a:tcPr marL="1947" marR="1947" marT="1947" marB="0" anchor="b"/>
                </a:tc>
                <a:tc>
                  <a:txBody>
                    <a:bodyPr/>
                    <a:lstStyle/>
                    <a:p>
                      <a:pPr algn="ctr" fontAlgn="b"/>
                      <a:r>
                        <a:rPr lang="en-US" sz="800" b="1" u="none" strike="noStrike" dirty="0">
                          <a:solidFill>
                            <a:srgbClr val="002060"/>
                          </a:solidFill>
                          <a:effectLst/>
                        </a:rPr>
                        <a:t> </a:t>
                      </a:r>
                      <a:endParaRPr lang="en-US" sz="800" b="1" i="0" u="none" strike="noStrike" dirty="0">
                        <a:solidFill>
                          <a:srgbClr val="002060"/>
                        </a:solidFill>
                        <a:effectLst/>
                        <a:latin typeface="Helvetica Neue" panose="02000503000000020004" pitchFamily="2" charset="0"/>
                      </a:endParaRPr>
                    </a:p>
                  </a:txBody>
                  <a:tcPr marL="1947" marR="1947" marT="1947" marB="0" anchor="b"/>
                </a:tc>
                <a:extLst>
                  <a:ext uri="{0D108BD9-81ED-4DB2-BD59-A6C34878D82A}">
                    <a16:rowId xmlns:a16="http://schemas.microsoft.com/office/drawing/2014/main" val="2875982175"/>
                  </a:ext>
                </a:extLst>
              </a:tr>
              <a:tr h="129299">
                <a:tc>
                  <a:txBody>
                    <a:bodyPr/>
                    <a:lstStyle/>
                    <a:p>
                      <a:pPr lvl="1" algn="l" fontAlgn="b"/>
                      <a:r>
                        <a:rPr lang="en-US" sz="800" b="1" u="none" strike="noStrike" dirty="0" err="1">
                          <a:solidFill>
                            <a:srgbClr val="002060"/>
                          </a:solidFill>
                          <a:effectLst/>
                        </a:rPr>
                        <a:t>cassandraBackupAuthSecret</a:t>
                      </a:r>
                      <a:endParaRPr lang="en-US" sz="800" b="1" i="0" u="none" strike="noStrike" dirty="0">
                        <a:solidFill>
                          <a:srgbClr val="002060"/>
                        </a:solidFill>
                        <a:effectLst/>
                        <a:latin typeface="Menlo" panose="020B0609030804020204" pitchFamily="49" charset="0"/>
                      </a:endParaRPr>
                    </a:p>
                  </a:txBody>
                  <a:tcPr marL="1947" marR="1947" marT="1947" marB="0" anchor="b"/>
                </a:tc>
                <a:tc>
                  <a:txBody>
                    <a:bodyPr/>
                    <a:lstStyle/>
                    <a:p>
                      <a:pPr algn="ctr" fontAlgn="b"/>
                      <a:r>
                        <a:rPr lang="en-US" sz="800" b="1" u="none" strike="noStrike" dirty="0">
                          <a:solidFill>
                            <a:srgbClr val="7030A0"/>
                          </a:solidFill>
                          <a:effectLst/>
                        </a:rPr>
                        <a:t> </a:t>
                      </a:r>
                      <a:endParaRPr lang="en-US" sz="800" b="1" i="0" u="none" strike="noStrike" dirty="0">
                        <a:solidFill>
                          <a:srgbClr val="7030A0"/>
                        </a:solidFill>
                        <a:effectLst/>
                        <a:latin typeface="Helvetica Neue" panose="02000503000000020004" pitchFamily="2" charset="0"/>
                      </a:endParaRPr>
                    </a:p>
                  </a:txBody>
                  <a:tcPr marL="1947" marR="1947" marT="1947" marB="0" anchor="b"/>
                </a:tc>
                <a:tc>
                  <a:txBody>
                    <a:bodyPr/>
                    <a:lstStyle/>
                    <a:p>
                      <a:pPr algn="ctr" fontAlgn="b"/>
                      <a:r>
                        <a:rPr lang="en-US" sz="800" b="1" u="none" strike="noStrike">
                          <a:solidFill>
                            <a:srgbClr val="002060"/>
                          </a:solidFill>
                          <a:effectLst/>
                        </a:rPr>
                        <a:t> </a:t>
                      </a:r>
                      <a:endParaRPr lang="en-US" sz="800" b="1" i="0" u="none" strike="noStrike">
                        <a:solidFill>
                          <a:srgbClr val="002060"/>
                        </a:solidFill>
                        <a:effectLst/>
                        <a:latin typeface="Helvetica Neue" panose="02000503000000020004" pitchFamily="2" charset="0"/>
                      </a:endParaRPr>
                    </a:p>
                  </a:txBody>
                  <a:tcPr marL="1947" marR="1947" marT="1947" marB="0" anchor="b"/>
                </a:tc>
                <a:tc>
                  <a:txBody>
                    <a:bodyPr/>
                    <a:lstStyle/>
                    <a:p>
                      <a:pPr lvl="1" algn="l" fontAlgn="b"/>
                      <a:r>
                        <a:rPr lang="en-US" sz="800" b="1" u="none" strike="noStrike" dirty="0" err="1">
                          <a:solidFill>
                            <a:srgbClr val="002060"/>
                          </a:solidFill>
                          <a:effectLst/>
                        </a:rPr>
                        <a:t>Auth</a:t>
                      </a:r>
                      <a:r>
                        <a:rPr lang="en-US" sz="800" b="1" u="none" strike="noStrike" dirty="0">
                          <a:solidFill>
                            <a:srgbClr val="002060"/>
                          </a:solidFill>
                          <a:effectLst/>
                        </a:rPr>
                        <a:t> secret for </a:t>
                      </a:r>
                      <a:r>
                        <a:rPr lang="en-US" sz="800" b="1" u="none" strike="noStrike" dirty="0" err="1">
                          <a:solidFill>
                            <a:srgbClr val="002060"/>
                          </a:solidFill>
                          <a:effectLst/>
                        </a:rPr>
                        <a:t>cassandra</a:t>
                      </a:r>
                      <a:r>
                        <a:rPr lang="en-US" sz="800" b="1" u="none" strike="noStrike" dirty="0">
                          <a:solidFill>
                            <a:srgbClr val="002060"/>
                          </a:solidFill>
                          <a:effectLst/>
                        </a:rPr>
                        <a:t> backup</a:t>
                      </a:r>
                      <a:endParaRPr lang="en-US" sz="800" b="1" i="0" u="none" strike="noStrike" dirty="0">
                        <a:solidFill>
                          <a:srgbClr val="002060"/>
                        </a:solidFill>
                        <a:effectLst/>
                        <a:latin typeface="Helvetica Neue" panose="02000503000000020004" pitchFamily="2" charset="0"/>
                      </a:endParaRPr>
                    </a:p>
                  </a:txBody>
                  <a:tcPr marL="1947" marR="1947" marT="1947" marB="0" anchor="b"/>
                </a:tc>
                <a:extLst>
                  <a:ext uri="{0D108BD9-81ED-4DB2-BD59-A6C34878D82A}">
                    <a16:rowId xmlns:a16="http://schemas.microsoft.com/office/drawing/2014/main" val="531662895"/>
                  </a:ext>
                </a:extLst>
              </a:tr>
              <a:tr h="129299">
                <a:tc>
                  <a:txBody>
                    <a:bodyPr/>
                    <a:lstStyle/>
                    <a:p>
                      <a:pPr lvl="1" algn="l" fontAlgn="b"/>
                      <a:r>
                        <a:rPr lang="en-US" sz="800" b="1" u="none" strike="noStrike" dirty="0" err="1">
                          <a:solidFill>
                            <a:srgbClr val="002060"/>
                          </a:solidFill>
                          <a:effectLst/>
                        </a:rPr>
                        <a:t>cassandraBackupPath</a:t>
                      </a:r>
                      <a:endParaRPr lang="en-US" sz="800" b="1" i="0" u="none" strike="noStrike" dirty="0">
                        <a:solidFill>
                          <a:srgbClr val="002060"/>
                        </a:solidFill>
                        <a:effectLst/>
                        <a:latin typeface="Menlo" panose="020B0609030804020204" pitchFamily="49" charset="0"/>
                      </a:endParaRPr>
                    </a:p>
                  </a:txBody>
                  <a:tcPr marL="1947" marR="1947" marT="1947" marB="0" anchor="b"/>
                </a:tc>
                <a:tc>
                  <a:txBody>
                    <a:bodyPr/>
                    <a:lstStyle/>
                    <a:p>
                      <a:pPr algn="ctr" fontAlgn="b"/>
                      <a:r>
                        <a:rPr lang="en-US" sz="800" b="1" u="none" strike="noStrike" dirty="0">
                          <a:solidFill>
                            <a:srgbClr val="7030A0"/>
                          </a:solidFill>
                          <a:effectLst/>
                        </a:rPr>
                        <a:t> </a:t>
                      </a:r>
                      <a:endParaRPr lang="en-US" sz="800" b="1" i="0" u="none" strike="noStrike" dirty="0">
                        <a:solidFill>
                          <a:srgbClr val="7030A0"/>
                        </a:solidFill>
                        <a:effectLst/>
                        <a:latin typeface="Helvetica Neue" panose="02000503000000020004" pitchFamily="2" charset="0"/>
                      </a:endParaRPr>
                    </a:p>
                  </a:txBody>
                  <a:tcPr marL="1947" marR="1947" marT="1947" marB="0" anchor="b"/>
                </a:tc>
                <a:tc>
                  <a:txBody>
                    <a:bodyPr/>
                    <a:lstStyle/>
                    <a:p>
                      <a:pPr algn="ctr" fontAlgn="b"/>
                      <a:r>
                        <a:rPr lang="en-US" sz="800" b="1" u="none" strike="noStrike">
                          <a:solidFill>
                            <a:srgbClr val="002060"/>
                          </a:solidFill>
                          <a:effectLst/>
                        </a:rPr>
                        <a:t> </a:t>
                      </a:r>
                      <a:endParaRPr lang="en-US" sz="800" b="1" i="0" u="none" strike="noStrike">
                        <a:solidFill>
                          <a:srgbClr val="002060"/>
                        </a:solidFill>
                        <a:effectLst/>
                        <a:latin typeface="Helvetica Neue" panose="02000503000000020004" pitchFamily="2" charset="0"/>
                      </a:endParaRPr>
                    </a:p>
                  </a:txBody>
                  <a:tcPr marL="1947" marR="1947" marT="1947" marB="0" anchor="b"/>
                </a:tc>
                <a:tc>
                  <a:txBody>
                    <a:bodyPr/>
                    <a:lstStyle/>
                    <a:p>
                      <a:pPr lvl="1" algn="l" fontAlgn="b"/>
                      <a:r>
                        <a:rPr lang="en-US" sz="800" b="1" u="none" strike="noStrike" dirty="0">
                          <a:solidFill>
                            <a:srgbClr val="002060"/>
                          </a:solidFill>
                          <a:effectLst/>
                        </a:rPr>
                        <a:t>Host for </a:t>
                      </a:r>
                      <a:r>
                        <a:rPr lang="en-US" sz="800" b="1" u="none" strike="noStrike" dirty="0" err="1">
                          <a:solidFill>
                            <a:srgbClr val="002060"/>
                          </a:solidFill>
                          <a:effectLst/>
                        </a:rPr>
                        <a:t>cassandra</a:t>
                      </a:r>
                      <a:r>
                        <a:rPr lang="en-US" sz="800" b="1" u="none" strike="noStrike" dirty="0">
                          <a:solidFill>
                            <a:srgbClr val="002060"/>
                          </a:solidFill>
                          <a:effectLst/>
                        </a:rPr>
                        <a:t> backup</a:t>
                      </a:r>
                      <a:endParaRPr lang="en-US" sz="800" b="1" i="0" u="none" strike="noStrike" dirty="0">
                        <a:solidFill>
                          <a:srgbClr val="002060"/>
                        </a:solidFill>
                        <a:effectLst/>
                        <a:latin typeface="Helvetica Neue" panose="02000503000000020004" pitchFamily="2" charset="0"/>
                      </a:endParaRPr>
                    </a:p>
                  </a:txBody>
                  <a:tcPr marL="1947" marR="1947" marT="1947" marB="0" anchor="b"/>
                </a:tc>
                <a:extLst>
                  <a:ext uri="{0D108BD9-81ED-4DB2-BD59-A6C34878D82A}">
                    <a16:rowId xmlns:a16="http://schemas.microsoft.com/office/drawing/2014/main" val="3027039334"/>
                  </a:ext>
                </a:extLst>
              </a:tr>
              <a:tr h="129299">
                <a:tc>
                  <a:txBody>
                    <a:bodyPr/>
                    <a:lstStyle/>
                    <a:p>
                      <a:pPr lvl="1" algn="l" fontAlgn="b"/>
                      <a:r>
                        <a:rPr lang="en-US" sz="800" b="1" u="none" strike="noStrike" dirty="0" err="1">
                          <a:solidFill>
                            <a:srgbClr val="002060"/>
                          </a:solidFill>
                          <a:effectLst/>
                        </a:rPr>
                        <a:t>cassandraBackupPath</a:t>
                      </a:r>
                      <a:endParaRPr lang="en-US" sz="800" b="1" i="0" u="none" strike="noStrike" dirty="0">
                        <a:solidFill>
                          <a:srgbClr val="002060"/>
                        </a:solidFill>
                        <a:effectLst/>
                        <a:latin typeface="Menlo" panose="020B0609030804020204" pitchFamily="49" charset="0"/>
                      </a:endParaRPr>
                    </a:p>
                  </a:txBody>
                  <a:tcPr marL="1947" marR="1947" marT="1947" marB="0" anchor="b"/>
                </a:tc>
                <a:tc>
                  <a:txBody>
                    <a:bodyPr/>
                    <a:lstStyle/>
                    <a:p>
                      <a:pPr algn="ctr" fontAlgn="b"/>
                      <a:r>
                        <a:rPr lang="en-US" sz="800" b="1" u="none" strike="noStrike" dirty="0">
                          <a:solidFill>
                            <a:srgbClr val="7030A0"/>
                          </a:solidFill>
                          <a:effectLst/>
                        </a:rPr>
                        <a:t>/backups</a:t>
                      </a:r>
                      <a:endParaRPr lang="en-US" sz="800" b="1" i="0" u="none" strike="noStrike" dirty="0">
                        <a:solidFill>
                          <a:srgbClr val="7030A0"/>
                        </a:solidFill>
                        <a:effectLst/>
                        <a:latin typeface="Menlo" panose="020B0609030804020204" pitchFamily="49" charset="0"/>
                      </a:endParaRPr>
                    </a:p>
                  </a:txBody>
                  <a:tcPr marL="1947" marR="1947" marT="1947" marB="0" anchor="b"/>
                </a:tc>
                <a:tc>
                  <a:txBody>
                    <a:bodyPr/>
                    <a:lstStyle/>
                    <a:p>
                      <a:pPr algn="ctr" fontAlgn="b"/>
                      <a:r>
                        <a:rPr lang="en-US" sz="800" b="1" u="none" strike="noStrike">
                          <a:solidFill>
                            <a:srgbClr val="002060"/>
                          </a:solidFill>
                          <a:effectLst/>
                        </a:rPr>
                        <a:t>/backups</a:t>
                      </a:r>
                      <a:endParaRPr lang="en-US" sz="800" b="1" i="0" u="none" strike="noStrike">
                        <a:solidFill>
                          <a:srgbClr val="002060"/>
                        </a:solidFill>
                        <a:effectLst/>
                        <a:latin typeface="Helvetica Neue" panose="02000503000000020004" pitchFamily="2" charset="0"/>
                      </a:endParaRPr>
                    </a:p>
                  </a:txBody>
                  <a:tcPr marL="1947" marR="1947" marT="1947" marB="0" anchor="b"/>
                </a:tc>
                <a:tc>
                  <a:txBody>
                    <a:bodyPr/>
                    <a:lstStyle/>
                    <a:p>
                      <a:pPr lvl="1" algn="l" fontAlgn="b"/>
                      <a:r>
                        <a:rPr lang="en-US" sz="800" b="1" u="none" strike="noStrike" dirty="0">
                          <a:solidFill>
                            <a:srgbClr val="002060"/>
                          </a:solidFill>
                          <a:effectLst/>
                        </a:rPr>
                        <a:t>Path for the Cassandra database management backup</a:t>
                      </a:r>
                      <a:endParaRPr lang="en-US" sz="800" b="1" i="0" u="none" strike="noStrike" dirty="0">
                        <a:solidFill>
                          <a:srgbClr val="002060"/>
                        </a:solidFill>
                        <a:effectLst/>
                        <a:latin typeface="Helvetica Neue" panose="02000503000000020004" pitchFamily="2" charset="0"/>
                      </a:endParaRPr>
                    </a:p>
                  </a:txBody>
                  <a:tcPr marL="1947" marR="1947" marT="1947" marB="0" anchor="b"/>
                </a:tc>
                <a:extLst>
                  <a:ext uri="{0D108BD9-81ED-4DB2-BD59-A6C34878D82A}">
                    <a16:rowId xmlns:a16="http://schemas.microsoft.com/office/drawing/2014/main" val="2646684124"/>
                  </a:ext>
                </a:extLst>
              </a:tr>
              <a:tr h="129299">
                <a:tc>
                  <a:txBody>
                    <a:bodyPr/>
                    <a:lstStyle/>
                    <a:p>
                      <a:pPr lvl="1" algn="l" fontAlgn="b"/>
                      <a:r>
                        <a:rPr lang="en-US" sz="800" b="1" u="none" strike="noStrike" dirty="0" err="1">
                          <a:solidFill>
                            <a:srgbClr val="002060"/>
                          </a:solidFill>
                          <a:effectLst/>
                        </a:rPr>
                        <a:t>cassandraBackupPort</a:t>
                      </a:r>
                      <a:endParaRPr lang="en-US" sz="800" b="1" i="0" u="none" strike="noStrike" dirty="0">
                        <a:solidFill>
                          <a:srgbClr val="002060"/>
                        </a:solidFill>
                        <a:effectLst/>
                        <a:latin typeface="Menlo" panose="020B0609030804020204" pitchFamily="49" charset="0"/>
                      </a:endParaRPr>
                    </a:p>
                  </a:txBody>
                  <a:tcPr marL="1947" marR="1947" marT="1947" marB="0" anchor="b"/>
                </a:tc>
                <a:tc>
                  <a:txBody>
                    <a:bodyPr/>
                    <a:lstStyle/>
                    <a:p>
                      <a:pPr algn="ctr" fontAlgn="b"/>
                      <a:r>
                        <a:rPr lang="en-US" sz="800" b="1" u="none" strike="noStrike" dirty="0">
                          <a:solidFill>
                            <a:srgbClr val="7030A0"/>
                          </a:solidFill>
                          <a:effectLst/>
                        </a:rPr>
                        <a:t>22</a:t>
                      </a:r>
                      <a:endParaRPr lang="en-US" sz="800" b="1" i="0" u="none" strike="noStrike" dirty="0">
                        <a:solidFill>
                          <a:srgbClr val="7030A0"/>
                        </a:solidFill>
                        <a:effectLst/>
                        <a:latin typeface="Menlo" panose="020B0609030804020204" pitchFamily="49" charset="0"/>
                      </a:endParaRPr>
                    </a:p>
                  </a:txBody>
                  <a:tcPr marL="1947" marR="1947" marT="1947" marB="0" anchor="b"/>
                </a:tc>
                <a:tc>
                  <a:txBody>
                    <a:bodyPr/>
                    <a:lstStyle/>
                    <a:p>
                      <a:pPr algn="ctr" fontAlgn="b"/>
                      <a:r>
                        <a:rPr lang="en-US" sz="800" b="1" u="none" strike="noStrike">
                          <a:solidFill>
                            <a:srgbClr val="002060"/>
                          </a:solidFill>
                          <a:effectLst/>
                        </a:rPr>
                        <a:t>22</a:t>
                      </a:r>
                      <a:endParaRPr lang="en-US" sz="800" b="1" i="0" u="none" strike="noStrike">
                        <a:solidFill>
                          <a:srgbClr val="002060"/>
                        </a:solidFill>
                        <a:effectLst/>
                        <a:latin typeface="Helvetica Neue" panose="02000503000000020004" pitchFamily="2" charset="0"/>
                      </a:endParaRPr>
                    </a:p>
                  </a:txBody>
                  <a:tcPr marL="1947" marR="1947" marT="1947" marB="0" anchor="b"/>
                </a:tc>
                <a:tc>
                  <a:txBody>
                    <a:bodyPr/>
                    <a:lstStyle/>
                    <a:p>
                      <a:pPr lvl="1" algn="l" fontAlgn="b"/>
                      <a:r>
                        <a:rPr lang="en-US" sz="800" b="1" u="none" strike="noStrike" dirty="0">
                          <a:solidFill>
                            <a:srgbClr val="002060"/>
                          </a:solidFill>
                          <a:effectLst/>
                        </a:rPr>
                        <a:t>Port for the Cassandra database management backup</a:t>
                      </a:r>
                      <a:endParaRPr lang="en-US" sz="800" b="1" i="0" u="none" strike="noStrike" dirty="0">
                        <a:solidFill>
                          <a:srgbClr val="002060"/>
                        </a:solidFill>
                        <a:effectLst/>
                        <a:latin typeface="Helvetica Neue" panose="02000503000000020004" pitchFamily="2" charset="0"/>
                      </a:endParaRPr>
                    </a:p>
                  </a:txBody>
                  <a:tcPr marL="1947" marR="1947" marT="1947" marB="0" anchor="b"/>
                </a:tc>
                <a:extLst>
                  <a:ext uri="{0D108BD9-81ED-4DB2-BD59-A6C34878D82A}">
                    <a16:rowId xmlns:a16="http://schemas.microsoft.com/office/drawing/2014/main" val="623375665"/>
                  </a:ext>
                </a:extLst>
              </a:tr>
              <a:tr h="129299">
                <a:tc>
                  <a:txBody>
                    <a:bodyPr/>
                    <a:lstStyle/>
                    <a:p>
                      <a:pPr lvl="1" algn="l" fontAlgn="b"/>
                      <a:r>
                        <a:rPr lang="en-US" sz="800" b="1" u="none" strike="noStrike" dirty="0" err="1">
                          <a:solidFill>
                            <a:srgbClr val="002060"/>
                          </a:solidFill>
                          <a:effectLst/>
                        </a:rPr>
                        <a:t>cassandraBackupProtocol</a:t>
                      </a:r>
                      <a:endParaRPr lang="en-US" sz="800" b="1" i="0" u="none" strike="noStrike" dirty="0">
                        <a:solidFill>
                          <a:srgbClr val="002060"/>
                        </a:solidFill>
                        <a:effectLst/>
                        <a:latin typeface="Menlo" panose="020B0609030804020204" pitchFamily="49" charset="0"/>
                      </a:endParaRPr>
                    </a:p>
                  </a:txBody>
                  <a:tcPr marL="1947" marR="1947" marT="1947" marB="0" anchor="b"/>
                </a:tc>
                <a:tc>
                  <a:txBody>
                    <a:bodyPr/>
                    <a:lstStyle/>
                    <a:p>
                      <a:pPr algn="ctr" fontAlgn="b"/>
                      <a:r>
                        <a:rPr lang="en-US" sz="800" b="1" u="none" strike="noStrike" dirty="0">
                          <a:solidFill>
                            <a:srgbClr val="7030A0"/>
                          </a:solidFill>
                          <a:effectLst/>
                        </a:rPr>
                        <a:t>sftp</a:t>
                      </a:r>
                      <a:endParaRPr lang="en-US" sz="800" b="1" i="0" u="none" strike="noStrike" dirty="0">
                        <a:solidFill>
                          <a:srgbClr val="7030A0"/>
                        </a:solidFill>
                        <a:effectLst/>
                        <a:latin typeface="Menlo" panose="020B0609030804020204" pitchFamily="49" charset="0"/>
                      </a:endParaRPr>
                    </a:p>
                  </a:txBody>
                  <a:tcPr marL="1947" marR="1947" marT="1947" marB="0" anchor="b"/>
                </a:tc>
                <a:tc>
                  <a:txBody>
                    <a:bodyPr/>
                    <a:lstStyle/>
                    <a:p>
                      <a:pPr algn="ctr" fontAlgn="b"/>
                      <a:r>
                        <a:rPr lang="en-US" sz="800" b="1" u="none" strike="noStrike">
                          <a:solidFill>
                            <a:srgbClr val="002060"/>
                          </a:solidFill>
                          <a:effectLst/>
                        </a:rPr>
                        <a:t>sftp</a:t>
                      </a:r>
                      <a:endParaRPr lang="en-US" sz="800" b="1" i="0" u="none" strike="noStrike">
                        <a:solidFill>
                          <a:srgbClr val="002060"/>
                        </a:solidFill>
                        <a:effectLst/>
                        <a:latin typeface="Helvetica Neue" panose="02000503000000020004" pitchFamily="2" charset="0"/>
                      </a:endParaRPr>
                    </a:p>
                  </a:txBody>
                  <a:tcPr marL="1947" marR="1947" marT="1947" marB="0" anchor="b"/>
                </a:tc>
                <a:tc>
                  <a:txBody>
                    <a:bodyPr/>
                    <a:lstStyle/>
                    <a:p>
                      <a:pPr lvl="1" algn="l" fontAlgn="b"/>
                      <a:r>
                        <a:rPr lang="en-US" sz="800" b="1" u="none" strike="noStrike" dirty="0">
                          <a:solidFill>
                            <a:srgbClr val="002060"/>
                          </a:solidFill>
                          <a:effectLst/>
                        </a:rPr>
                        <a:t>Protocol for the Cassandra database management backup</a:t>
                      </a:r>
                      <a:endParaRPr lang="en-US" sz="800" b="1" i="0" u="none" strike="noStrike" dirty="0">
                        <a:solidFill>
                          <a:srgbClr val="002060"/>
                        </a:solidFill>
                        <a:effectLst/>
                        <a:latin typeface="Helvetica Neue" panose="02000503000000020004" pitchFamily="2" charset="0"/>
                      </a:endParaRPr>
                    </a:p>
                  </a:txBody>
                  <a:tcPr marL="1947" marR="1947" marT="1947" marB="0" anchor="b"/>
                </a:tc>
                <a:extLst>
                  <a:ext uri="{0D108BD9-81ED-4DB2-BD59-A6C34878D82A}">
                    <a16:rowId xmlns:a16="http://schemas.microsoft.com/office/drawing/2014/main" val="1498674170"/>
                  </a:ext>
                </a:extLst>
              </a:tr>
              <a:tr h="129299">
                <a:tc>
                  <a:txBody>
                    <a:bodyPr/>
                    <a:lstStyle/>
                    <a:p>
                      <a:pPr lvl="1" algn="l" fontAlgn="b"/>
                      <a:r>
                        <a:rPr lang="en-US" sz="800" b="1" u="none" strike="noStrike" dirty="0" err="1">
                          <a:solidFill>
                            <a:srgbClr val="002060"/>
                          </a:solidFill>
                          <a:effectLst/>
                        </a:rPr>
                        <a:t>cassandraBackupSchedule</a:t>
                      </a:r>
                      <a:endParaRPr lang="en-US" sz="800" b="1" i="0" u="none" strike="noStrike" dirty="0">
                        <a:solidFill>
                          <a:srgbClr val="002060"/>
                        </a:solidFill>
                        <a:effectLst/>
                        <a:latin typeface="Menlo" panose="020B0609030804020204" pitchFamily="49" charset="0"/>
                      </a:endParaRPr>
                    </a:p>
                  </a:txBody>
                  <a:tcPr marL="1947" marR="1947" marT="1947" marB="0" anchor="b"/>
                </a:tc>
                <a:tc>
                  <a:txBody>
                    <a:bodyPr/>
                    <a:lstStyle/>
                    <a:p>
                      <a:pPr algn="ctr" fontAlgn="b"/>
                      <a:r>
                        <a:rPr lang="en-US" sz="800" b="1" u="none" strike="noStrike" dirty="0">
                          <a:solidFill>
                            <a:srgbClr val="7030A0"/>
                          </a:solidFill>
                          <a:effectLst/>
                        </a:rPr>
                        <a:t>0 0 ***</a:t>
                      </a:r>
                      <a:endParaRPr lang="en-US" sz="800" b="1" i="0" u="none" strike="noStrike" dirty="0">
                        <a:solidFill>
                          <a:srgbClr val="7030A0"/>
                        </a:solidFill>
                        <a:effectLst/>
                        <a:latin typeface="Helvetica Neue" panose="02000503000000020004" pitchFamily="2" charset="0"/>
                      </a:endParaRPr>
                    </a:p>
                  </a:txBody>
                  <a:tcPr marL="1947" marR="1947" marT="1947" marB="0" anchor="b"/>
                </a:tc>
                <a:tc>
                  <a:txBody>
                    <a:bodyPr/>
                    <a:lstStyle/>
                    <a:p>
                      <a:pPr algn="ctr" fontAlgn="b"/>
                      <a:r>
                        <a:rPr lang="en-US" sz="800" b="1" u="none" strike="noStrike" dirty="0">
                          <a:solidFill>
                            <a:srgbClr val="002060"/>
                          </a:solidFill>
                          <a:effectLst/>
                        </a:rPr>
                        <a:t>0 0 ***</a:t>
                      </a:r>
                      <a:endParaRPr lang="en-US" sz="800" b="1" i="0" u="none" strike="noStrike" dirty="0">
                        <a:solidFill>
                          <a:srgbClr val="002060"/>
                        </a:solidFill>
                        <a:effectLst/>
                        <a:latin typeface="Helvetica Neue" panose="02000503000000020004" pitchFamily="2" charset="0"/>
                      </a:endParaRPr>
                    </a:p>
                  </a:txBody>
                  <a:tcPr marL="1947" marR="1947" marT="1947" marB="0" anchor="b"/>
                </a:tc>
                <a:tc>
                  <a:txBody>
                    <a:bodyPr/>
                    <a:lstStyle/>
                    <a:p>
                      <a:pPr lvl="1" algn="l" fontAlgn="b"/>
                      <a:r>
                        <a:rPr lang="en-US" sz="800" b="1" u="none" strike="noStrike" dirty="0">
                          <a:solidFill>
                            <a:srgbClr val="002060"/>
                          </a:solidFill>
                          <a:effectLst/>
                        </a:rPr>
                        <a:t>Schedule for the Cassandra database management backup</a:t>
                      </a:r>
                      <a:endParaRPr lang="en-US" sz="800" b="1" i="0" u="none" strike="noStrike" dirty="0">
                        <a:solidFill>
                          <a:srgbClr val="002060"/>
                        </a:solidFill>
                        <a:effectLst/>
                        <a:latin typeface="Helvetica Neue" panose="02000503000000020004" pitchFamily="2" charset="0"/>
                      </a:endParaRPr>
                    </a:p>
                  </a:txBody>
                  <a:tcPr marL="1947" marR="1947" marT="1947" marB="0" anchor="b"/>
                </a:tc>
                <a:extLst>
                  <a:ext uri="{0D108BD9-81ED-4DB2-BD59-A6C34878D82A}">
                    <a16:rowId xmlns:a16="http://schemas.microsoft.com/office/drawing/2014/main" val="48725144"/>
                  </a:ext>
                </a:extLst>
              </a:tr>
              <a:tr h="92355">
                <a:tc>
                  <a:txBody>
                    <a:bodyPr/>
                    <a:lstStyle/>
                    <a:p>
                      <a:pPr lvl="1" algn="l" fontAlgn="b"/>
                      <a:r>
                        <a:rPr lang="en-US" sz="800" b="1" u="none" strike="noStrike" dirty="0">
                          <a:solidFill>
                            <a:srgbClr val="002060"/>
                          </a:solidFill>
                          <a:effectLst/>
                        </a:rPr>
                        <a:t> </a:t>
                      </a:r>
                      <a:endParaRPr lang="en-US" sz="800" b="1" i="0" u="none" strike="noStrike" dirty="0">
                        <a:solidFill>
                          <a:srgbClr val="002060"/>
                        </a:solidFill>
                        <a:effectLst/>
                        <a:latin typeface="Arial" panose="020B0604020202020204" pitchFamily="34" charset="0"/>
                      </a:endParaRPr>
                    </a:p>
                  </a:txBody>
                  <a:tcPr marL="1947" marR="1947" marT="1947" marB="0" anchor="b"/>
                </a:tc>
                <a:tc>
                  <a:txBody>
                    <a:bodyPr/>
                    <a:lstStyle/>
                    <a:p>
                      <a:pPr algn="ctr" fontAlgn="b"/>
                      <a:r>
                        <a:rPr lang="en-US" sz="800" b="1" u="none" strike="noStrike" dirty="0">
                          <a:solidFill>
                            <a:srgbClr val="7030A0"/>
                          </a:solidFill>
                          <a:effectLst/>
                        </a:rPr>
                        <a:t> </a:t>
                      </a:r>
                      <a:endParaRPr lang="en-US" sz="800" b="1" i="0" u="none" strike="noStrike" dirty="0">
                        <a:solidFill>
                          <a:srgbClr val="7030A0"/>
                        </a:solidFill>
                        <a:effectLst/>
                        <a:latin typeface="Arial" panose="020B0604020202020204" pitchFamily="34" charset="0"/>
                      </a:endParaRPr>
                    </a:p>
                  </a:txBody>
                  <a:tcPr marL="1947" marR="1947" marT="1947" marB="0" anchor="b"/>
                </a:tc>
                <a:tc>
                  <a:txBody>
                    <a:bodyPr/>
                    <a:lstStyle/>
                    <a:p>
                      <a:pPr algn="ctr" fontAlgn="b"/>
                      <a:r>
                        <a:rPr lang="en-US" sz="800" b="1" u="none" strike="noStrike">
                          <a:solidFill>
                            <a:srgbClr val="002060"/>
                          </a:solidFill>
                          <a:effectLst/>
                        </a:rPr>
                        <a:t> </a:t>
                      </a:r>
                      <a:endParaRPr lang="en-US" sz="800" b="1" i="0" u="none" strike="noStrike">
                        <a:solidFill>
                          <a:srgbClr val="002060"/>
                        </a:solidFill>
                        <a:effectLst/>
                        <a:latin typeface="Arial" panose="020B0604020202020204" pitchFamily="34" charset="0"/>
                      </a:endParaRPr>
                    </a:p>
                  </a:txBody>
                  <a:tcPr marL="1947" marR="1947" marT="1947" marB="0" anchor="b"/>
                </a:tc>
                <a:tc>
                  <a:txBody>
                    <a:bodyPr/>
                    <a:lstStyle/>
                    <a:p>
                      <a:pPr lvl="1" algn="l" fontAlgn="b"/>
                      <a:r>
                        <a:rPr lang="en-US" sz="800" b="1" u="none" strike="noStrike" dirty="0">
                          <a:solidFill>
                            <a:srgbClr val="002060"/>
                          </a:solidFill>
                          <a:effectLst/>
                        </a:rPr>
                        <a:t> </a:t>
                      </a:r>
                      <a:endParaRPr lang="en-US" sz="800" b="1" i="0" u="none" strike="noStrike" dirty="0">
                        <a:solidFill>
                          <a:srgbClr val="002060"/>
                        </a:solidFill>
                        <a:effectLst/>
                        <a:latin typeface="Arial" panose="020B0604020202020204" pitchFamily="34" charset="0"/>
                      </a:endParaRPr>
                    </a:p>
                  </a:txBody>
                  <a:tcPr marL="1947" marR="1947" marT="1947" marB="0" anchor="b"/>
                </a:tc>
                <a:extLst>
                  <a:ext uri="{0D108BD9-81ED-4DB2-BD59-A6C34878D82A}">
                    <a16:rowId xmlns:a16="http://schemas.microsoft.com/office/drawing/2014/main" val="1623809355"/>
                  </a:ext>
                </a:extLst>
              </a:tr>
            </a:tbl>
          </a:graphicData>
        </a:graphic>
      </p:graphicFrame>
      <p:sp>
        <p:nvSpPr>
          <p:cNvPr id="6" name="TextBox 5">
            <a:extLst>
              <a:ext uri="{FF2B5EF4-FFF2-40B4-BE49-F238E27FC236}">
                <a16:creationId xmlns:a16="http://schemas.microsoft.com/office/drawing/2014/main" id="{FED9B80A-8B8D-054D-B793-CAC823C0BAFE}"/>
              </a:ext>
            </a:extLst>
          </p:cNvPr>
          <p:cNvSpPr txBox="1"/>
          <p:nvPr/>
        </p:nvSpPr>
        <p:spPr>
          <a:xfrm>
            <a:off x="430306" y="3796393"/>
            <a:ext cx="8356342" cy="300082"/>
          </a:xfrm>
          <a:prstGeom prst="rect">
            <a:avLst/>
          </a:prstGeom>
          <a:noFill/>
        </p:spPr>
        <p:txBody>
          <a:bodyPr wrap="square" rtlCol="0">
            <a:spAutoFit/>
          </a:bodyPr>
          <a:lstStyle/>
          <a:p>
            <a:r>
              <a:rPr lang="en-US" b="1" dirty="0"/>
              <a:t>Note:  </a:t>
            </a:r>
            <a:r>
              <a:rPr lang="en-US" dirty="0"/>
              <a:t>The defaults shown when configuring the Helm Chart using UI can be used without any modification</a:t>
            </a:r>
          </a:p>
        </p:txBody>
      </p:sp>
    </p:spTree>
    <p:extLst>
      <p:ext uri="{BB962C8B-B14F-4D97-AF65-F5344CB8AC3E}">
        <p14:creationId xmlns:p14="http://schemas.microsoft.com/office/powerpoint/2010/main" val="34117699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API Economy</a:t>
            </a:r>
          </a:p>
        </p:txBody>
      </p:sp>
      <p:sp>
        <p:nvSpPr>
          <p:cNvPr id="5" name="Content Placeholder 4"/>
          <p:cNvSpPr>
            <a:spLocks noGrp="1"/>
          </p:cNvSpPr>
          <p:nvPr>
            <p:ph idx="1"/>
          </p:nvPr>
        </p:nvSpPr>
        <p:spPr/>
        <p:txBody>
          <a:bodyPr/>
          <a:lstStyle/>
          <a:p>
            <a:endParaRPr lang="en-US" dirty="0"/>
          </a:p>
          <a:p>
            <a:r>
              <a:rPr lang="en-US" dirty="0"/>
              <a:t>Expose functionality as APIs</a:t>
            </a:r>
          </a:p>
          <a:p>
            <a:r>
              <a:rPr lang="en-US" dirty="0"/>
              <a:t>Make APIs available for reuse internally and externally</a:t>
            </a:r>
          </a:p>
          <a:p>
            <a:r>
              <a:rPr lang="en-US" dirty="0"/>
              <a:t>Reuse raises ROI, increases competitiveness</a:t>
            </a:r>
          </a:p>
          <a:p>
            <a:pPr lvl="1"/>
            <a:endParaRPr lang="en-US" dirty="0"/>
          </a:p>
        </p:txBody>
      </p:sp>
      <p:sp>
        <p:nvSpPr>
          <p:cNvPr id="6" name="TextBox 5"/>
          <p:cNvSpPr txBox="1"/>
          <p:nvPr/>
        </p:nvSpPr>
        <p:spPr>
          <a:xfrm>
            <a:off x="2050091" y="1855212"/>
            <a:ext cx="5223108" cy="300024"/>
          </a:xfrm>
          <a:prstGeom prst="rect">
            <a:avLst/>
          </a:prstGeom>
          <a:noFill/>
        </p:spPr>
        <p:txBody>
          <a:bodyPr wrap="none" lIns="68522" tIns="34261" rIns="68522" bIns="34261" rtlCol="0">
            <a:spAutoFit/>
          </a:bodyPr>
          <a:lstStyle/>
          <a:p>
            <a:r>
              <a:rPr lang="en-US" sz="1500" dirty="0">
                <a:solidFill>
                  <a:schemeClr val="accent1">
                    <a:lumMod val="50000"/>
                  </a:schemeClr>
                </a:solidFill>
              </a:rPr>
              <a:t>Unleashing Enterprise Investments To Disrupt Competitors</a:t>
            </a:r>
          </a:p>
        </p:txBody>
      </p:sp>
      <p:pic>
        <p:nvPicPr>
          <p:cNvPr id="7" name="Picture 6"/>
          <p:cNvPicPr>
            <a:picLocks noChangeAspect="1"/>
          </p:cNvPicPr>
          <p:nvPr/>
        </p:nvPicPr>
        <p:blipFill>
          <a:blip r:embed="rId3"/>
          <a:stretch>
            <a:fillRect/>
          </a:stretch>
        </p:blipFill>
        <p:spPr>
          <a:xfrm>
            <a:off x="1461577" y="2155176"/>
            <a:ext cx="6310097" cy="2485994"/>
          </a:xfrm>
          <a:prstGeom prst="rect">
            <a:avLst/>
          </a:prstGeom>
        </p:spPr>
      </p:pic>
      <p:sp>
        <p:nvSpPr>
          <p:cNvPr id="8" name="Footer Placeholder 7"/>
          <p:cNvSpPr>
            <a:spLocks noGrp="1"/>
          </p:cNvSpPr>
          <p:nvPr>
            <p:ph type="ftr" sz="quarter" idx="11"/>
          </p:nvPr>
        </p:nvSpPr>
        <p:spPr/>
        <p:txBody>
          <a:bodyPr>
            <a:normAutofit/>
          </a:bodyPr>
          <a:lstStyle/>
          <a:p>
            <a:pPr>
              <a:defRPr/>
            </a:pPr>
            <a:r>
              <a:rPr lang="en-US"/>
              <a:t>IBM Private Cloud Boot-camp / June 2018 / © 2018 IBM Corporation</a:t>
            </a:r>
            <a:endParaRPr lang="en-US" dirty="0"/>
          </a:p>
        </p:txBody>
      </p:sp>
      <p:sp>
        <p:nvSpPr>
          <p:cNvPr id="10" name="Slide Number Placeholder 9">
            <a:extLst>
              <a:ext uri="{FF2B5EF4-FFF2-40B4-BE49-F238E27FC236}">
                <a16:creationId xmlns:a16="http://schemas.microsoft.com/office/drawing/2014/main" id="{ECA05549-631E-B444-BD9B-D8661E23E80C}"/>
              </a:ext>
            </a:extLst>
          </p:cNvPr>
          <p:cNvSpPr>
            <a:spLocks noGrp="1"/>
          </p:cNvSpPr>
          <p:nvPr>
            <p:ph type="sldNum" sz="quarter" idx="10"/>
          </p:nvPr>
        </p:nvSpPr>
        <p:spPr/>
        <p:txBody>
          <a:bodyPr/>
          <a:lstStyle/>
          <a:p>
            <a:pPr>
              <a:defRPr/>
            </a:pPr>
            <a:fld id="{11A68DD8-55F1-4DDB-A894-47428CF80362}" type="slidenum">
              <a:rPr lang="en-US" smtClean="0"/>
              <a:pPr>
                <a:defRPr/>
              </a:pPr>
              <a:t>3</a:t>
            </a:fld>
            <a:endParaRPr lang="en-US"/>
          </a:p>
        </p:txBody>
      </p:sp>
    </p:spTree>
    <p:extLst>
      <p:ext uri="{BB962C8B-B14F-4D97-AF65-F5344CB8AC3E}">
        <p14:creationId xmlns:p14="http://schemas.microsoft.com/office/powerpoint/2010/main" val="385770335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86AB7-DB8F-FA46-AB5D-29C736A737E3}"/>
              </a:ext>
            </a:extLst>
          </p:cNvPr>
          <p:cNvSpPr>
            <a:spLocks noGrp="1"/>
          </p:cNvSpPr>
          <p:nvPr>
            <p:ph type="title"/>
          </p:nvPr>
        </p:nvSpPr>
        <p:spPr>
          <a:xfrm>
            <a:off x="228599" y="201167"/>
            <a:ext cx="8817429" cy="864308"/>
          </a:xfrm>
        </p:spPr>
        <p:txBody>
          <a:bodyPr/>
          <a:lstStyle/>
          <a:p>
            <a:r>
              <a:rPr lang="en-US" dirty="0"/>
              <a:t>IBM API Connect Helm Chart - </a:t>
            </a:r>
            <a:r>
              <a:rPr lang="en-US" dirty="0" err="1"/>
              <a:t>ibm-apiconnect-ent</a:t>
            </a:r>
            <a:r>
              <a:rPr lang="en-US" dirty="0"/>
              <a:t> V2.0.3 (6/10) </a:t>
            </a:r>
            <a:br>
              <a:rPr lang="en-US" dirty="0"/>
            </a:br>
            <a:r>
              <a:rPr lang="en-US" sz="2000" dirty="0"/>
              <a:t>Cassandra postmortems Configuration</a:t>
            </a:r>
            <a:endParaRPr lang="en-US" dirty="0"/>
          </a:p>
        </p:txBody>
      </p:sp>
      <p:sp>
        <p:nvSpPr>
          <p:cNvPr id="4" name="Footer Placeholder 3">
            <a:extLst>
              <a:ext uri="{FF2B5EF4-FFF2-40B4-BE49-F238E27FC236}">
                <a16:creationId xmlns:a16="http://schemas.microsoft.com/office/drawing/2014/main" id="{45B2C5E7-D8DD-3C44-BB8A-79ABFED7C639}"/>
              </a:ext>
            </a:extLst>
          </p:cNvPr>
          <p:cNvSpPr>
            <a:spLocks noGrp="1"/>
          </p:cNvSpPr>
          <p:nvPr>
            <p:ph type="ftr" sz="quarter" idx="3"/>
          </p:nvPr>
        </p:nvSpPr>
        <p:spPr>
          <a:xfrm>
            <a:off x="228600" y="4826480"/>
            <a:ext cx="6400800" cy="137160"/>
          </a:xfrm>
        </p:spPr>
        <p:txBody>
          <a:bodyPr/>
          <a:lstStyle/>
          <a:p>
            <a:r>
              <a:rPr lang="en-US" dirty="0"/>
              <a:t>IBM Private Cloud Boot-camp / June 2018 / © 2018 IBM Corporation</a:t>
            </a:r>
          </a:p>
        </p:txBody>
      </p:sp>
      <p:sp>
        <p:nvSpPr>
          <p:cNvPr id="7" name="Slide Number Placeholder 6">
            <a:extLst>
              <a:ext uri="{FF2B5EF4-FFF2-40B4-BE49-F238E27FC236}">
                <a16:creationId xmlns:a16="http://schemas.microsoft.com/office/drawing/2014/main" id="{C42152FD-482B-D04B-9866-378D7A9231F0}"/>
              </a:ext>
            </a:extLst>
          </p:cNvPr>
          <p:cNvSpPr>
            <a:spLocks noGrp="1"/>
          </p:cNvSpPr>
          <p:nvPr>
            <p:ph type="sldNum" sz="quarter" idx="4"/>
          </p:nvPr>
        </p:nvSpPr>
        <p:spPr/>
        <p:txBody>
          <a:bodyPr/>
          <a:lstStyle/>
          <a:p>
            <a:fld id="{3FD999D4-B456-9943-89B7-30D56181CE18}" type="slidenum">
              <a:rPr lang="en-US" smtClean="0"/>
              <a:pPr/>
              <a:t>30</a:t>
            </a:fld>
            <a:endParaRPr lang="en-US" dirty="0"/>
          </a:p>
        </p:txBody>
      </p:sp>
      <p:graphicFrame>
        <p:nvGraphicFramePr>
          <p:cNvPr id="3" name="Table 2">
            <a:extLst>
              <a:ext uri="{FF2B5EF4-FFF2-40B4-BE49-F238E27FC236}">
                <a16:creationId xmlns:a16="http://schemas.microsoft.com/office/drawing/2014/main" id="{088A3CA7-F5F9-AE44-9FED-77C5A788968B}"/>
              </a:ext>
            </a:extLst>
          </p:cNvPr>
          <p:cNvGraphicFramePr>
            <a:graphicFrameLocks noGrp="1"/>
          </p:cNvGraphicFramePr>
          <p:nvPr>
            <p:extLst>
              <p:ext uri="{D42A27DB-BD31-4B8C-83A1-F6EECF244321}">
                <p14:modId xmlns:p14="http://schemas.microsoft.com/office/powerpoint/2010/main" val="3790903858"/>
              </p:ext>
            </p:extLst>
          </p:nvPr>
        </p:nvGraphicFramePr>
        <p:xfrm>
          <a:off x="228600" y="1783976"/>
          <a:ext cx="8520953" cy="1196924"/>
        </p:xfrm>
        <a:graphic>
          <a:graphicData uri="http://schemas.openxmlformats.org/drawingml/2006/table">
            <a:tbl>
              <a:tblPr>
                <a:tableStyleId>{5C22544A-7EE6-4342-B048-85BDC9FD1C3A}</a:tableStyleId>
              </a:tblPr>
              <a:tblGrid>
                <a:gridCol w="2188029">
                  <a:extLst>
                    <a:ext uri="{9D8B030D-6E8A-4147-A177-3AD203B41FA5}">
                      <a16:colId xmlns:a16="http://schemas.microsoft.com/office/drawing/2014/main" val="2975381085"/>
                    </a:ext>
                  </a:extLst>
                </a:gridCol>
                <a:gridCol w="1397521">
                  <a:extLst>
                    <a:ext uri="{9D8B030D-6E8A-4147-A177-3AD203B41FA5}">
                      <a16:colId xmlns:a16="http://schemas.microsoft.com/office/drawing/2014/main" val="128699816"/>
                    </a:ext>
                  </a:extLst>
                </a:gridCol>
                <a:gridCol w="1328762">
                  <a:extLst>
                    <a:ext uri="{9D8B030D-6E8A-4147-A177-3AD203B41FA5}">
                      <a16:colId xmlns:a16="http://schemas.microsoft.com/office/drawing/2014/main" val="3747383274"/>
                    </a:ext>
                  </a:extLst>
                </a:gridCol>
                <a:gridCol w="3606641">
                  <a:extLst>
                    <a:ext uri="{9D8B030D-6E8A-4147-A177-3AD203B41FA5}">
                      <a16:colId xmlns:a16="http://schemas.microsoft.com/office/drawing/2014/main" val="2421744761"/>
                    </a:ext>
                  </a:extLst>
                </a:gridCol>
              </a:tblGrid>
              <a:tr h="154349">
                <a:tc>
                  <a:txBody>
                    <a:bodyPr/>
                    <a:lstStyle/>
                    <a:p>
                      <a:pPr algn="ctr" fontAlgn="b"/>
                      <a:r>
                        <a:rPr lang="en-US" sz="800" b="1" u="none" strike="noStrike" dirty="0">
                          <a:solidFill>
                            <a:srgbClr val="C00000"/>
                          </a:solidFill>
                          <a:effectLst/>
                        </a:rPr>
                        <a:t>Parameter name</a:t>
                      </a:r>
                      <a:endParaRPr lang="en-US" sz="800" b="1" i="0" u="none" strike="noStrike" dirty="0">
                        <a:solidFill>
                          <a:srgbClr val="C00000"/>
                        </a:solidFill>
                        <a:effectLst/>
                        <a:latin typeface="Helvetica Neue" panose="02000503000000020004" pitchFamily="2" charset="0"/>
                      </a:endParaRPr>
                    </a:p>
                  </a:txBody>
                  <a:tcPr marL="1910" marR="1910" marT="1910" marB="0" anchor="b"/>
                </a:tc>
                <a:tc>
                  <a:txBody>
                    <a:bodyPr/>
                    <a:lstStyle/>
                    <a:p>
                      <a:pPr algn="ctr" fontAlgn="b"/>
                      <a:r>
                        <a:rPr lang="en-US" sz="800" b="1" u="none" strike="noStrike" dirty="0">
                          <a:solidFill>
                            <a:srgbClr val="C00000"/>
                          </a:solidFill>
                          <a:effectLst/>
                        </a:rPr>
                        <a:t>Value</a:t>
                      </a:r>
                      <a:endParaRPr lang="en-US" sz="800" b="1" i="0" u="none" strike="noStrike" dirty="0">
                        <a:solidFill>
                          <a:srgbClr val="C00000"/>
                        </a:solidFill>
                        <a:effectLst/>
                        <a:latin typeface="Helvetica Neue" panose="02000503000000020004" pitchFamily="2" charset="0"/>
                      </a:endParaRPr>
                    </a:p>
                  </a:txBody>
                  <a:tcPr marL="1910" marR="1910" marT="1910" marB="0" anchor="b"/>
                </a:tc>
                <a:tc>
                  <a:txBody>
                    <a:bodyPr/>
                    <a:lstStyle/>
                    <a:p>
                      <a:pPr algn="ctr" fontAlgn="b"/>
                      <a:r>
                        <a:rPr lang="en-US" sz="800" b="1" u="none" strike="noStrike" dirty="0">
                          <a:solidFill>
                            <a:srgbClr val="C00000"/>
                          </a:solidFill>
                          <a:effectLst/>
                        </a:rPr>
                        <a:t>Default value (if any)</a:t>
                      </a:r>
                      <a:endParaRPr lang="en-US" sz="800" b="1" i="0" u="none" strike="noStrike" dirty="0">
                        <a:solidFill>
                          <a:srgbClr val="C00000"/>
                        </a:solidFill>
                        <a:effectLst/>
                        <a:latin typeface="Helvetica Neue" panose="02000503000000020004" pitchFamily="2" charset="0"/>
                      </a:endParaRPr>
                    </a:p>
                  </a:txBody>
                  <a:tcPr marL="1910" marR="1910" marT="1910" marB="0" anchor="b"/>
                </a:tc>
                <a:tc>
                  <a:txBody>
                    <a:bodyPr/>
                    <a:lstStyle/>
                    <a:p>
                      <a:pPr algn="ctr" fontAlgn="b"/>
                      <a:r>
                        <a:rPr lang="en-US" sz="800" b="1" u="none" strike="noStrike" dirty="0">
                          <a:solidFill>
                            <a:srgbClr val="C00000"/>
                          </a:solidFill>
                          <a:effectLst/>
                        </a:rPr>
                        <a:t>Description</a:t>
                      </a:r>
                      <a:endParaRPr lang="en-US" sz="800" b="1" i="0" u="none" strike="noStrike" dirty="0">
                        <a:solidFill>
                          <a:srgbClr val="C00000"/>
                        </a:solidFill>
                        <a:effectLst/>
                        <a:latin typeface="Helvetica Neue" panose="02000503000000020004" pitchFamily="2" charset="0"/>
                      </a:endParaRPr>
                    </a:p>
                  </a:txBody>
                  <a:tcPr marL="1910" marR="1910" marT="1910" marB="0" anchor="b"/>
                </a:tc>
                <a:extLst>
                  <a:ext uri="{0D108BD9-81ED-4DB2-BD59-A6C34878D82A}">
                    <a16:rowId xmlns:a16="http://schemas.microsoft.com/office/drawing/2014/main" val="1817294399"/>
                  </a:ext>
                </a:extLst>
              </a:tr>
              <a:tr h="147000">
                <a:tc>
                  <a:txBody>
                    <a:bodyPr/>
                    <a:lstStyle/>
                    <a:p>
                      <a:pPr lvl="1" algn="ctr" fontAlgn="b"/>
                      <a:r>
                        <a:rPr lang="en-US" sz="800" b="1" u="none" strike="noStrike" dirty="0">
                          <a:effectLst/>
                        </a:rPr>
                        <a:t> </a:t>
                      </a:r>
                      <a:endParaRPr lang="en-US" sz="800" b="1" i="0" u="none" strike="noStrike" dirty="0">
                        <a:solidFill>
                          <a:srgbClr val="C00000"/>
                        </a:solidFill>
                        <a:effectLst/>
                        <a:latin typeface="Helvetica Neue" panose="02000503000000020004" pitchFamily="2" charset="0"/>
                      </a:endParaRPr>
                    </a:p>
                  </a:txBody>
                  <a:tcPr marL="1910" marR="1910" marT="1910" marB="0" anchor="b"/>
                </a:tc>
                <a:tc>
                  <a:txBody>
                    <a:bodyPr/>
                    <a:lstStyle/>
                    <a:p>
                      <a:pPr algn="ctr" fontAlgn="b"/>
                      <a:r>
                        <a:rPr lang="en-US" sz="800" b="1" u="none" strike="noStrike">
                          <a:effectLst/>
                        </a:rPr>
                        <a:t> </a:t>
                      </a:r>
                      <a:endParaRPr lang="en-US" sz="800" b="1" i="0" u="none" strike="noStrike">
                        <a:solidFill>
                          <a:srgbClr val="C00000"/>
                        </a:solidFill>
                        <a:effectLst/>
                        <a:latin typeface="Helvetica Neue" panose="02000503000000020004" pitchFamily="2" charset="0"/>
                      </a:endParaRPr>
                    </a:p>
                  </a:txBody>
                  <a:tcPr marL="1910" marR="1910" marT="1910" marB="0" anchor="b"/>
                </a:tc>
                <a:tc>
                  <a:txBody>
                    <a:bodyPr/>
                    <a:lstStyle/>
                    <a:p>
                      <a:pPr algn="ctr" fontAlgn="b"/>
                      <a:r>
                        <a:rPr lang="en-US" sz="800" b="1" u="none" strike="noStrike">
                          <a:effectLst/>
                        </a:rPr>
                        <a:t> </a:t>
                      </a:r>
                      <a:endParaRPr lang="en-US" sz="800" b="1" i="0" u="none" strike="noStrike">
                        <a:solidFill>
                          <a:srgbClr val="C00000"/>
                        </a:solidFill>
                        <a:effectLst/>
                        <a:latin typeface="Helvetica Neue" panose="02000503000000020004" pitchFamily="2" charset="0"/>
                      </a:endParaRPr>
                    </a:p>
                  </a:txBody>
                  <a:tcPr marL="1910" marR="1910" marT="1910" marB="0" anchor="b"/>
                </a:tc>
                <a:tc>
                  <a:txBody>
                    <a:bodyPr/>
                    <a:lstStyle/>
                    <a:p>
                      <a:pPr algn="ctr" fontAlgn="b"/>
                      <a:r>
                        <a:rPr lang="en-US" sz="800" b="1" u="none" strike="noStrike" dirty="0">
                          <a:effectLst/>
                        </a:rPr>
                        <a:t> </a:t>
                      </a:r>
                      <a:endParaRPr lang="en-US" sz="800" b="1" i="0" u="none" strike="noStrike" dirty="0">
                        <a:solidFill>
                          <a:srgbClr val="C00000"/>
                        </a:solidFill>
                        <a:effectLst/>
                        <a:latin typeface="Helvetica Neue" panose="02000503000000020004" pitchFamily="2" charset="0"/>
                      </a:endParaRPr>
                    </a:p>
                  </a:txBody>
                  <a:tcPr marL="1910" marR="1910" marT="1910" marB="0" anchor="b"/>
                </a:tc>
                <a:extLst>
                  <a:ext uri="{0D108BD9-81ED-4DB2-BD59-A6C34878D82A}">
                    <a16:rowId xmlns:a16="http://schemas.microsoft.com/office/drawing/2014/main" val="4221614292"/>
                  </a:ext>
                </a:extLst>
              </a:tr>
              <a:tr h="154349">
                <a:tc>
                  <a:txBody>
                    <a:bodyPr/>
                    <a:lstStyle/>
                    <a:p>
                      <a:pPr lvl="1" algn="l" fontAlgn="b"/>
                      <a:r>
                        <a:rPr lang="en-US" sz="800" b="1" u="none" strike="noStrike" dirty="0" err="1">
                          <a:solidFill>
                            <a:srgbClr val="002060"/>
                          </a:solidFill>
                          <a:effectLst/>
                        </a:rPr>
                        <a:t>cassandraPostmortemsAuthSecret</a:t>
                      </a:r>
                      <a:endParaRPr lang="en-US" sz="800" b="1" i="0" u="none" strike="noStrike" dirty="0">
                        <a:solidFill>
                          <a:srgbClr val="002060"/>
                        </a:solidFill>
                        <a:effectLst/>
                        <a:latin typeface="Menlo" panose="020B0609030804020204" pitchFamily="49" charset="0"/>
                      </a:endParaRPr>
                    </a:p>
                  </a:txBody>
                  <a:tcPr marL="1910" marR="1910" marT="1910" marB="0" anchor="b"/>
                </a:tc>
                <a:tc>
                  <a:txBody>
                    <a:bodyPr/>
                    <a:lstStyle/>
                    <a:p>
                      <a:pPr algn="ctr" fontAlgn="b"/>
                      <a:r>
                        <a:rPr lang="en-US" sz="800" b="1" u="none" strike="noStrike" dirty="0">
                          <a:solidFill>
                            <a:srgbClr val="7030A0"/>
                          </a:solidFill>
                          <a:effectLst/>
                        </a:rPr>
                        <a:t> </a:t>
                      </a:r>
                      <a:endParaRPr lang="en-US" sz="800" b="1" i="0" u="none" strike="noStrike" dirty="0">
                        <a:solidFill>
                          <a:srgbClr val="7030A0"/>
                        </a:solidFill>
                        <a:effectLst/>
                        <a:latin typeface="Helvetica Neue" panose="02000503000000020004" pitchFamily="2" charset="0"/>
                      </a:endParaRPr>
                    </a:p>
                  </a:txBody>
                  <a:tcPr marL="1910" marR="1910" marT="1910" marB="0" anchor="b"/>
                </a:tc>
                <a:tc>
                  <a:txBody>
                    <a:bodyPr/>
                    <a:lstStyle/>
                    <a:p>
                      <a:pPr algn="ctr" fontAlgn="b"/>
                      <a:r>
                        <a:rPr lang="en-US" sz="800" b="1" u="none" strike="noStrike">
                          <a:solidFill>
                            <a:srgbClr val="002060"/>
                          </a:solidFill>
                          <a:effectLst/>
                        </a:rPr>
                        <a:t> </a:t>
                      </a:r>
                      <a:endParaRPr lang="en-US" sz="800" b="1" i="0" u="none" strike="noStrike">
                        <a:solidFill>
                          <a:srgbClr val="002060"/>
                        </a:solidFill>
                        <a:effectLst/>
                        <a:latin typeface="Helvetica Neue" panose="02000503000000020004" pitchFamily="2" charset="0"/>
                      </a:endParaRPr>
                    </a:p>
                  </a:txBody>
                  <a:tcPr marL="1910" marR="1910" marT="1910" marB="0" anchor="b"/>
                </a:tc>
                <a:tc>
                  <a:txBody>
                    <a:bodyPr/>
                    <a:lstStyle/>
                    <a:p>
                      <a:pPr lvl="1" algn="l" fontAlgn="b"/>
                      <a:r>
                        <a:rPr lang="en-US" sz="800" b="1" u="none" strike="noStrike" dirty="0" err="1">
                          <a:solidFill>
                            <a:srgbClr val="002060"/>
                          </a:solidFill>
                          <a:effectLst/>
                        </a:rPr>
                        <a:t>Auth</a:t>
                      </a:r>
                      <a:r>
                        <a:rPr lang="en-US" sz="800" b="1" u="none" strike="noStrike" dirty="0">
                          <a:solidFill>
                            <a:srgbClr val="002060"/>
                          </a:solidFill>
                          <a:effectLst/>
                        </a:rPr>
                        <a:t> secret for </a:t>
                      </a:r>
                      <a:r>
                        <a:rPr lang="en-US" sz="800" b="1" u="none" strike="noStrike" dirty="0" err="1">
                          <a:solidFill>
                            <a:srgbClr val="002060"/>
                          </a:solidFill>
                          <a:effectLst/>
                        </a:rPr>
                        <a:t>cassandra</a:t>
                      </a:r>
                      <a:r>
                        <a:rPr lang="en-US" sz="800" b="1" u="none" strike="noStrike" dirty="0">
                          <a:solidFill>
                            <a:srgbClr val="002060"/>
                          </a:solidFill>
                          <a:effectLst/>
                        </a:rPr>
                        <a:t> postmortem upload</a:t>
                      </a:r>
                      <a:endParaRPr lang="en-US" sz="800" b="1" i="0" u="none" strike="noStrike" dirty="0">
                        <a:solidFill>
                          <a:srgbClr val="002060"/>
                        </a:solidFill>
                        <a:effectLst/>
                        <a:latin typeface="Helvetica Neue" panose="02000503000000020004" pitchFamily="2" charset="0"/>
                      </a:endParaRPr>
                    </a:p>
                  </a:txBody>
                  <a:tcPr marL="1910" marR="1910" marT="1910" marB="0" anchor="b"/>
                </a:tc>
                <a:extLst>
                  <a:ext uri="{0D108BD9-81ED-4DB2-BD59-A6C34878D82A}">
                    <a16:rowId xmlns:a16="http://schemas.microsoft.com/office/drawing/2014/main" val="3373263015"/>
                  </a:ext>
                </a:extLst>
              </a:tr>
              <a:tr h="154349">
                <a:tc>
                  <a:txBody>
                    <a:bodyPr/>
                    <a:lstStyle/>
                    <a:p>
                      <a:pPr lvl="1" algn="l" fontAlgn="b"/>
                      <a:r>
                        <a:rPr lang="en-US" sz="800" b="1" u="none" strike="noStrike" dirty="0" err="1">
                          <a:solidFill>
                            <a:srgbClr val="002060"/>
                          </a:solidFill>
                          <a:effectLst/>
                        </a:rPr>
                        <a:t>cassandraPostmortemsHost</a:t>
                      </a:r>
                      <a:endParaRPr lang="en-US" sz="800" b="1" i="0" u="none" strike="noStrike" dirty="0">
                        <a:solidFill>
                          <a:srgbClr val="002060"/>
                        </a:solidFill>
                        <a:effectLst/>
                        <a:latin typeface="Menlo" panose="020B0609030804020204" pitchFamily="49" charset="0"/>
                      </a:endParaRPr>
                    </a:p>
                  </a:txBody>
                  <a:tcPr marL="1910" marR="1910" marT="1910" marB="0" anchor="b"/>
                </a:tc>
                <a:tc>
                  <a:txBody>
                    <a:bodyPr/>
                    <a:lstStyle/>
                    <a:p>
                      <a:pPr algn="ctr" fontAlgn="b"/>
                      <a:r>
                        <a:rPr lang="en-US" sz="800" b="1" u="none" strike="noStrike" dirty="0">
                          <a:solidFill>
                            <a:srgbClr val="7030A0"/>
                          </a:solidFill>
                          <a:effectLst/>
                        </a:rPr>
                        <a:t> </a:t>
                      </a:r>
                      <a:endParaRPr lang="en-US" sz="800" b="1" i="0" u="none" strike="noStrike" dirty="0">
                        <a:solidFill>
                          <a:srgbClr val="7030A0"/>
                        </a:solidFill>
                        <a:effectLst/>
                        <a:latin typeface="Helvetica Neue" panose="02000503000000020004" pitchFamily="2" charset="0"/>
                      </a:endParaRPr>
                    </a:p>
                  </a:txBody>
                  <a:tcPr marL="1910" marR="1910" marT="1910" marB="0" anchor="b"/>
                </a:tc>
                <a:tc>
                  <a:txBody>
                    <a:bodyPr/>
                    <a:lstStyle/>
                    <a:p>
                      <a:pPr algn="ctr" fontAlgn="b"/>
                      <a:r>
                        <a:rPr lang="en-US" sz="800" b="1" u="none" strike="noStrike" dirty="0">
                          <a:solidFill>
                            <a:srgbClr val="002060"/>
                          </a:solidFill>
                          <a:effectLst/>
                        </a:rPr>
                        <a:t> </a:t>
                      </a:r>
                      <a:endParaRPr lang="en-US" sz="800" b="1" i="0" u="none" strike="noStrike" dirty="0">
                        <a:solidFill>
                          <a:srgbClr val="002060"/>
                        </a:solidFill>
                        <a:effectLst/>
                        <a:latin typeface="Helvetica Neue" panose="02000503000000020004" pitchFamily="2" charset="0"/>
                      </a:endParaRPr>
                    </a:p>
                  </a:txBody>
                  <a:tcPr marL="1910" marR="1910" marT="1910" marB="0" anchor="b"/>
                </a:tc>
                <a:tc>
                  <a:txBody>
                    <a:bodyPr/>
                    <a:lstStyle/>
                    <a:p>
                      <a:pPr lvl="1" algn="l" fontAlgn="b"/>
                      <a:r>
                        <a:rPr lang="en-US" sz="800" b="1" u="none" strike="noStrike" dirty="0">
                          <a:solidFill>
                            <a:srgbClr val="002060"/>
                          </a:solidFill>
                          <a:effectLst/>
                        </a:rPr>
                        <a:t>Host for </a:t>
                      </a:r>
                      <a:r>
                        <a:rPr lang="en-US" sz="800" b="1" u="none" strike="noStrike" dirty="0" err="1">
                          <a:solidFill>
                            <a:srgbClr val="002060"/>
                          </a:solidFill>
                          <a:effectLst/>
                        </a:rPr>
                        <a:t>cassandra</a:t>
                      </a:r>
                      <a:r>
                        <a:rPr lang="en-US" sz="800" b="1" u="none" strike="noStrike" dirty="0">
                          <a:solidFill>
                            <a:srgbClr val="002060"/>
                          </a:solidFill>
                          <a:effectLst/>
                        </a:rPr>
                        <a:t> postmortem upload</a:t>
                      </a:r>
                      <a:endParaRPr lang="en-US" sz="800" b="1" i="0" u="none" strike="noStrike" dirty="0">
                        <a:solidFill>
                          <a:srgbClr val="002060"/>
                        </a:solidFill>
                        <a:effectLst/>
                        <a:latin typeface="Helvetica Neue" panose="02000503000000020004" pitchFamily="2" charset="0"/>
                      </a:endParaRPr>
                    </a:p>
                  </a:txBody>
                  <a:tcPr marL="1910" marR="1910" marT="1910" marB="0" anchor="b"/>
                </a:tc>
                <a:extLst>
                  <a:ext uri="{0D108BD9-81ED-4DB2-BD59-A6C34878D82A}">
                    <a16:rowId xmlns:a16="http://schemas.microsoft.com/office/drawing/2014/main" val="324747192"/>
                  </a:ext>
                </a:extLst>
              </a:tr>
              <a:tr h="154349">
                <a:tc>
                  <a:txBody>
                    <a:bodyPr/>
                    <a:lstStyle/>
                    <a:p>
                      <a:pPr lvl="1" algn="l" fontAlgn="b"/>
                      <a:r>
                        <a:rPr lang="en-US" sz="800" b="1" u="none" strike="noStrike" dirty="0" err="1">
                          <a:solidFill>
                            <a:srgbClr val="002060"/>
                          </a:solidFill>
                          <a:effectLst/>
                        </a:rPr>
                        <a:t>cassandraPostmortemsPath</a:t>
                      </a:r>
                      <a:endParaRPr lang="en-US" sz="800" b="1" i="0" u="none" strike="noStrike" dirty="0">
                        <a:solidFill>
                          <a:srgbClr val="002060"/>
                        </a:solidFill>
                        <a:effectLst/>
                        <a:latin typeface="Menlo" panose="020B0609030804020204" pitchFamily="49" charset="0"/>
                      </a:endParaRPr>
                    </a:p>
                  </a:txBody>
                  <a:tcPr marL="1910" marR="1910" marT="1910" marB="0" anchor="b"/>
                </a:tc>
                <a:tc>
                  <a:txBody>
                    <a:bodyPr/>
                    <a:lstStyle/>
                    <a:p>
                      <a:pPr algn="ctr" fontAlgn="b"/>
                      <a:r>
                        <a:rPr lang="en-US" sz="800" b="1" u="none" strike="noStrike" dirty="0">
                          <a:solidFill>
                            <a:srgbClr val="7030A0"/>
                          </a:solidFill>
                          <a:effectLst/>
                        </a:rPr>
                        <a:t>/</a:t>
                      </a:r>
                      <a:r>
                        <a:rPr lang="en-US" sz="800" b="1" u="none" strike="noStrike" dirty="0" err="1">
                          <a:solidFill>
                            <a:srgbClr val="7030A0"/>
                          </a:solidFill>
                          <a:effectLst/>
                        </a:rPr>
                        <a:t>cassandra</a:t>
                      </a:r>
                      <a:r>
                        <a:rPr lang="en-US" sz="800" b="1" u="none" strike="noStrike" dirty="0">
                          <a:solidFill>
                            <a:srgbClr val="7030A0"/>
                          </a:solidFill>
                          <a:effectLst/>
                        </a:rPr>
                        <a:t>-postmortems</a:t>
                      </a:r>
                      <a:endParaRPr lang="en-US" sz="800" b="1" i="0" u="none" strike="noStrike" dirty="0">
                        <a:solidFill>
                          <a:srgbClr val="7030A0"/>
                        </a:solidFill>
                        <a:effectLst/>
                        <a:latin typeface="Helvetica Neue" panose="02000503000000020004" pitchFamily="2" charset="0"/>
                      </a:endParaRPr>
                    </a:p>
                  </a:txBody>
                  <a:tcPr marL="1910" marR="1910" marT="1910" marB="0" anchor="b"/>
                </a:tc>
                <a:tc>
                  <a:txBody>
                    <a:bodyPr/>
                    <a:lstStyle/>
                    <a:p>
                      <a:pPr algn="ctr" fontAlgn="b"/>
                      <a:r>
                        <a:rPr lang="en-US" sz="800" b="1" u="none" strike="noStrike" dirty="0">
                          <a:solidFill>
                            <a:srgbClr val="002060"/>
                          </a:solidFill>
                          <a:effectLst/>
                        </a:rPr>
                        <a:t>/</a:t>
                      </a:r>
                      <a:r>
                        <a:rPr lang="en-US" sz="800" b="1" u="none" strike="noStrike" dirty="0" err="1">
                          <a:solidFill>
                            <a:srgbClr val="002060"/>
                          </a:solidFill>
                          <a:effectLst/>
                        </a:rPr>
                        <a:t>cassandra</a:t>
                      </a:r>
                      <a:r>
                        <a:rPr lang="en-US" sz="800" b="1" u="none" strike="noStrike" dirty="0">
                          <a:solidFill>
                            <a:srgbClr val="002060"/>
                          </a:solidFill>
                          <a:effectLst/>
                        </a:rPr>
                        <a:t>-postmortems</a:t>
                      </a:r>
                      <a:endParaRPr lang="en-US" sz="800" b="1" i="0" u="none" strike="noStrike" dirty="0">
                        <a:solidFill>
                          <a:srgbClr val="002060"/>
                        </a:solidFill>
                        <a:effectLst/>
                        <a:latin typeface="Helvetica Neue" panose="02000503000000020004" pitchFamily="2" charset="0"/>
                      </a:endParaRPr>
                    </a:p>
                  </a:txBody>
                  <a:tcPr marL="1910" marR="1910" marT="1910" marB="0" anchor="b"/>
                </a:tc>
                <a:tc>
                  <a:txBody>
                    <a:bodyPr/>
                    <a:lstStyle/>
                    <a:p>
                      <a:pPr lvl="1" algn="l" fontAlgn="b"/>
                      <a:r>
                        <a:rPr lang="en-US" sz="800" b="1" u="none" strike="noStrike" dirty="0">
                          <a:solidFill>
                            <a:srgbClr val="002060"/>
                          </a:solidFill>
                          <a:effectLst/>
                        </a:rPr>
                        <a:t>Path for the Cassandra postmortem upload</a:t>
                      </a:r>
                      <a:endParaRPr lang="en-US" sz="800" b="1" i="0" u="none" strike="noStrike" dirty="0">
                        <a:solidFill>
                          <a:srgbClr val="002060"/>
                        </a:solidFill>
                        <a:effectLst/>
                        <a:latin typeface="Helvetica Neue" panose="02000503000000020004" pitchFamily="2" charset="0"/>
                      </a:endParaRPr>
                    </a:p>
                  </a:txBody>
                  <a:tcPr marL="1910" marR="1910" marT="1910" marB="0" anchor="b"/>
                </a:tc>
                <a:extLst>
                  <a:ext uri="{0D108BD9-81ED-4DB2-BD59-A6C34878D82A}">
                    <a16:rowId xmlns:a16="http://schemas.microsoft.com/office/drawing/2014/main" val="2333583426"/>
                  </a:ext>
                </a:extLst>
              </a:tr>
              <a:tr h="154349">
                <a:tc>
                  <a:txBody>
                    <a:bodyPr/>
                    <a:lstStyle/>
                    <a:p>
                      <a:pPr lvl="1" algn="l" fontAlgn="b"/>
                      <a:r>
                        <a:rPr lang="en-US" sz="800" b="1" u="none" strike="noStrike" dirty="0" err="1">
                          <a:solidFill>
                            <a:srgbClr val="002060"/>
                          </a:solidFill>
                          <a:effectLst/>
                        </a:rPr>
                        <a:t>cassandraPostmortemsPort</a:t>
                      </a:r>
                      <a:endParaRPr lang="en-US" sz="800" b="1" i="0" u="none" strike="noStrike" dirty="0">
                        <a:solidFill>
                          <a:srgbClr val="002060"/>
                        </a:solidFill>
                        <a:effectLst/>
                        <a:latin typeface="Menlo" panose="020B0609030804020204" pitchFamily="49" charset="0"/>
                      </a:endParaRPr>
                    </a:p>
                  </a:txBody>
                  <a:tcPr marL="1910" marR="1910" marT="1910" marB="0" anchor="b"/>
                </a:tc>
                <a:tc>
                  <a:txBody>
                    <a:bodyPr/>
                    <a:lstStyle/>
                    <a:p>
                      <a:pPr algn="ctr" fontAlgn="b"/>
                      <a:r>
                        <a:rPr lang="en-US" sz="800" b="1" u="none" strike="noStrike" dirty="0">
                          <a:solidFill>
                            <a:srgbClr val="7030A0"/>
                          </a:solidFill>
                          <a:effectLst/>
                        </a:rPr>
                        <a:t>22</a:t>
                      </a:r>
                      <a:endParaRPr lang="en-US" sz="800" b="1" i="0" u="none" strike="noStrike" dirty="0">
                        <a:solidFill>
                          <a:srgbClr val="7030A0"/>
                        </a:solidFill>
                        <a:effectLst/>
                        <a:latin typeface="Menlo" panose="020B0609030804020204" pitchFamily="49" charset="0"/>
                      </a:endParaRPr>
                    </a:p>
                  </a:txBody>
                  <a:tcPr marL="1910" marR="1910" marT="1910" marB="0" anchor="b"/>
                </a:tc>
                <a:tc>
                  <a:txBody>
                    <a:bodyPr/>
                    <a:lstStyle/>
                    <a:p>
                      <a:pPr algn="ctr" fontAlgn="b"/>
                      <a:r>
                        <a:rPr lang="en-US" sz="800" b="1" u="none" strike="noStrike">
                          <a:solidFill>
                            <a:srgbClr val="002060"/>
                          </a:solidFill>
                          <a:effectLst/>
                        </a:rPr>
                        <a:t>22</a:t>
                      </a:r>
                      <a:endParaRPr lang="en-US" sz="800" b="1" i="0" u="none" strike="noStrike">
                        <a:solidFill>
                          <a:srgbClr val="002060"/>
                        </a:solidFill>
                        <a:effectLst/>
                        <a:latin typeface="Helvetica Neue" panose="02000503000000020004" pitchFamily="2" charset="0"/>
                      </a:endParaRPr>
                    </a:p>
                  </a:txBody>
                  <a:tcPr marL="1910" marR="1910" marT="1910" marB="0" anchor="b"/>
                </a:tc>
                <a:tc>
                  <a:txBody>
                    <a:bodyPr/>
                    <a:lstStyle/>
                    <a:p>
                      <a:pPr lvl="1" algn="l" fontAlgn="b"/>
                      <a:r>
                        <a:rPr lang="en-US" sz="800" b="1" u="none" strike="noStrike" dirty="0">
                          <a:solidFill>
                            <a:srgbClr val="002060"/>
                          </a:solidFill>
                          <a:effectLst/>
                        </a:rPr>
                        <a:t>Port for the Cassandra postmortem upload</a:t>
                      </a:r>
                      <a:endParaRPr lang="en-US" sz="800" b="1" i="0" u="none" strike="noStrike" dirty="0">
                        <a:solidFill>
                          <a:srgbClr val="002060"/>
                        </a:solidFill>
                        <a:effectLst/>
                        <a:latin typeface="Helvetica Neue" panose="02000503000000020004" pitchFamily="2" charset="0"/>
                      </a:endParaRPr>
                    </a:p>
                  </a:txBody>
                  <a:tcPr marL="1910" marR="1910" marT="1910" marB="0" anchor="b"/>
                </a:tc>
                <a:extLst>
                  <a:ext uri="{0D108BD9-81ED-4DB2-BD59-A6C34878D82A}">
                    <a16:rowId xmlns:a16="http://schemas.microsoft.com/office/drawing/2014/main" val="2691023011"/>
                  </a:ext>
                </a:extLst>
              </a:tr>
              <a:tr h="154349">
                <a:tc>
                  <a:txBody>
                    <a:bodyPr/>
                    <a:lstStyle/>
                    <a:p>
                      <a:pPr lvl="1" algn="l" fontAlgn="b"/>
                      <a:r>
                        <a:rPr lang="en-US" sz="800" b="1" u="none" strike="noStrike" dirty="0" err="1">
                          <a:solidFill>
                            <a:srgbClr val="002060"/>
                          </a:solidFill>
                          <a:effectLst/>
                        </a:rPr>
                        <a:t>cassandraPostmortemsProtocol</a:t>
                      </a:r>
                      <a:endParaRPr lang="en-US" sz="800" b="1" i="0" u="none" strike="noStrike" dirty="0">
                        <a:solidFill>
                          <a:srgbClr val="002060"/>
                        </a:solidFill>
                        <a:effectLst/>
                        <a:latin typeface="Menlo" panose="020B0609030804020204" pitchFamily="49" charset="0"/>
                      </a:endParaRPr>
                    </a:p>
                  </a:txBody>
                  <a:tcPr marL="1910" marR="1910" marT="1910" marB="0" anchor="b"/>
                </a:tc>
                <a:tc>
                  <a:txBody>
                    <a:bodyPr/>
                    <a:lstStyle/>
                    <a:p>
                      <a:pPr algn="ctr" fontAlgn="b"/>
                      <a:r>
                        <a:rPr lang="en-US" sz="800" b="1" u="none" strike="noStrike" dirty="0">
                          <a:solidFill>
                            <a:srgbClr val="7030A0"/>
                          </a:solidFill>
                          <a:effectLst/>
                        </a:rPr>
                        <a:t>sftp</a:t>
                      </a:r>
                      <a:endParaRPr lang="en-US" sz="800" b="1" i="0" u="none" strike="noStrike" dirty="0">
                        <a:solidFill>
                          <a:srgbClr val="7030A0"/>
                        </a:solidFill>
                        <a:effectLst/>
                        <a:latin typeface="Menlo" panose="020B0609030804020204" pitchFamily="49" charset="0"/>
                      </a:endParaRPr>
                    </a:p>
                  </a:txBody>
                  <a:tcPr marL="1910" marR="1910" marT="1910" marB="0" anchor="b"/>
                </a:tc>
                <a:tc>
                  <a:txBody>
                    <a:bodyPr/>
                    <a:lstStyle/>
                    <a:p>
                      <a:pPr algn="ctr" fontAlgn="b"/>
                      <a:r>
                        <a:rPr lang="en-US" sz="800" b="1" u="none" strike="noStrike">
                          <a:solidFill>
                            <a:srgbClr val="002060"/>
                          </a:solidFill>
                          <a:effectLst/>
                        </a:rPr>
                        <a:t>sftp</a:t>
                      </a:r>
                      <a:endParaRPr lang="en-US" sz="800" b="1" i="0" u="none" strike="noStrike">
                        <a:solidFill>
                          <a:srgbClr val="002060"/>
                        </a:solidFill>
                        <a:effectLst/>
                        <a:latin typeface="Helvetica Neue" panose="02000503000000020004" pitchFamily="2" charset="0"/>
                      </a:endParaRPr>
                    </a:p>
                  </a:txBody>
                  <a:tcPr marL="1910" marR="1910" marT="1910" marB="0" anchor="b"/>
                </a:tc>
                <a:tc>
                  <a:txBody>
                    <a:bodyPr/>
                    <a:lstStyle/>
                    <a:p>
                      <a:pPr lvl="1" algn="l" fontAlgn="b"/>
                      <a:r>
                        <a:rPr lang="en-US" sz="800" b="1" u="none" strike="noStrike" dirty="0">
                          <a:solidFill>
                            <a:srgbClr val="002060"/>
                          </a:solidFill>
                          <a:effectLst/>
                        </a:rPr>
                        <a:t>Protocol for the Cassandra postmortem upload</a:t>
                      </a:r>
                      <a:endParaRPr lang="en-US" sz="800" b="1" i="0" u="none" strike="noStrike" dirty="0">
                        <a:solidFill>
                          <a:srgbClr val="002060"/>
                        </a:solidFill>
                        <a:effectLst/>
                        <a:latin typeface="Helvetica Neue" panose="02000503000000020004" pitchFamily="2" charset="0"/>
                      </a:endParaRPr>
                    </a:p>
                  </a:txBody>
                  <a:tcPr marL="1910" marR="1910" marT="1910" marB="0" anchor="b"/>
                </a:tc>
                <a:extLst>
                  <a:ext uri="{0D108BD9-81ED-4DB2-BD59-A6C34878D82A}">
                    <a16:rowId xmlns:a16="http://schemas.microsoft.com/office/drawing/2014/main" val="1328022777"/>
                  </a:ext>
                </a:extLst>
              </a:tr>
              <a:tr h="110248">
                <a:tc>
                  <a:txBody>
                    <a:bodyPr/>
                    <a:lstStyle/>
                    <a:p>
                      <a:pPr lvl="1" algn="l" fontAlgn="b"/>
                      <a:r>
                        <a:rPr lang="en-US" sz="800" b="1" u="none" strike="noStrike" dirty="0">
                          <a:solidFill>
                            <a:srgbClr val="002060"/>
                          </a:solidFill>
                          <a:effectLst/>
                        </a:rPr>
                        <a:t> </a:t>
                      </a:r>
                      <a:endParaRPr lang="en-US" sz="800" b="1" i="0" u="none" strike="noStrike" dirty="0">
                        <a:solidFill>
                          <a:srgbClr val="002060"/>
                        </a:solidFill>
                        <a:effectLst/>
                        <a:latin typeface="Arial" panose="020B0604020202020204" pitchFamily="34" charset="0"/>
                      </a:endParaRPr>
                    </a:p>
                  </a:txBody>
                  <a:tcPr marL="1910" marR="1910" marT="1910" marB="0" anchor="b"/>
                </a:tc>
                <a:tc>
                  <a:txBody>
                    <a:bodyPr/>
                    <a:lstStyle/>
                    <a:p>
                      <a:pPr algn="ctr" fontAlgn="b"/>
                      <a:r>
                        <a:rPr lang="en-US" sz="800" b="1" u="none" strike="noStrike" dirty="0">
                          <a:solidFill>
                            <a:srgbClr val="7030A0"/>
                          </a:solidFill>
                          <a:effectLst/>
                        </a:rPr>
                        <a:t> </a:t>
                      </a:r>
                      <a:endParaRPr lang="en-US" sz="800" b="1" i="0" u="none" strike="noStrike" dirty="0">
                        <a:solidFill>
                          <a:srgbClr val="7030A0"/>
                        </a:solidFill>
                        <a:effectLst/>
                        <a:latin typeface="Arial" panose="020B0604020202020204" pitchFamily="34" charset="0"/>
                      </a:endParaRPr>
                    </a:p>
                  </a:txBody>
                  <a:tcPr marL="1910" marR="1910" marT="1910" marB="0" anchor="b"/>
                </a:tc>
                <a:tc>
                  <a:txBody>
                    <a:bodyPr/>
                    <a:lstStyle/>
                    <a:p>
                      <a:pPr algn="ctr" fontAlgn="b"/>
                      <a:r>
                        <a:rPr lang="en-US" sz="800" b="1" u="none" strike="noStrike">
                          <a:solidFill>
                            <a:srgbClr val="002060"/>
                          </a:solidFill>
                          <a:effectLst/>
                        </a:rPr>
                        <a:t> </a:t>
                      </a:r>
                      <a:endParaRPr lang="en-US" sz="800" b="1" i="0" u="none" strike="noStrike">
                        <a:solidFill>
                          <a:srgbClr val="002060"/>
                        </a:solidFill>
                        <a:effectLst/>
                        <a:latin typeface="Arial" panose="020B0604020202020204" pitchFamily="34" charset="0"/>
                      </a:endParaRPr>
                    </a:p>
                  </a:txBody>
                  <a:tcPr marL="1910" marR="1910" marT="1910" marB="0" anchor="b"/>
                </a:tc>
                <a:tc>
                  <a:txBody>
                    <a:bodyPr/>
                    <a:lstStyle/>
                    <a:p>
                      <a:pPr lvl="1" algn="l" fontAlgn="b"/>
                      <a:r>
                        <a:rPr lang="en-US" sz="800" b="1" u="none" strike="noStrike" dirty="0">
                          <a:solidFill>
                            <a:srgbClr val="002060"/>
                          </a:solidFill>
                          <a:effectLst/>
                        </a:rPr>
                        <a:t> </a:t>
                      </a:r>
                      <a:endParaRPr lang="en-US" sz="800" b="1" i="0" u="none" strike="noStrike" dirty="0">
                        <a:solidFill>
                          <a:srgbClr val="002060"/>
                        </a:solidFill>
                        <a:effectLst/>
                        <a:latin typeface="Arial" panose="020B0604020202020204" pitchFamily="34" charset="0"/>
                      </a:endParaRPr>
                    </a:p>
                  </a:txBody>
                  <a:tcPr marL="1910" marR="1910" marT="1910" marB="0" anchor="b"/>
                </a:tc>
                <a:extLst>
                  <a:ext uri="{0D108BD9-81ED-4DB2-BD59-A6C34878D82A}">
                    <a16:rowId xmlns:a16="http://schemas.microsoft.com/office/drawing/2014/main" val="2826930710"/>
                  </a:ext>
                </a:extLst>
              </a:tr>
            </a:tbl>
          </a:graphicData>
        </a:graphic>
      </p:graphicFrame>
      <p:sp>
        <p:nvSpPr>
          <p:cNvPr id="6" name="TextBox 5">
            <a:extLst>
              <a:ext uri="{FF2B5EF4-FFF2-40B4-BE49-F238E27FC236}">
                <a16:creationId xmlns:a16="http://schemas.microsoft.com/office/drawing/2014/main" id="{AF127EFF-8E29-7C4A-90C5-D72185078A3B}"/>
              </a:ext>
            </a:extLst>
          </p:cNvPr>
          <p:cNvSpPr txBox="1"/>
          <p:nvPr/>
        </p:nvSpPr>
        <p:spPr>
          <a:xfrm>
            <a:off x="430306" y="3796393"/>
            <a:ext cx="8356342" cy="300082"/>
          </a:xfrm>
          <a:prstGeom prst="rect">
            <a:avLst/>
          </a:prstGeom>
          <a:noFill/>
        </p:spPr>
        <p:txBody>
          <a:bodyPr wrap="square" rtlCol="0">
            <a:spAutoFit/>
          </a:bodyPr>
          <a:lstStyle/>
          <a:p>
            <a:r>
              <a:rPr lang="en-US" b="1" dirty="0"/>
              <a:t>Note:  </a:t>
            </a:r>
            <a:r>
              <a:rPr lang="en-US" dirty="0"/>
              <a:t>The defaults shown when configuring the Helm Chart using UI can be used without any modification</a:t>
            </a:r>
          </a:p>
        </p:txBody>
      </p:sp>
    </p:spTree>
    <p:extLst>
      <p:ext uri="{BB962C8B-B14F-4D97-AF65-F5344CB8AC3E}">
        <p14:creationId xmlns:p14="http://schemas.microsoft.com/office/powerpoint/2010/main" val="38440699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86AB7-DB8F-FA46-AB5D-29C736A737E3}"/>
              </a:ext>
            </a:extLst>
          </p:cNvPr>
          <p:cNvSpPr>
            <a:spLocks noGrp="1"/>
          </p:cNvSpPr>
          <p:nvPr>
            <p:ph type="title"/>
          </p:nvPr>
        </p:nvSpPr>
        <p:spPr>
          <a:xfrm>
            <a:off x="228599" y="201167"/>
            <a:ext cx="8841921" cy="864308"/>
          </a:xfrm>
        </p:spPr>
        <p:txBody>
          <a:bodyPr/>
          <a:lstStyle/>
          <a:p>
            <a:r>
              <a:rPr lang="en-US" dirty="0"/>
              <a:t>IBM API Connect Helm Chart - </a:t>
            </a:r>
            <a:r>
              <a:rPr lang="en-US" dirty="0" err="1"/>
              <a:t>ibm-apiconnect-ent</a:t>
            </a:r>
            <a:r>
              <a:rPr lang="en-US" dirty="0"/>
              <a:t> V2.0.3 (7/10) </a:t>
            </a:r>
            <a:br>
              <a:rPr lang="en-US" dirty="0"/>
            </a:br>
            <a:r>
              <a:rPr lang="en-US" sz="2000" dirty="0"/>
              <a:t>Portal subsystem Configuration</a:t>
            </a:r>
            <a:endParaRPr lang="en-US" dirty="0"/>
          </a:p>
        </p:txBody>
      </p:sp>
      <p:sp>
        <p:nvSpPr>
          <p:cNvPr id="4" name="Footer Placeholder 3">
            <a:extLst>
              <a:ext uri="{FF2B5EF4-FFF2-40B4-BE49-F238E27FC236}">
                <a16:creationId xmlns:a16="http://schemas.microsoft.com/office/drawing/2014/main" id="{45B2C5E7-D8DD-3C44-BB8A-79ABFED7C639}"/>
              </a:ext>
            </a:extLst>
          </p:cNvPr>
          <p:cNvSpPr>
            <a:spLocks noGrp="1"/>
          </p:cNvSpPr>
          <p:nvPr>
            <p:ph type="ftr" sz="quarter" idx="3"/>
          </p:nvPr>
        </p:nvSpPr>
        <p:spPr>
          <a:xfrm>
            <a:off x="228600" y="4826480"/>
            <a:ext cx="6400800" cy="137160"/>
          </a:xfrm>
        </p:spPr>
        <p:txBody>
          <a:bodyPr/>
          <a:lstStyle/>
          <a:p>
            <a:r>
              <a:rPr lang="en-US" dirty="0"/>
              <a:t>IBM Private Cloud Boot-camp / June 2018 / © 2018 IBM Corporation</a:t>
            </a:r>
          </a:p>
        </p:txBody>
      </p:sp>
      <p:sp>
        <p:nvSpPr>
          <p:cNvPr id="7" name="Slide Number Placeholder 6">
            <a:extLst>
              <a:ext uri="{FF2B5EF4-FFF2-40B4-BE49-F238E27FC236}">
                <a16:creationId xmlns:a16="http://schemas.microsoft.com/office/drawing/2014/main" id="{C42152FD-482B-D04B-9866-378D7A9231F0}"/>
              </a:ext>
            </a:extLst>
          </p:cNvPr>
          <p:cNvSpPr>
            <a:spLocks noGrp="1"/>
          </p:cNvSpPr>
          <p:nvPr>
            <p:ph type="sldNum" sz="quarter" idx="4"/>
          </p:nvPr>
        </p:nvSpPr>
        <p:spPr/>
        <p:txBody>
          <a:bodyPr/>
          <a:lstStyle/>
          <a:p>
            <a:fld id="{3FD999D4-B456-9943-89B7-30D56181CE18}" type="slidenum">
              <a:rPr lang="en-US" smtClean="0"/>
              <a:pPr/>
              <a:t>31</a:t>
            </a:fld>
            <a:endParaRPr lang="en-US" dirty="0"/>
          </a:p>
        </p:txBody>
      </p:sp>
      <p:graphicFrame>
        <p:nvGraphicFramePr>
          <p:cNvPr id="3" name="Table 2">
            <a:extLst>
              <a:ext uri="{FF2B5EF4-FFF2-40B4-BE49-F238E27FC236}">
                <a16:creationId xmlns:a16="http://schemas.microsoft.com/office/drawing/2014/main" id="{14764C33-0900-DF4A-A524-DF9E867C19AF}"/>
              </a:ext>
            </a:extLst>
          </p:cNvPr>
          <p:cNvGraphicFramePr>
            <a:graphicFrameLocks noGrp="1"/>
          </p:cNvGraphicFramePr>
          <p:nvPr>
            <p:extLst>
              <p:ext uri="{D42A27DB-BD31-4B8C-83A1-F6EECF244321}">
                <p14:modId xmlns:p14="http://schemas.microsoft.com/office/powerpoint/2010/main" val="4155356939"/>
              </p:ext>
            </p:extLst>
          </p:nvPr>
        </p:nvGraphicFramePr>
        <p:xfrm>
          <a:off x="228600" y="1588356"/>
          <a:ext cx="8520953" cy="1487526"/>
        </p:xfrm>
        <a:graphic>
          <a:graphicData uri="http://schemas.openxmlformats.org/drawingml/2006/table">
            <a:tbl>
              <a:tblPr>
                <a:tableStyleId>{5C22544A-7EE6-4342-B048-85BDC9FD1C3A}</a:tableStyleId>
              </a:tblPr>
              <a:tblGrid>
                <a:gridCol w="1632367">
                  <a:extLst>
                    <a:ext uri="{9D8B030D-6E8A-4147-A177-3AD203B41FA5}">
                      <a16:colId xmlns:a16="http://schemas.microsoft.com/office/drawing/2014/main" val="1095634241"/>
                    </a:ext>
                  </a:extLst>
                </a:gridCol>
                <a:gridCol w="1959919">
                  <a:extLst>
                    <a:ext uri="{9D8B030D-6E8A-4147-A177-3AD203B41FA5}">
                      <a16:colId xmlns:a16="http://schemas.microsoft.com/office/drawing/2014/main" val="2587173937"/>
                    </a:ext>
                  </a:extLst>
                </a:gridCol>
                <a:gridCol w="1206871">
                  <a:extLst>
                    <a:ext uri="{9D8B030D-6E8A-4147-A177-3AD203B41FA5}">
                      <a16:colId xmlns:a16="http://schemas.microsoft.com/office/drawing/2014/main" val="3225947988"/>
                    </a:ext>
                  </a:extLst>
                </a:gridCol>
                <a:gridCol w="3721796">
                  <a:extLst>
                    <a:ext uri="{9D8B030D-6E8A-4147-A177-3AD203B41FA5}">
                      <a16:colId xmlns:a16="http://schemas.microsoft.com/office/drawing/2014/main" val="1238187164"/>
                    </a:ext>
                  </a:extLst>
                </a:gridCol>
              </a:tblGrid>
              <a:tr h="119057">
                <a:tc>
                  <a:txBody>
                    <a:bodyPr/>
                    <a:lstStyle/>
                    <a:p>
                      <a:pPr algn="ctr" fontAlgn="b"/>
                      <a:r>
                        <a:rPr lang="en-US" sz="800" b="1" u="none" strike="noStrike" dirty="0">
                          <a:solidFill>
                            <a:srgbClr val="002060"/>
                          </a:solidFill>
                          <a:effectLst/>
                        </a:rPr>
                        <a:t>Parameter name</a:t>
                      </a:r>
                      <a:endParaRPr lang="en-US" sz="800" b="1" i="0" u="none" strike="noStrike" dirty="0">
                        <a:solidFill>
                          <a:srgbClr val="002060"/>
                        </a:solidFill>
                        <a:effectLst/>
                        <a:latin typeface="Helvetica Neue" panose="02000503000000020004" pitchFamily="2" charset="0"/>
                      </a:endParaRPr>
                    </a:p>
                  </a:txBody>
                  <a:tcPr marL="1971" marR="1971" marT="1971" marB="0" anchor="b"/>
                </a:tc>
                <a:tc>
                  <a:txBody>
                    <a:bodyPr/>
                    <a:lstStyle/>
                    <a:p>
                      <a:pPr algn="ctr" fontAlgn="b"/>
                      <a:r>
                        <a:rPr lang="en-US" sz="800" b="1" u="none" strike="noStrike">
                          <a:solidFill>
                            <a:srgbClr val="002060"/>
                          </a:solidFill>
                          <a:effectLst/>
                        </a:rPr>
                        <a:t>Value</a:t>
                      </a:r>
                      <a:endParaRPr lang="en-US" sz="800" b="1" i="0" u="none" strike="noStrike">
                        <a:solidFill>
                          <a:srgbClr val="002060"/>
                        </a:solidFill>
                        <a:effectLst/>
                        <a:latin typeface="Helvetica Neue" panose="02000503000000020004" pitchFamily="2" charset="0"/>
                      </a:endParaRPr>
                    </a:p>
                  </a:txBody>
                  <a:tcPr marL="1971" marR="1971" marT="1971" marB="0" anchor="b"/>
                </a:tc>
                <a:tc>
                  <a:txBody>
                    <a:bodyPr/>
                    <a:lstStyle/>
                    <a:p>
                      <a:pPr algn="ctr" fontAlgn="b"/>
                      <a:r>
                        <a:rPr lang="en-US" sz="800" b="1" u="none" strike="noStrike">
                          <a:solidFill>
                            <a:srgbClr val="002060"/>
                          </a:solidFill>
                          <a:effectLst/>
                        </a:rPr>
                        <a:t>Default value (if any)</a:t>
                      </a:r>
                      <a:endParaRPr lang="en-US" sz="800" b="1" i="0" u="none" strike="noStrike">
                        <a:solidFill>
                          <a:srgbClr val="002060"/>
                        </a:solidFill>
                        <a:effectLst/>
                        <a:latin typeface="Helvetica Neue" panose="02000503000000020004" pitchFamily="2" charset="0"/>
                      </a:endParaRPr>
                    </a:p>
                  </a:txBody>
                  <a:tcPr marL="1971" marR="1971" marT="1971" marB="0" anchor="b"/>
                </a:tc>
                <a:tc>
                  <a:txBody>
                    <a:bodyPr/>
                    <a:lstStyle/>
                    <a:p>
                      <a:pPr algn="ctr" fontAlgn="b"/>
                      <a:r>
                        <a:rPr lang="en-US" sz="800" b="1" u="none" strike="noStrike">
                          <a:solidFill>
                            <a:srgbClr val="002060"/>
                          </a:solidFill>
                          <a:effectLst/>
                        </a:rPr>
                        <a:t>Description</a:t>
                      </a:r>
                      <a:endParaRPr lang="en-US" sz="800" b="1" i="0" u="none" strike="noStrike">
                        <a:solidFill>
                          <a:srgbClr val="002060"/>
                        </a:solidFill>
                        <a:effectLst/>
                        <a:latin typeface="Helvetica Neue" panose="02000503000000020004" pitchFamily="2" charset="0"/>
                      </a:endParaRPr>
                    </a:p>
                  </a:txBody>
                  <a:tcPr marL="1971" marR="1971" marT="1971" marB="0" anchor="b"/>
                </a:tc>
                <a:extLst>
                  <a:ext uri="{0D108BD9-81ED-4DB2-BD59-A6C34878D82A}">
                    <a16:rowId xmlns:a16="http://schemas.microsoft.com/office/drawing/2014/main" val="3606236073"/>
                  </a:ext>
                </a:extLst>
              </a:tr>
              <a:tr h="119057">
                <a:tc>
                  <a:txBody>
                    <a:bodyPr/>
                    <a:lstStyle/>
                    <a:p>
                      <a:pPr algn="l" fontAlgn="b"/>
                      <a:r>
                        <a:rPr lang="en-US" sz="800" b="1" u="none" strike="noStrike" dirty="0">
                          <a:solidFill>
                            <a:srgbClr val="002060"/>
                          </a:solidFill>
                          <a:effectLst/>
                        </a:rPr>
                        <a:t> </a:t>
                      </a:r>
                      <a:endParaRPr lang="en-US" sz="800" b="1" i="0" u="none" strike="noStrike" dirty="0">
                        <a:solidFill>
                          <a:srgbClr val="002060"/>
                        </a:solidFill>
                        <a:effectLst/>
                        <a:latin typeface="Menlo" panose="020B0609030804020204" pitchFamily="49" charset="0"/>
                      </a:endParaRPr>
                    </a:p>
                  </a:txBody>
                  <a:tcPr marL="1971" marR="1971" marT="1971" marB="0" anchor="b"/>
                </a:tc>
                <a:tc>
                  <a:txBody>
                    <a:bodyPr/>
                    <a:lstStyle/>
                    <a:p>
                      <a:pPr algn="l" fontAlgn="b"/>
                      <a:r>
                        <a:rPr lang="en-US" sz="800" b="1" u="none" strike="noStrike" dirty="0">
                          <a:solidFill>
                            <a:srgbClr val="7030A0"/>
                          </a:solidFill>
                          <a:effectLst/>
                        </a:rPr>
                        <a:t> </a:t>
                      </a:r>
                      <a:endParaRPr lang="en-US" sz="800" b="1" i="0" u="none" strike="noStrike" dirty="0">
                        <a:solidFill>
                          <a:srgbClr val="7030A0"/>
                        </a:solidFill>
                        <a:effectLst/>
                        <a:latin typeface="Menlo" panose="020B0609030804020204" pitchFamily="49" charset="0"/>
                      </a:endParaRPr>
                    </a:p>
                  </a:txBody>
                  <a:tcPr marL="1971" marR="1971" marT="1971" marB="0" anchor="b"/>
                </a:tc>
                <a:tc>
                  <a:txBody>
                    <a:bodyPr/>
                    <a:lstStyle/>
                    <a:p>
                      <a:pPr algn="ctr" fontAlgn="b"/>
                      <a:r>
                        <a:rPr lang="en-US" sz="800" b="1" u="none" strike="noStrike" dirty="0">
                          <a:solidFill>
                            <a:srgbClr val="002060"/>
                          </a:solidFill>
                          <a:effectLst/>
                        </a:rPr>
                        <a:t> </a:t>
                      </a:r>
                      <a:endParaRPr lang="en-US" sz="800" b="1" i="0" u="none" strike="noStrike" dirty="0">
                        <a:solidFill>
                          <a:srgbClr val="002060"/>
                        </a:solidFill>
                        <a:effectLst/>
                        <a:latin typeface="Helvetica Neue" panose="02000503000000020004" pitchFamily="2" charset="0"/>
                      </a:endParaRPr>
                    </a:p>
                  </a:txBody>
                  <a:tcPr marL="1971" marR="1971" marT="1971" marB="0" anchor="b"/>
                </a:tc>
                <a:tc>
                  <a:txBody>
                    <a:bodyPr/>
                    <a:lstStyle/>
                    <a:p>
                      <a:pPr algn="l" fontAlgn="b"/>
                      <a:r>
                        <a:rPr lang="en-US" sz="800" b="1" u="none" strike="noStrike" dirty="0">
                          <a:solidFill>
                            <a:srgbClr val="002060"/>
                          </a:solidFill>
                          <a:effectLst/>
                        </a:rPr>
                        <a:t> </a:t>
                      </a:r>
                      <a:endParaRPr lang="en-US" sz="800" b="1" i="0" u="none" strike="noStrike" dirty="0">
                        <a:solidFill>
                          <a:srgbClr val="002060"/>
                        </a:solidFill>
                        <a:effectLst/>
                        <a:latin typeface="Helvetica Neue" panose="02000503000000020004" pitchFamily="2" charset="0"/>
                      </a:endParaRPr>
                    </a:p>
                  </a:txBody>
                  <a:tcPr marL="1971" marR="1971" marT="1971" marB="0" anchor="b"/>
                </a:tc>
                <a:extLst>
                  <a:ext uri="{0D108BD9-81ED-4DB2-BD59-A6C34878D82A}">
                    <a16:rowId xmlns:a16="http://schemas.microsoft.com/office/drawing/2014/main" val="2473891741"/>
                  </a:ext>
                </a:extLst>
              </a:tr>
              <a:tr h="119057">
                <a:tc>
                  <a:txBody>
                    <a:bodyPr/>
                    <a:lstStyle/>
                    <a:p>
                      <a:pPr lvl="1" algn="l" fontAlgn="b"/>
                      <a:r>
                        <a:rPr lang="en-US" sz="800" b="1" u="none" strike="noStrike" dirty="0">
                          <a:solidFill>
                            <a:srgbClr val="002060"/>
                          </a:solidFill>
                          <a:effectLst/>
                        </a:rPr>
                        <a:t>enabled</a:t>
                      </a:r>
                      <a:endParaRPr lang="en-US" sz="800" b="1" i="0" u="none" strike="noStrike" dirty="0">
                        <a:solidFill>
                          <a:srgbClr val="002060"/>
                        </a:solidFill>
                        <a:effectLst/>
                        <a:latin typeface="Menlo" panose="020B0609030804020204" pitchFamily="49" charset="0"/>
                      </a:endParaRPr>
                    </a:p>
                  </a:txBody>
                  <a:tcPr marL="1971" marR="1971" marT="1971" marB="0" anchor="b"/>
                </a:tc>
                <a:tc>
                  <a:txBody>
                    <a:bodyPr/>
                    <a:lstStyle/>
                    <a:p>
                      <a:pPr algn="ctr" fontAlgn="b"/>
                      <a:r>
                        <a:rPr lang="en-US" sz="800" b="1" u="none" strike="noStrike" dirty="0">
                          <a:solidFill>
                            <a:srgbClr val="7030A0"/>
                          </a:solidFill>
                          <a:effectLst/>
                        </a:rPr>
                        <a:t>TRUE</a:t>
                      </a:r>
                      <a:endParaRPr lang="en-US" sz="800" b="1" i="0" u="none" strike="noStrike" dirty="0">
                        <a:solidFill>
                          <a:srgbClr val="7030A0"/>
                        </a:solidFill>
                        <a:effectLst/>
                        <a:latin typeface="Menlo" panose="020B0609030804020204" pitchFamily="49" charset="0"/>
                      </a:endParaRPr>
                    </a:p>
                  </a:txBody>
                  <a:tcPr marL="1971" marR="1971" marT="1971" marB="0" anchor="b"/>
                </a:tc>
                <a:tc>
                  <a:txBody>
                    <a:bodyPr/>
                    <a:lstStyle/>
                    <a:p>
                      <a:pPr algn="ctr" fontAlgn="b"/>
                      <a:r>
                        <a:rPr lang="en-US" sz="800" b="1" u="none" strike="noStrike">
                          <a:solidFill>
                            <a:srgbClr val="002060"/>
                          </a:solidFill>
                          <a:effectLst/>
                        </a:rPr>
                        <a:t>TRUE</a:t>
                      </a:r>
                      <a:endParaRPr lang="en-US" sz="800" b="1" i="0" u="none" strike="noStrike">
                        <a:solidFill>
                          <a:srgbClr val="002060"/>
                        </a:solidFill>
                        <a:effectLst/>
                        <a:latin typeface="Helvetica Neue" panose="02000503000000020004" pitchFamily="2" charset="0"/>
                      </a:endParaRPr>
                    </a:p>
                  </a:txBody>
                  <a:tcPr marL="1971" marR="1971" marT="1971" marB="0" anchor="b"/>
                </a:tc>
                <a:tc>
                  <a:txBody>
                    <a:bodyPr/>
                    <a:lstStyle/>
                    <a:p>
                      <a:pPr lvl="1" algn="l" fontAlgn="b"/>
                      <a:r>
                        <a:rPr lang="en-US" sz="800" b="1" u="none" strike="noStrike" dirty="0">
                          <a:solidFill>
                            <a:srgbClr val="002060"/>
                          </a:solidFill>
                          <a:effectLst/>
                        </a:rPr>
                        <a:t>Enable the Developer Portal subsystem</a:t>
                      </a:r>
                      <a:endParaRPr lang="en-US" sz="800" b="1" i="0" u="none" strike="noStrike" dirty="0">
                        <a:solidFill>
                          <a:srgbClr val="002060"/>
                        </a:solidFill>
                        <a:effectLst/>
                        <a:latin typeface="Helvetica Neue" panose="02000503000000020004" pitchFamily="2" charset="0"/>
                      </a:endParaRPr>
                    </a:p>
                  </a:txBody>
                  <a:tcPr marL="1971" marR="1971" marT="1971" marB="0" anchor="b"/>
                </a:tc>
                <a:extLst>
                  <a:ext uri="{0D108BD9-81ED-4DB2-BD59-A6C34878D82A}">
                    <a16:rowId xmlns:a16="http://schemas.microsoft.com/office/drawing/2014/main" val="1196988085"/>
                  </a:ext>
                </a:extLst>
              </a:tr>
              <a:tr h="119057">
                <a:tc>
                  <a:txBody>
                    <a:bodyPr/>
                    <a:lstStyle/>
                    <a:p>
                      <a:pPr lvl="1" algn="l" fontAlgn="b"/>
                      <a:r>
                        <a:rPr lang="en-US" sz="800" b="1" u="none" strike="noStrike" dirty="0" err="1">
                          <a:solidFill>
                            <a:srgbClr val="002060"/>
                          </a:solidFill>
                          <a:effectLst/>
                        </a:rPr>
                        <a:t>portalDirectorEndpoint</a:t>
                      </a:r>
                      <a:endParaRPr lang="en-US" sz="800" b="1" i="0" u="none" strike="noStrike" dirty="0">
                        <a:solidFill>
                          <a:srgbClr val="002060"/>
                        </a:solidFill>
                        <a:effectLst/>
                        <a:latin typeface="Menlo" panose="020B0609030804020204" pitchFamily="49" charset="0"/>
                      </a:endParaRPr>
                    </a:p>
                  </a:txBody>
                  <a:tcPr marL="1971" marR="1971" marT="1971" marB="0" anchor="b"/>
                </a:tc>
                <a:tc>
                  <a:txBody>
                    <a:bodyPr/>
                    <a:lstStyle/>
                    <a:p>
                      <a:pPr algn="ctr" fontAlgn="b"/>
                      <a:r>
                        <a:rPr lang="en-US" sz="800" b="1" u="none" strike="noStrike" dirty="0" err="1">
                          <a:solidFill>
                            <a:srgbClr val="FF0000"/>
                          </a:solidFill>
                          <a:effectLst/>
                        </a:rPr>
                        <a:t>apicpadmin.INGRESS_CTRL_IP.nip.io</a:t>
                      </a:r>
                      <a:endParaRPr lang="en-US" sz="800" b="1" i="0" u="none" strike="noStrike" dirty="0">
                        <a:solidFill>
                          <a:srgbClr val="FF0000"/>
                        </a:solidFill>
                        <a:effectLst/>
                        <a:latin typeface="Menlo" panose="020B0609030804020204" pitchFamily="49" charset="0"/>
                      </a:endParaRPr>
                    </a:p>
                  </a:txBody>
                  <a:tcPr marL="1971" marR="1971" marT="1971" marB="0" anchor="b"/>
                </a:tc>
                <a:tc>
                  <a:txBody>
                    <a:bodyPr/>
                    <a:lstStyle/>
                    <a:p>
                      <a:pPr algn="ctr" fontAlgn="b"/>
                      <a:r>
                        <a:rPr lang="en-US" sz="800" b="1" u="none" strike="noStrike">
                          <a:solidFill>
                            <a:srgbClr val="002060"/>
                          </a:solidFill>
                          <a:effectLst/>
                        </a:rPr>
                        <a:t> </a:t>
                      </a:r>
                      <a:endParaRPr lang="en-US" sz="800" b="1" i="0" u="none" strike="noStrike">
                        <a:solidFill>
                          <a:srgbClr val="002060"/>
                        </a:solidFill>
                        <a:effectLst/>
                        <a:latin typeface="Helvetica Neue" panose="02000503000000020004" pitchFamily="2" charset="0"/>
                      </a:endParaRPr>
                    </a:p>
                  </a:txBody>
                  <a:tcPr marL="1971" marR="1971" marT="1971" marB="0" anchor="b"/>
                </a:tc>
                <a:tc>
                  <a:txBody>
                    <a:bodyPr/>
                    <a:lstStyle/>
                    <a:p>
                      <a:pPr lvl="1" algn="l" fontAlgn="b"/>
                      <a:r>
                        <a:rPr lang="en-US" sz="800" b="1" u="none" strike="noStrike" dirty="0">
                          <a:solidFill>
                            <a:srgbClr val="002060"/>
                          </a:solidFill>
                          <a:effectLst/>
                        </a:rPr>
                        <a:t>Developer Portal Admin endpoint</a:t>
                      </a:r>
                      <a:endParaRPr lang="en-US" sz="800" b="1" i="0" u="none" strike="noStrike" dirty="0">
                        <a:solidFill>
                          <a:srgbClr val="002060"/>
                        </a:solidFill>
                        <a:effectLst/>
                        <a:latin typeface="Helvetica Neue" panose="02000503000000020004" pitchFamily="2" charset="0"/>
                      </a:endParaRPr>
                    </a:p>
                  </a:txBody>
                  <a:tcPr marL="1971" marR="1971" marT="1971" marB="0" anchor="b"/>
                </a:tc>
                <a:extLst>
                  <a:ext uri="{0D108BD9-81ED-4DB2-BD59-A6C34878D82A}">
                    <a16:rowId xmlns:a16="http://schemas.microsoft.com/office/drawing/2014/main" val="1151683353"/>
                  </a:ext>
                </a:extLst>
              </a:tr>
              <a:tr h="119057">
                <a:tc>
                  <a:txBody>
                    <a:bodyPr/>
                    <a:lstStyle/>
                    <a:p>
                      <a:pPr lvl="1" algn="l" fontAlgn="b"/>
                      <a:r>
                        <a:rPr lang="en-US" sz="800" b="1" u="none" strike="noStrike" dirty="0" err="1">
                          <a:solidFill>
                            <a:srgbClr val="002060"/>
                          </a:solidFill>
                          <a:effectLst/>
                        </a:rPr>
                        <a:t>portalWebEndpoint</a:t>
                      </a:r>
                      <a:endParaRPr lang="en-US" sz="800" b="1" i="0" u="none" strike="noStrike" dirty="0">
                        <a:solidFill>
                          <a:srgbClr val="002060"/>
                        </a:solidFill>
                        <a:effectLst/>
                        <a:latin typeface="Menlo" panose="020B0609030804020204" pitchFamily="49" charset="0"/>
                      </a:endParaRPr>
                    </a:p>
                  </a:txBody>
                  <a:tcPr marL="1971" marR="1971" marT="1971" marB="0" anchor="b"/>
                </a:tc>
                <a:tc>
                  <a:txBody>
                    <a:bodyPr/>
                    <a:lstStyle/>
                    <a:p>
                      <a:pPr algn="ctr" fontAlgn="b"/>
                      <a:r>
                        <a:rPr lang="en-US" sz="800" b="1" u="none" strike="noStrike" dirty="0" err="1">
                          <a:solidFill>
                            <a:srgbClr val="FF0000"/>
                          </a:solidFill>
                          <a:effectLst/>
                        </a:rPr>
                        <a:t>apicportal.INGRESS_CTRL_IP.nip.io</a:t>
                      </a:r>
                      <a:endParaRPr lang="en-US" sz="800" b="1" i="0" u="none" strike="noStrike" dirty="0">
                        <a:solidFill>
                          <a:srgbClr val="FF0000"/>
                        </a:solidFill>
                        <a:effectLst/>
                        <a:latin typeface="Menlo" panose="020B0609030804020204" pitchFamily="49" charset="0"/>
                      </a:endParaRPr>
                    </a:p>
                  </a:txBody>
                  <a:tcPr marL="1971" marR="1971" marT="1971" marB="0" anchor="b"/>
                </a:tc>
                <a:tc>
                  <a:txBody>
                    <a:bodyPr/>
                    <a:lstStyle/>
                    <a:p>
                      <a:pPr algn="ctr" fontAlgn="b"/>
                      <a:r>
                        <a:rPr lang="en-US" sz="800" b="1" u="none" strike="noStrike">
                          <a:solidFill>
                            <a:srgbClr val="002060"/>
                          </a:solidFill>
                          <a:effectLst/>
                        </a:rPr>
                        <a:t> </a:t>
                      </a:r>
                      <a:endParaRPr lang="en-US" sz="800" b="1" i="0" u="none" strike="noStrike">
                        <a:solidFill>
                          <a:srgbClr val="002060"/>
                        </a:solidFill>
                        <a:effectLst/>
                        <a:latin typeface="Helvetica Neue" panose="02000503000000020004" pitchFamily="2" charset="0"/>
                      </a:endParaRPr>
                    </a:p>
                  </a:txBody>
                  <a:tcPr marL="1971" marR="1971" marT="1971" marB="0" anchor="b"/>
                </a:tc>
                <a:tc>
                  <a:txBody>
                    <a:bodyPr/>
                    <a:lstStyle/>
                    <a:p>
                      <a:pPr lvl="1" algn="l" fontAlgn="b"/>
                      <a:r>
                        <a:rPr lang="en-US" sz="800" b="1" u="none" strike="noStrike" dirty="0">
                          <a:solidFill>
                            <a:srgbClr val="002060"/>
                          </a:solidFill>
                          <a:effectLst/>
                        </a:rPr>
                        <a:t>Developer Portal web endpoint</a:t>
                      </a:r>
                      <a:endParaRPr lang="en-US" sz="800" b="1" i="0" u="none" strike="noStrike" dirty="0">
                        <a:solidFill>
                          <a:srgbClr val="002060"/>
                        </a:solidFill>
                        <a:effectLst/>
                        <a:latin typeface="Helvetica Neue" panose="02000503000000020004" pitchFamily="2" charset="0"/>
                      </a:endParaRPr>
                    </a:p>
                  </a:txBody>
                  <a:tcPr marL="1971" marR="1971" marT="1971" marB="0" anchor="b"/>
                </a:tc>
                <a:extLst>
                  <a:ext uri="{0D108BD9-81ED-4DB2-BD59-A6C34878D82A}">
                    <a16:rowId xmlns:a16="http://schemas.microsoft.com/office/drawing/2014/main" val="2273356663"/>
                  </a:ext>
                </a:extLst>
              </a:tr>
              <a:tr h="119057">
                <a:tc>
                  <a:txBody>
                    <a:bodyPr/>
                    <a:lstStyle/>
                    <a:p>
                      <a:pPr lvl="1" algn="l" fontAlgn="b"/>
                      <a:r>
                        <a:rPr lang="en-US" sz="800" b="1" u="none" strike="noStrike" dirty="0" err="1">
                          <a:solidFill>
                            <a:srgbClr val="002060"/>
                          </a:solidFill>
                          <a:effectLst/>
                        </a:rPr>
                        <a:t>adminStorageSizeGb</a:t>
                      </a:r>
                      <a:endParaRPr lang="en-US" sz="800" b="1" i="0" u="none" strike="noStrike" dirty="0">
                        <a:solidFill>
                          <a:srgbClr val="002060"/>
                        </a:solidFill>
                        <a:effectLst/>
                        <a:latin typeface="Menlo" panose="020B0609030804020204" pitchFamily="49" charset="0"/>
                      </a:endParaRPr>
                    </a:p>
                  </a:txBody>
                  <a:tcPr marL="1971" marR="1971" marT="1971" marB="0" anchor="b"/>
                </a:tc>
                <a:tc>
                  <a:txBody>
                    <a:bodyPr/>
                    <a:lstStyle/>
                    <a:p>
                      <a:pPr algn="ctr" fontAlgn="b"/>
                      <a:r>
                        <a:rPr lang="en-US" sz="800" b="1" u="none" strike="noStrike" dirty="0">
                          <a:solidFill>
                            <a:srgbClr val="7030A0"/>
                          </a:solidFill>
                          <a:effectLst/>
                        </a:rPr>
                        <a:t>1</a:t>
                      </a:r>
                      <a:endParaRPr lang="en-US" sz="800" b="1" i="0" u="none" strike="noStrike" dirty="0">
                        <a:solidFill>
                          <a:srgbClr val="7030A0"/>
                        </a:solidFill>
                        <a:effectLst/>
                        <a:latin typeface="Menlo" panose="020B0609030804020204" pitchFamily="49" charset="0"/>
                      </a:endParaRPr>
                    </a:p>
                  </a:txBody>
                  <a:tcPr marL="1971" marR="1971" marT="1971" marB="0" anchor="b"/>
                </a:tc>
                <a:tc>
                  <a:txBody>
                    <a:bodyPr/>
                    <a:lstStyle/>
                    <a:p>
                      <a:pPr algn="ctr" fontAlgn="b"/>
                      <a:r>
                        <a:rPr lang="en-US" sz="800" b="1" u="none" strike="noStrike">
                          <a:solidFill>
                            <a:srgbClr val="002060"/>
                          </a:solidFill>
                          <a:effectLst/>
                        </a:rPr>
                        <a:t>1</a:t>
                      </a:r>
                      <a:endParaRPr lang="en-US" sz="800" b="1" i="0" u="none" strike="noStrike">
                        <a:solidFill>
                          <a:srgbClr val="002060"/>
                        </a:solidFill>
                        <a:effectLst/>
                        <a:latin typeface="Helvetica Neue" panose="02000503000000020004" pitchFamily="2" charset="0"/>
                      </a:endParaRPr>
                    </a:p>
                  </a:txBody>
                  <a:tcPr marL="1971" marR="1971" marT="1971" marB="0" anchor="b"/>
                </a:tc>
                <a:tc>
                  <a:txBody>
                    <a:bodyPr/>
                    <a:lstStyle/>
                    <a:p>
                      <a:pPr lvl="1" algn="l" fontAlgn="b"/>
                      <a:r>
                        <a:rPr lang="en-US" sz="800" b="1" u="none" strike="noStrike" dirty="0">
                          <a:solidFill>
                            <a:srgbClr val="002060"/>
                          </a:solidFill>
                          <a:effectLst/>
                        </a:rPr>
                        <a:t>Storage volume size (in gigabytes) for Admin data</a:t>
                      </a:r>
                      <a:endParaRPr lang="en-US" sz="800" b="1" i="0" u="none" strike="noStrike" dirty="0">
                        <a:solidFill>
                          <a:srgbClr val="002060"/>
                        </a:solidFill>
                        <a:effectLst/>
                        <a:latin typeface="Helvetica Neue" panose="02000503000000020004" pitchFamily="2" charset="0"/>
                      </a:endParaRPr>
                    </a:p>
                  </a:txBody>
                  <a:tcPr marL="1971" marR="1971" marT="1971" marB="0" anchor="b"/>
                </a:tc>
                <a:extLst>
                  <a:ext uri="{0D108BD9-81ED-4DB2-BD59-A6C34878D82A}">
                    <a16:rowId xmlns:a16="http://schemas.microsoft.com/office/drawing/2014/main" val="2782057897"/>
                  </a:ext>
                </a:extLst>
              </a:tr>
              <a:tr h="119057">
                <a:tc>
                  <a:txBody>
                    <a:bodyPr/>
                    <a:lstStyle/>
                    <a:p>
                      <a:pPr lvl="1" algn="l" fontAlgn="b"/>
                      <a:r>
                        <a:rPr lang="en-US" sz="800" b="1" u="none" strike="noStrike" dirty="0" err="1">
                          <a:solidFill>
                            <a:srgbClr val="002060"/>
                          </a:solidFill>
                          <a:effectLst/>
                        </a:rPr>
                        <a:t>backupStorageSizeGb</a:t>
                      </a:r>
                      <a:endParaRPr lang="en-US" sz="800" b="1" i="0" u="none" strike="noStrike" dirty="0">
                        <a:solidFill>
                          <a:srgbClr val="002060"/>
                        </a:solidFill>
                        <a:effectLst/>
                        <a:latin typeface="Menlo" panose="020B0609030804020204" pitchFamily="49" charset="0"/>
                      </a:endParaRPr>
                    </a:p>
                  </a:txBody>
                  <a:tcPr marL="1971" marR="1971" marT="1971" marB="0" anchor="b"/>
                </a:tc>
                <a:tc>
                  <a:txBody>
                    <a:bodyPr/>
                    <a:lstStyle/>
                    <a:p>
                      <a:pPr algn="ctr" fontAlgn="b"/>
                      <a:r>
                        <a:rPr lang="en-US" sz="800" b="1" u="none" strike="noStrike" dirty="0">
                          <a:solidFill>
                            <a:srgbClr val="7030A0"/>
                          </a:solidFill>
                          <a:effectLst/>
                        </a:rPr>
                        <a:t>5</a:t>
                      </a:r>
                      <a:endParaRPr lang="en-US" sz="800" b="1" i="0" u="none" strike="noStrike" dirty="0">
                        <a:solidFill>
                          <a:srgbClr val="7030A0"/>
                        </a:solidFill>
                        <a:effectLst/>
                        <a:latin typeface="Menlo" panose="020B0609030804020204" pitchFamily="49" charset="0"/>
                      </a:endParaRPr>
                    </a:p>
                  </a:txBody>
                  <a:tcPr marL="1971" marR="1971" marT="1971" marB="0" anchor="b"/>
                </a:tc>
                <a:tc>
                  <a:txBody>
                    <a:bodyPr/>
                    <a:lstStyle/>
                    <a:p>
                      <a:pPr algn="ctr" fontAlgn="b"/>
                      <a:r>
                        <a:rPr lang="en-US" sz="800" b="1" u="none" strike="noStrike">
                          <a:solidFill>
                            <a:srgbClr val="002060"/>
                          </a:solidFill>
                          <a:effectLst/>
                        </a:rPr>
                        <a:t>5</a:t>
                      </a:r>
                      <a:endParaRPr lang="en-US" sz="800" b="1" i="0" u="none" strike="noStrike">
                        <a:solidFill>
                          <a:srgbClr val="002060"/>
                        </a:solidFill>
                        <a:effectLst/>
                        <a:latin typeface="Helvetica Neue" panose="02000503000000020004" pitchFamily="2" charset="0"/>
                      </a:endParaRPr>
                    </a:p>
                  </a:txBody>
                  <a:tcPr marL="1971" marR="1971" marT="1971" marB="0" anchor="b"/>
                </a:tc>
                <a:tc>
                  <a:txBody>
                    <a:bodyPr/>
                    <a:lstStyle/>
                    <a:p>
                      <a:pPr lvl="1" algn="l" fontAlgn="b"/>
                      <a:r>
                        <a:rPr lang="en-US" sz="800" b="1" u="none" strike="noStrike" dirty="0">
                          <a:solidFill>
                            <a:srgbClr val="002060"/>
                          </a:solidFill>
                          <a:effectLst/>
                        </a:rPr>
                        <a:t>Storage volume size (in gigabytes) for backups</a:t>
                      </a:r>
                      <a:endParaRPr lang="en-US" sz="800" b="1" i="0" u="none" strike="noStrike" dirty="0">
                        <a:solidFill>
                          <a:srgbClr val="002060"/>
                        </a:solidFill>
                        <a:effectLst/>
                        <a:latin typeface="Helvetica Neue" panose="02000503000000020004" pitchFamily="2" charset="0"/>
                      </a:endParaRPr>
                    </a:p>
                  </a:txBody>
                  <a:tcPr marL="1971" marR="1971" marT="1971" marB="0" anchor="b"/>
                </a:tc>
                <a:extLst>
                  <a:ext uri="{0D108BD9-81ED-4DB2-BD59-A6C34878D82A}">
                    <a16:rowId xmlns:a16="http://schemas.microsoft.com/office/drawing/2014/main" val="2463020897"/>
                  </a:ext>
                </a:extLst>
              </a:tr>
              <a:tr h="119057">
                <a:tc>
                  <a:txBody>
                    <a:bodyPr/>
                    <a:lstStyle/>
                    <a:p>
                      <a:pPr lvl="1" algn="l" fontAlgn="b"/>
                      <a:r>
                        <a:rPr lang="en-US" sz="800" b="1" u="none" strike="noStrike" dirty="0" err="1">
                          <a:solidFill>
                            <a:srgbClr val="002060"/>
                          </a:solidFill>
                          <a:effectLst/>
                        </a:rPr>
                        <a:t>dbLogsStorageSizeGb</a:t>
                      </a:r>
                      <a:endParaRPr lang="en-US" sz="800" b="1" i="0" u="none" strike="noStrike" dirty="0">
                        <a:solidFill>
                          <a:srgbClr val="002060"/>
                        </a:solidFill>
                        <a:effectLst/>
                        <a:latin typeface="Menlo" panose="020B0609030804020204" pitchFamily="49" charset="0"/>
                      </a:endParaRPr>
                    </a:p>
                  </a:txBody>
                  <a:tcPr marL="1971" marR="1971" marT="1971" marB="0" anchor="b"/>
                </a:tc>
                <a:tc>
                  <a:txBody>
                    <a:bodyPr/>
                    <a:lstStyle/>
                    <a:p>
                      <a:pPr algn="ctr" fontAlgn="b"/>
                      <a:r>
                        <a:rPr lang="en-US" sz="800" b="1" u="none" strike="noStrike" dirty="0">
                          <a:solidFill>
                            <a:srgbClr val="7030A0"/>
                          </a:solidFill>
                          <a:effectLst/>
                        </a:rPr>
                        <a:t>2</a:t>
                      </a:r>
                      <a:endParaRPr lang="en-US" sz="800" b="1" i="0" u="none" strike="noStrike" dirty="0">
                        <a:solidFill>
                          <a:srgbClr val="7030A0"/>
                        </a:solidFill>
                        <a:effectLst/>
                        <a:latin typeface="Menlo" panose="020B0609030804020204" pitchFamily="49" charset="0"/>
                      </a:endParaRPr>
                    </a:p>
                  </a:txBody>
                  <a:tcPr marL="1971" marR="1971" marT="1971" marB="0" anchor="b"/>
                </a:tc>
                <a:tc>
                  <a:txBody>
                    <a:bodyPr/>
                    <a:lstStyle/>
                    <a:p>
                      <a:pPr algn="ctr" fontAlgn="b"/>
                      <a:r>
                        <a:rPr lang="en-US" sz="800" b="1" u="none" strike="noStrike">
                          <a:solidFill>
                            <a:srgbClr val="002060"/>
                          </a:solidFill>
                          <a:effectLst/>
                        </a:rPr>
                        <a:t>2</a:t>
                      </a:r>
                      <a:endParaRPr lang="en-US" sz="800" b="1" i="0" u="none" strike="noStrike">
                        <a:solidFill>
                          <a:srgbClr val="002060"/>
                        </a:solidFill>
                        <a:effectLst/>
                        <a:latin typeface="Helvetica Neue" panose="02000503000000020004" pitchFamily="2" charset="0"/>
                      </a:endParaRPr>
                    </a:p>
                  </a:txBody>
                  <a:tcPr marL="1971" marR="1971" marT="1971" marB="0" anchor="b"/>
                </a:tc>
                <a:tc>
                  <a:txBody>
                    <a:bodyPr/>
                    <a:lstStyle/>
                    <a:p>
                      <a:pPr lvl="1" algn="l" fontAlgn="b"/>
                      <a:r>
                        <a:rPr lang="en-US" sz="800" b="1" u="none" strike="noStrike" dirty="0">
                          <a:solidFill>
                            <a:srgbClr val="002060"/>
                          </a:solidFill>
                          <a:effectLst/>
                        </a:rPr>
                        <a:t>Storage volume size (in gigabytes) for logs</a:t>
                      </a:r>
                      <a:endParaRPr lang="en-US" sz="800" b="1" i="0" u="none" strike="noStrike" dirty="0">
                        <a:solidFill>
                          <a:srgbClr val="002060"/>
                        </a:solidFill>
                        <a:effectLst/>
                        <a:latin typeface="Helvetica Neue" panose="02000503000000020004" pitchFamily="2" charset="0"/>
                      </a:endParaRPr>
                    </a:p>
                  </a:txBody>
                  <a:tcPr marL="1971" marR="1971" marT="1971" marB="0" anchor="b"/>
                </a:tc>
                <a:extLst>
                  <a:ext uri="{0D108BD9-81ED-4DB2-BD59-A6C34878D82A}">
                    <a16:rowId xmlns:a16="http://schemas.microsoft.com/office/drawing/2014/main" val="1623496065"/>
                  </a:ext>
                </a:extLst>
              </a:tr>
              <a:tr h="119057">
                <a:tc>
                  <a:txBody>
                    <a:bodyPr/>
                    <a:lstStyle/>
                    <a:p>
                      <a:pPr lvl="1" algn="l" fontAlgn="b"/>
                      <a:r>
                        <a:rPr lang="en-US" sz="800" b="1" u="none" strike="noStrike" dirty="0" err="1">
                          <a:solidFill>
                            <a:srgbClr val="002060"/>
                          </a:solidFill>
                          <a:effectLst/>
                        </a:rPr>
                        <a:t>dbRootPw</a:t>
                      </a:r>
                      <a:endParaRPr lang="en-US" sz="800" b="1" i="0" u="none" strike="noStrike" dirty="0">
                        <a:solidFill>
                          <a:srgbClr val="002060"/>
                        </a:solidFill>
                        <a:effectLst/>
                        <a:latin typeface="Menlo" panose="020B0609030804020204" pitchFamily="49" charset="0"/>
                      </a:endParaRPr>
                    </a:p>
                  </a:txBody>
                  <a:tcPr marL="1971" marR="1971" marT="1971" marB="0" anchor="b"/>
                </a:tc>
                <a:tc>
                  <a:txBody>
                    <a:bodyPr/>
                    <a:lstStyle/>
                    <a:p>
                      <a:pPr algn="ctr" fontAlgn="b"/>
                      <a:r>
                        <a:rPr lang="en-US" sz="800" b="1" u="none" strike="noStrike" dirty="0">
                          <a:solidFill>
                            <a:srgbClr val="7030A0"/>
                          </a:solidFill>
                          <a:effectLst/>
                        </a:rPr>
                        <a:t>root</a:t>
                      </a:r>
                      <a:endParaRPr lang="en-US" sz="800" b="1" i="0" u="none" strike="noStrike" dirty="0">
                        <a:solidFill>
                          <a:srgbClr val="7030A0"/>
                        </a:solidFill>
                        <a:effectLst/>
                        <a:latin typeface="Menlo" panose="020B0609030804020204" pitchFamily="49" charset="0"/>
                      </a:endParaRPr>
                    </a:p>
                  </a:txBody>
                  <a:tcPr marL="1971" marR="1971" marT="1971" marB="0" anchor="b"/>
                </a:tc>
                <a:tc>
                  <a:txBody>
                    <a:bodyPr/>
                    <a:lstStyle/>
                    <a:p>
                      <a:pPr algn="ctr" fontAlgn="b"/>
                      <a:r>
                        <a:rPr lang="en-US" sz="800" b="1" u="none" strike="noStrike">
                          <a:solidFill>
                            <a:srgbClr val="002060"/>
                          </a:solidFill>
                          <a:effectLst/>
                        </a:rPr>
                        <a:t>root</a:t>
                      </a:r>
                      <a:endParaRPr lang="en-US" sz="800" b="1" i="0" u="none" strike="noStrike">
                        <a:solidFill>
                          <a:srgbClr val="002060"/>
                        </a:solidFill>
                        <a:effectLst/>
                        <a:latin typeface="Helvetica Neue" panose="02000503000000020004" pitchFamily="2" charset="0"/>
                      </a:endParaRPr>
                    </a:p>
                  </a:txBody>
                  <a:tcPr marL="1971" marR="1971" marT="1971" marB="0" anchor="b"/>
                </a:tc>
                <a:tc>
                  <a:txBody>
                    <a:bodyPr/>
                    <a:lstStyle/>
                    <a:p>
                      <a:pPr lvl="1" algn="l" fontAlgn="b"/>
                      <a:r>
                        <a:rPr lang="en-US" sz="800" b="1" u="none" strike="noStrike" dirty="0">
                          <a:solidFill>
                            <a:srgbClr val="002060"/>
                          </a:solidFill>
                          <a:effectLst/>
                        </a:rPr>
                        <a:t>Database root password</a:t>
                      </a:r>
                      <a:endParaRPr lang="en-US" sz="800" b="1" i="0" u="none" strike="noStrike" dirty="0">
                        <a:solidFill>
                          <a:srgbClr val="002060"/>
                        </a:solidFill>
                        <a:effectLst/>
                        <a:latin typeface="Helvetica Neue" panose="02000503000000020004" pitchFamily="2" charset="0"/>
                      </a:endParaRPr>
                    </a:p>
                  </a:txBody>
                  <a:tcPr marL="1971" marR="1971" marT="1971" marB="0" anchor="b"/>
                </a:tc>
                <a:extLst>
                  <a:ext uri="{0D108BD9-81ED-4DB2-BD59-A6C34878D82A}">
                    <a16:rowId xmlns:a16="http://schemas.microsoft.com/office/drawing/2014/main" val="2289016438"/>
                  </a:ext>
                </a:extLst>
              </a:tr>
              <a:tr h="119057">
                <a:tc>
                  <a:txBody>
                    <a:bodyPr/>
                    <a:lstStyle/>
                    <a:p>
                      <a:pPr lvl="1" algn="l" fontAlgn="b"/>
                      <a:r>
                        <a:rPr lang="en-US" sz="800" b="1" u="none" strike="noStrike" dirty="0" err="1">
                          <a:solidFill>
                            <a:srgbClr val="002060"/>
                          </a:solidFill>
                          <a:effectLst/>
                        </a:rPr>
                        <a:t>dbStorageSizeGb</a:t>
                      </a:r>
                      <a:endParaRPr lang="en-US" sz="800" b="1" i="0" u="none" strike="noStrike" dirty="0">
                        <a:solidFill>
                          <a:srgbClr val="002060"/>
                        </a:solidFill>
                        <a:effectLst/>
                        <a:latin typeface="Menlo" panose="020B0609030804020204" pitchFamily="49" charset="0"/>
                      </a:endParaRPr>
                    </a:p>
                  </a:txBody>
                  <a:tcPr marL="1971" marR="1971" marT="1971" marB="0" anchor="b"/>
                </a:tc>
                <a:tc>
                  <a:txBody>
                    <a:bodyPr/>
                    <a:lstStyle/>
                    <a:p>
                      <a:pPr algn="ctr" fontAlgn="b"/>
                      <a:r>
                        <a:rPr lang="en-US" sz="800" b="1" u="none" strike="noStrike" dirty="0">
                          <a:solidFill>
                            <a:srgbClr val="7030A0"/>
                          </a:solidFill>
                          <a:effectLst/>
                        </a:rPr>
                        <a:t>12</a:t>
                      </a:r>
                      <a:endParaRPr lang="en-US" sz="800" b="1" i="0" u="none" strike="noStrike" dirty="0">
                        <a:solidFill>
                          <a:srgbClr val="7030A0"/>
                        </a:solidFill>
                        <a:effectLst/>
                        <a:latin typeface="Menlo" panose="020B0609030804020204" pitchFamily="49" charset="0"/>
                      </a:endParaRPr>
                    </a:p>
                  </a:txBody>
                  <a:tcPr marL="1971" marR="1971" marT="1971" marB="0" anchor="b"/>
                </a:tc>
                <a:tc>
                  <a:txBody>
                    <a:bodyPr/>
                    <a:lstStyle/>
                    <a:p>
                      <a:pPr algn="ctr" fontAlgn="b"/>
                      <a:r>
                        <a:rPr lang="en-US" sz="800" b="1" u="none" strike="noStrike">
                          <a:solidFill>
                            <a:srgbClr val="002060"/>
                          </a:solidFill>
                          <a:effectLst/>
                        </a:rPr>
                        <a:t>12</a:t>
                      </a:r>
                      <a:endParaRPr lang="en-US" sz="800" b="1" i="0" u="none" strike="noStrike">
                        <a:solidFill>
                          <a:srgbClr val="002060"/>
                        </a:solidFill>
                        <a:effectLst/>
                        <a:latin typeface="Helvetica Neue" panose="02000503000000020004" pitchFamily="2" charset="0"/>
                      </a:endParaRPr>
                    </a:p>
                  </a:txBody>
                  <a:tcPr marL="1971" marR="1971" marT="1971" marB="0" anchor="b"/>
                </a:tc>
                <a:tc>
                  <a:txBody>
                    <a:bodyPr/>
                    <a:lstStyle/>
                    <a:p>
                      <a:pPr lvl="1" algn="l" fontAlgn="b"/>
                      <a:r>
                        <a:rPr lang="en-US" sz="800" b="1" u="none" strike="noStrike" dirty="0">
                          <a:solidFill>
                            <a:srgbClr val="002060"/>
                          </a:solidFill>
                          <a:effectLst/>
                        </a:rPr>
                        <a:t>Storage volume size for Developer Portal database</a:t>
                      </a:r>
                      <a:endParaRPr lang="en-US" sz="800" b="1" i="0" u="none" strike="noStrike" dirty="0">
                        <a:solidFill>
                          <a:srgbClr val="002060"/>
                        </a:solidFill>
                        <a:effectLst/>
                        <a:latin typeface="Helvetica Neue" panose="02000503000000020004" pitchFamily="2" charset="0"/>
                      </a:endParaRPr>
                    </a:p>
                  </a:txBody>
                  <a:tcPr marL="1971" marR="1971" marT="1971" marB="0" anchor="b"/>
                </a:tc>
                <a:extLst>
                  <a:ext uri="{0D108BD9-81ED-4DB2-BD59-A6C34878D82A}">
                    <a16:rowId xmlns:a16="http://schemas.microsoft.com/office/drawing/2014/main" val="542473972"/>
                  </a:ext>
                </a:extLst>
              </a:tr>
              <a:tr h="123372">
                <a:tc>
                  <a:txBody>
                    <a:bodyPr/>
                    <a:lstStyle/>
                    <a:p>
                      <a:pPr lvl="1" algn="l" fontAlgn="b"/>
                      <a:r>
                        <a:rPr lang="en-US" sz="800" b="1" u="none" strike="noStrike" dirty="0" err="1">
                          <a:solidFill>
                            <a:srgbClr val="002060"/>
                          </a:solidFill>
                          <a:effectLst/>
                        </a:rPr>
                        <a:t>wwwStorageSizeGb</a:t>
                      </a:r>
                      <a:endParaRPr lang="en-US" sz="800" b="1" i="0" u="none" strike="noStrike" dirty="0">
                        <a:solidFill>
                          <a:srgbClr val="002060"/>
                        </a:solidFill>
                        <a:effectLst/>
                        <a:latin typeface="Menlo" panose="020B0609030804020204" pitchFamily="49" charset="0"/>
                      </a:endParaRPr>
                    </a:p>
                  </a:txBody>
                  <a:tcPr marL="1971" marR="1971" marT="1971" marB="0" anchor="b"/>
                </a:tc>
                <a:tc>
                  <a:txBody>
                    <a:bodyPr/>
                    <a:lstStyle/>
                    <a:p>
                      <a:pPr algn="ctr" fontAlgn="b"/>
                      <a:r>
                        <a:rPr lang="en-US" sz="800" b="1" u="none" strike="noStrike" dirty="0">
                          <a:solidFill>
                            <a:srgbClr val="7030A0"/>
                          </a:solidFill>
                          <a:effectLst/>
                        </a:rPr>
                        <a:t>5</a:t>
                      </a:r>
                      <a:endParaRPr lang="en-US" sz="800" b="1" i="0" u="none" strike="noStrike" dirty="0">
                        <a:solidFill>
                          <a:srgbClr val="7030A0"/>
                        </a:solidFill>
                        <a:effectLst/>
                        <a:latin typeface="Menlo" panose="020B0609030804020204" pitchFamily="49" charset="0"/>
                      </a:endParaRPr>
                    </a:p>
                  </a:txBody>
                  <a:tcPr marL="1971" marR="1971" marT="1971" marB="0" anchor="b"/>
                </a:tc>
                <a:tc>
                  <a:txBody>
                    <a:bodyPr/>
                    <a:lstStyle/>
                    <a:p>
                      <a:pPr algn="ctr" fontAlgn="b"/>
                      <a:r>
                        <a:rPr lang="en-US" sz="800" b="1" u="none" strike="noStrike">
                          <a:solidFill>
                            <a:srgbClr val="002060"/>
                          </a:solidFill>
                          <a:effectLst/>
                        </a:rPr>
                        <a:t>5</a:t>
                      </a:r>
                      <a:endParaRPr lang="en-US" sz="800" b="1" i="0" u="none" strike="noStrike">
                        <a:solidFill>
                          <a:srgbClr val="002060"/>
                        </a:solidFill>
                        <a:effectLst/>
                        <a:latin typeface="Helvetica Neue" panose="02000503000000020004" pitchFamily="2" charset="0"/>
                      </a:endParaRPr>
                    </a:p>
                  </a:txBody>
                  <a:tcPr marL="1971" marR="1971" marT="1971" marB="0" anchor="b"/>
                </a:tc>
                <a:tc>
                  <a:txBody>
                    <a:bodyPr/>
                    <a:lstStyle/>
                    <a:p>
                      <a:pPr lvl="1" algn="l" fontAlgn="b"/>
                      <a:r>
                        <a:rPr lang="en-US" sz="800" b="1" u="none" strike="noStrike" dirty="0">
                          <a:solidFill>
                            <a:srgbClr val="002060"/>
                          </a:solidFill>
                          <a:effectLst/>
                        </a:rPr>
                        <a:t>Storage volume size for Developer Portal database</a:t>
                      </a:r>
                      <a:endParaRPr lang="en-US" sz="800" b="1" i="0" u="none" strike="noStrike" dirty="0">
                        <a:solidFill>
                          <a:srgbClr val="002060"/>
                        </a:solidFill>
                        <a:effectLst/>
                        <a:latin typeface="Helvetica Neue" panose="02000503000000020004" pitchFamily="2" charset="0"/>
                      </a:endParaRPr>
                    </a:p>
                  </a:txBody>
                  <a:tcPr marL="1971" marR="1971" marT="1971" marB="0" anchor="b"/>
                </a:tc>
                <a:extLst>
                  <a:ext uri="{0D108BD9-81ED-4DB2-BD59-A6C34878D82A}">
                    <a16:rowId xmlns:a16="http://schemas.microsoft.com/office/drawing/2014/main" val="4290171285"/>
                  </a:ext>
                </a:extLst>
              </a:tr>
              <a:tr h="124725">
                <a:tc>
                  <a:txBody>
                    <a:bodyPr/>
                    <a:lstStyle/>
                    <a:p>
                      <a:pPr lvl="1" algn="l" fontAlgn="b"/>
                      <a:r>
                        <a:rPr lang="en-US" sz="800" b="1" u="none" strike="noStrike" dirty="0">
                          <a:solidFill>
                            <a:srgbClr val="002060"/>
                          </a:solidFill>
                          <a:effectLst/>
                        </a:rPr>
                        <a:t> </a:t>
                      </a:r>
                      <a:endParaRPr lang="en-US" sz="800" b="1" i="0" u="none" strike="noStrike" dirty="0">
                        <a:solidFill>
                          <a:srgbClr val="002060"/>
                        </a:solidFill>
                        <a:effectLst/>
                        <a:latin typeface="Menlo" panose="020B0609030804020204" pitchFamily="49" charset="0"/>
                      </a:endParaRPr>
                    </a:p>
                  </a:txBody>
                  <a:tcPr marL="1971" marR="1971" marT="1971" marB="0" anchor="b"/>
                </a:tc>
                <a:tc>
                  <a:txBody>
                    <a:bodyPr/>
                    <a:lstStyle/>
                    <a:p>
                      <a:pPr algn="ctr" fontAlgn="b"/>
                      <a:r>
                        <a:rPr lang="en-US" sz="800" b="1" u="none" strike="noStrike" dirty="0">
                          <a:solidFill>
                            <a:srgbClr val="7030A0"/>
                          </a:solidFill>
                          <a:effectLst/>
                        </a:rPr>
                        <a:t> </a:t>
                      </a:r>
                      <a:endParaRPr lang="en-US" sz="800" b="1" i="0" u="none" strike="noStrike" dirty="0">
                        <a:solidFill>
                          <a:srgbClr val="7030A0"/>
                        </a:solidFill>
                        <a:effectLst/>
                        <a:latin typeface="Menlo" panose="020B0609030804020204" pitchFamily="49" charset="0"/>
                      </a:endParaRPr>
                    </a:p>
                  </a:txBody>
                  <a:tcPr marL="1971" marR="1971" marT="1971" marB="0" anchor="b"/>
                </a:tc>
                <a:tc>
                  <a:txBody>
                    <a:bodyPr/>
                    <a:lstStyle/>
                    <a:p>
                      <a:pPr algn="ctr" fontAlgn="b"/>
                      <a:r>
                        <a:rPr lang="en-US" sz="800" b="1" u="none" strike="noStrike">
                          <a:solidFill>
                            <a:srgbClr val="002060"/>
                          </a:solidFill>
                          <a:effectLst/>
                        </a:rPr>
                        <a:t> </a:t>
                      </a:r>
                      <a:endParaRPr lang="en-US" sz="800" b="1" i="0" u="none" strike="noStrike">
                        <a:solidFill>
                          <a:srgbClr val="002060"/>
                        </a:solidFill>
                        <a:effectLst/>
                        <a:latin typeface="Helvetica Neue" panose="02000503000000020004" pitchFamily="2" charset="0"/>
                      </a:endParaRPr>
                    </a:p>
                  </a:txBody>
                  <a:tcPr marL="1971" marR="1971" marT="1971" marB="0" anchor="b"/>
                </a:tc>
                <a:tc>
                  <a:txBody>
                    <a:bodyPr/>
                    <a:lstStyle/>
                    <a:p>
                      <a:pPr lvl="1" algn="l" fontAlgn="b"/>
                      <a:r>
                        <a:rPr lang="en-US" sz="800" b="1" u="none" strike="noStrike" dirty="0">
                          <a:solidFill>
                            <a:srgbClr val="002060"/>
                          </a:solidFill>
                          <a:effectLst/>
                        </a:rPr>
                        <a:t> </a:t>
                      </a:r>
                      <a:endParaRPr lang="en-US" sz="800" b="1" i="0" u="none" strike="noStrike" dirty="0">
                        <a:solidFill>
                          <a:srgbClr val="002060"/>
                        </a:solidFill>
                        <a:effectLst/>
                        <a:latin typeface="Helvetica Neue" panose="02000503000000020004" pitchFamily="2" charset="0"/>
                      </a:endParaRPr>
                    </a:p>
                  </a:txBody>
                  <a:tcPr marL="1971" marR="1971" marT="1971" marB="0" anchor="b"/>
                </a:tc>
                <a:extLst>
                  <a:ext uri="{0D108BD9-81ED-4DB2-BD59-A6C34878D82A}">
                    <a16:rowId xmlns:a16="http://schemas.microsoft.com/office/drawing/2014/main" val="1433675432"/>
                  </a:ext>
                </a:extLst>
              </a:tr>
            </a:tbl>
          </a:graphicData>
        </a:graphic>
      </p:graphicFrame>
      <p:sp>
        <p:nvSpPr>
          <p:cNvPr id="6" name="TextBox 5">
            <a:extLst>
              <a:ext uri="{FF2B5EF4-FFF2-40B4-BE49-F238E27FC236}">
                <a16:creationId xmlns:a16="http://schemas.microsoft.com/office/drawing/2014/main" id="{4CD0D34A-F1F5-D245-9752-12FCB53C1659}"/>
              </a:ext>
            </a:extLst>
          </p:cNvPr>
          <p:cNvSpPr txBox="1"/>
          <p:nvPr/>
        </p:nvSpPr>
        <p:spPr>
          <a:xfrm>
            <a:off x="430306" y="3796393"/>
            <a:ext cx="8356342" cy="507831"/>
          </a:xfrm>
          <a:prstGeom prst="rect">
            <a:avLst/>
          </a:prstGeom>
          <a:noFill/>
        </p:spPr>
        <p:txBody>
          <a:bodyPr wrap="square" rtlCol="0">
            <a:spAutoFit/>
          </a:bodyPr>
          <a:lstStyle/>
          <a:p>
            <a:r>
              <a:rPr lang="en-US" b="1" dirty="0"/>
              <a:t>Note:  </a:t>
            </a:r>
            <a:r>
              <a:rPr lang="en-US" dirty="0"/>
              <a:t>The endpoints can be refined using the IP address of the Ingress Controller in the IBM Cloud Private environment.</a:t>
            </a:r>
          </a:p>
        </p:txBody>
      </p:sp>
    </p:spTree>
    <p:extLst>
      <p:ext uri="{BB962C8B-B14F-4D97-AF65-F5344CB8AC3E}">
        <p14:creationId xmlns:p14="http://schemas.microsoft.com/office/powerpoint/2010/main" val="3989141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86AB7-DB8F-FA46-AB5D-29C736A737E3}"/>
              </a:ext>
            </a:extLst>
          </p:cNvPr>
          <p:cNvSpPr>
            <a:spLocks noGrp="1"/>
          </p:cNvSpPr>
          <p:nvPr>
            <p:ph type="title"/>
          </p:nvPr>
        </p:nvSpPr>
        <p:spPr>
          <a:xfrm>
            <a:off x="228600" y="201167"/>
            <a:ext cx="8915400" cy="864308"/>
          </a:xfrm>
        </p:spPr>
        <p:txBody>
          <a:bodyPr/>
          <a:lstStyle/>
          <a:p>
            <a:r>
              <a:rPr lang="en-US" dirty="0"/>
              <a:t>IBM API Connect Helm Chart - </a:t>
            </a:r>
            <a:r>
              <a:rPr lang="en-US" dirty="0" err="1"/>
              <a:t>ibm-apiconnect-ent</a:t>
            </a:r>
            <a:r>
              <a:rPr lang="en-US" dirty="0"/>
              <a:t> V2.0.3 (8/10) </a:t>
            </a:r>
            <a:br>
              <a:rPr lang="en-US" dirty="0"/>
            </a:br>
            <a:r>
              <a:rPr lang="en-US" sz="2000" dirty="0"/>
              <a:t>Analytics subsystem Configuration</a:t>
            </a:r>
            <a:endParaRPr lang="en-US" dirty="0"/>
          </a:p>
        </p:txBody>
      </p:sp>
      <p:sp>
        <p:nvSpPr>
          <p:cNvPr id="4" name="Footer Placeholder 3">
            <a:extLst>
              <a:ext uri="{FF2B5EF4-FFF2-40B4-BE49-F238E27FC236}">
                <a16:creationId xmlns:a16="http://schemas.microsoft.com/office/drawing/2014/main" id="{45B2C5E7-D8DD-3C44-BB8A-79ABFED7C639}"/>
              </a:ext>
            </a:extLst>
          </p:cNvPr>
          <p:cNvSpPr>
            <a:spLocks noGrp="1"/>
          </p:cNvSpPr>
          <p:nvPr>
            <p:ph type="ftr" sz="quarter" idx="3"/>
          </p:nvPr>
        </p:nvSpPr>
        <p:spPr>
          <a:xfrm>
            <a:off x="228600" y="4826480"/>
            <a:ext cx="6400800" cy="137160"/>
          </a:xfrm>
        </p:spPr>
        <p:txBody>
          <a:bodyPr/>
          <a:lstStyle/>
          <a:p>
            <a:r>
              <a:rPr lang="en-US" dirty="0"/>
              <a:t>IBM Private Cloud Boot-camp / June 2018 / © 2018 IBM Corporation</a:t>
            </a:r>
          </a:p>
        </p:txBody>
      </p:sp>
      <p:sp>
        <p:nvSpPr>
          <p:cNvPr id="7" name="Slide Number Placeholder 6">
            <a:extLst>
              <a:ext uri="{FF2B5EF4-FFF2-40B4-BE49-F238E27FC236}">
                <a16:creationId xmlns:a16="http://schemas.microsoft.com/office/drawing/2014/main" id="{C42152FD-482B-D04B-9866-378D7A9231F0}"/>
              </a:ext>
            </a:extLst>
          </p:cNvPr>
          <p:cNvSpPr>
            <a:spLocks noGrp="1"/>
          </p:cNvSpPr>
          <p:nvPr>
            <p:ph type="sldNum" sz="quarter" idx="4"/>
          </p:nvPr>
        </p:nvSpPr>
        <p:spPr/>
        <p:txBody>
          <a:bodyPr/>
          <a:lstStyle/>
          <a:p>
            <a:fld id="{3FD999D4-B456-9943-89B7-30D56181CE18}" type="slidenum">
              <a:rPr lang="en-US" smtClean="0"/>
              <a:pPr/>
              <a:t>32</a:t>
            </a:fld>
            <a:endParaRPr lang="en-US" dirty="0"/>
          </a:p>
        </p:txBody>
      </p:sp>
      <p:graphicFrame>
        <p:nvGraphicFramePr>
          <p:cNvPr id="3" name="Table 2">
            <a:extLst>
              <a:ext uri="{FF2B5EF4-FFF2-40B4-BE49-F238E27FC236}">
                <a16:creationId xmlns:a16="http://schemas.microsoft.com/office/drawing/2014/main" id="{692F690E-F20F-AE47-ABF9-9D5347EC9C9F}"/>
              </a:ext>
            </a:extLst>
          </p:cNvPr>
          <p:cNvGraphicFramePr>
            <a:graphicFrameLocks noGrp="1"/>
          </p:cNvGraphicFramePr>
          <p:nvPr>
            <p:extLst>
              <p:ext uri="{D42A27DB-BD31-4B8C-83A1-F6EECF244321}">
                <p14:modId xmlns:p14="http://schemas.microsoft.com/office/powerpoint/2010/main" val="3499069571"/>
              </p:ext>
            </p:extLst>
          </p:nvPr>
        </p:nvGraphicFramePr>
        <p:xfrm>
          <a:off x="246530" y="1532967"/>
          <a:ext cx="8556812" cy="1363905"/>
        </p:xfrm>
        <a:graphic>
          <a:graphicData uri="http://schemas.openxmlformats.org/drawingml/2006/table">
            <a:tbl>
              <a:tblPr>
                <a:tableStyleId>{5C22544A-7EE6-4342-B048-85BDC9FD1C3A}</a:tableStyleId>
              </a:tblPr>
              <a:tblGrid>
                <a:gridCol w="1861457">
                  <a:extLst>
                    <a:ext uri="{9D8B030D-6E8A-4147-A177-3AD203B41FA5}">
                      <a16:colId xmlns:a16="http://schemas.microsoft.com/office/drawing/2014/main" val="2046051382"/>
                    </a:ext>
                  </a:extLst>
                </a:gridCol>
                <a:gridCol w="1730829">
                  <a:extLst>
                    <a:ext uri="{9D8B030D-6E8A-4147-A177-3AD203B41FA5}">
                      <a16:colId xmlns:a16="http://schemas.microsoft.com/office/drawing/2014/main" val="3712463631"/>
                    </a:ext>
                  </a:extLst>
                </a:gridCol>
                <a:gridCol w="1143000">
                  <a:extLst>
                    <a:ext uri="{9D8B030D-6E8A-4147-A177-3AD203B41FA5}">
                      <a16:colId xmlns:a16="http://schemas.microsoft.com/office/drawing/2014/main" val="1826756782"/>
                    </a:ext>
                  </a:extLst>
                </a:gridCol>
                <a:gridCol w="3821526">
                  <a:extLst>
                    <a:ext uri="{9D8B030D-6E8A-4147-A177-3AD203B41FA5}">
                      <a16:colId xmlns:a16="http://schemas.microsoft.com/office/drawing/2014/main" val="977490561"/>
                    </a:ext>
                  </a:extLst>
                </a:gridCol>
              </a:tblGrid>
              <a:tr h="118473">
                <a:tc>
                  <a:txBody>
                    <a:bodyPr/>
                    <a:lstStyle/>
                    <a:p>
                      <a:pPr algn="ctr" fontAlgn="b"/>
                      <a:r>
                        <a:rPr lang="en-US" sz="800" b="1" u="none" strike="noStrike" dirty="0">
                          <a:solidFill>
                            <a:srgbClr val="002060"/>
                          </a:solidFill>
                          <a:effectLst/>
                        </a:rPr>
                        <a:t>Parameter name</a:t>
                      </a:r>
                      <a:endParaRPr lang="en-US" sz="800" b="1" i="0" u="none" strike="noStrike" dirty="0">
                        <a:solidFill>
                          <a:srgbClr val="002060"/>
                        </a:solidFill>
                        <a:effectLst/>
                        <a:latin typeface="Helvetica Neue" panose="02000503000000020004" pitchFamily="2" charset="0"/>
                      </a:endParaRPr>
                    </a:p>
                  </a:txBody>
                  <a:tcPr marL="2059" marR="2059" marT="2059" marB="0" anchor="b"/>
                </a:tc>
                <a:tc>
                  <a:txBody>
                    <a:bodyPr/>
                    <a:lstStyle/>
                    <a:p>
                      <a:pPr algn="ctr" fontAlgn="b"/>
                      <a:r>
                        <a:rPr lang="en-US" sz="800" b="1" u="none" strike="noStrike">
                          <a:solidFill>
                            <a:srgbClr val="002060"/>
                          </a:solidFill>
                          <a:effectLst/>
                        </a:rPr>
                        <a:t>Value</a:t>
                      </a:r>
                      <a:endParaRPr lang="en-US" sz="800" b="1" i="0" u="none" strike="noStrike">
                        <a:solidFill>
                          <a:srgbClr val="002060"/>
                        </a:solidFill>
                        <a:effectLst/>
                        <a:latin typeface="Helvetica Neue" panose="02000503000000020004" pitchFamily="2" charset="0"/>
                      </a:endParaRPr>
                    </a:p>
                  </a:txBody>
                  <a:tcPr marL="2059" marR="2059" marT="2059" marB="0" anchor="b"/>
                </a:tc>
                <a:tc>
                  <a:txBody>
                    <a:bodyPr/>
                    <a:lstStyle/>
                    <a:p>
                      <a:pPr algn="ctr" fontAlgn="b"/>
                      <a:r>
                        <a:rPr lang="en-US" sz="800" b="1" u="none" strike="noStrike">
                          <a:solidFill>
                            <a:srgbClr val="002060"/>
                          </a:solidFill>
                          <a:effectLst/>
                        </a:rPr>
                        <a:t>Default value (if any)</a:t>
                      </a:r>
                      <a:endParaRPr lang="en-US" sz="800" b="1" i="0" u="none" strike="noStrike">
                        <a:solidFill>
                          <a:srgbClr val="002060"/>
                        </a:solidFill>
                        <a:effectLst/>
                        <a:latin typeface="Helvetica Neue" panose="02000503000000020004" pitchFamily="2" charset="0"/>
                      </a:endParaRPr>
                    </a:p>
                  </a:txBody>
                  <a:tcPr marL="2059" marR="2059" marT="2059" marB="0" anchor="b"/>
                </a:tc>
                <a:tc>
                  <a:txBody>
                    <a:bodyPr/>
                    <a:lstStyle/>
                    <a:p>
                      <a:pPr algn="ctr" fontAlgn="b"/>
                      <a:r>
                        <a:rPr lang="en-US" sz="800" b="1" u="none" strike="noStrike" dirty="0">
                          <a:solidFill>
                            <a:srgbClr val="002060"/>
                          </a:solidFill>
                          <a:effectLst/>
                        </a:rPr>
                        <a:t>Description</a:t>
                      </a:r>
                      <a:endParaRPr lang="en-US" sz="800" b="1" i="0" u="none" strike="noStrike" dirty="0">
                        <a:solidFill>
                          <a:srgbClr val="002060"/>
                        </a:solidFill>
                        <a:effectLst/>
                        <a:latin typeface="Helvetica Neue" panose="02000503000000020004" pitchFamily="2" charset="0"/>
                      </a:endParaRPr>
                    </a:p>
                  </a:txBody>
                  <a:tcPr marL="2059" marR="2059" marT="2059" marB="0" anchor="b"/>
                </a:tc>
                <a:extLst>
                  <a:ext uri="{0D108BD9-81ED-4DB2-BD59-A6C34878D82A}">
                    <a16:rowId xmlns:a16="http://schemas.microsoft.com/office/drawing/2014/main" val="642305044"/>
                  </a:ext>
                </a:extLst>
              </a:tr>
              <a:tr h="118473">
                <a:tc>
                  <a:txBody>
                    <a:bodyPr/>
                    <a:lstStyle/>
                    <a:p>
                      <a:pPr lvl="1" algn="l" fontAlgn="b"/>
                      <a:r>
                        <a:rPr lang="en-US" sz="800" b="1" u="none" strike="noStrike" dirty="0">
                          <a:solidFill>
                            <a:srgbClr val="002060"/>
                          </a:solidFill>
                          <a:effectLst/>
                        </a:rPr>
                        <a:t> </a:t>
                      </a:r>
                      <a:endParaRPr lang="en-US" sz="800" b="1" i="0" u="none" strike="noStrike" dirty="0">
                        <a:solidFill>
                          <a:srgbClr val="002060"/>
                        </a:solidFill>
                        <a:effectLst/>
                        <a:latin typeface="Menlo" panose="020B0609030804020204" pitchFamily="49" charset="0"/>
                      </a:endParaRPr>
                    </a:p>
                  </a:txBody>
                  <a:tcPr marL="2059" marR="2059" marT="2059" marB="0" anchor="b"/>
                </a:tc>
                <a:tc>
                  <a:txBody>
                    <a:bodyPr/>
                    <a:lstStyle/>
                    <a:p>
                      <a:pPr algn="l" fontAlgn="b"/>
                      <a:r>
                        <a:rPr lang="en-US" sz="800" b="1" u="none" strike="noStrike" dirty="0">
                          <a:solidFill>
                            <a:srgbClr val="7030A0"/>
                          </a:solidFill>
                          <a:effectLst/>
                        </a:rPr>
                        <a:t> </a:t>
                      </a:r>
                      <a:endParaRPr lang="en-US" sz="800" b="1" i="0" u="none" strike="noStrike" dirty="0">
                        <a:solidFill>
                          <a:srgbClr val="7030A0"/>
                        </a:solidFill>
                        <a:effectLst/>
                        <a:latin typeface="Menlo" panose="020B0609030804020204" pitchFamily="49" charset="0"/>
                      </a:endParaRPr>
                    </a:p>
                  </a:txBody>
                  <a:tcPr marL="2059" marR="2059" marT="2059" marB="0" anchor="b"/>
                </a:tc>
                <a:tc>
                  <a:txBody>
                    <a:bodyPr/>
                    <a:lstStyle/>
                    <a:p>
                      <a:pPr algn="ctr" fontAlgn="b"/>
                      <a:r>
                        <a:rPr lang="en-US" sz="800" b="1" u="none" strike="noStrike" dirty="0">
                          <a:solidFill>
                            <a:srgbClr val="002060"/>
                          </a:solidFill>
                          <a:effectLst/>
                        </a:rPr>
                        <a:t> </a:t>
                      </a:r>
                      <a:endParaRPr lang="en-US" sz="800" b="1" i="0" u="none" strike="noStrike" dirty="0">
                        <a:solidFill>
                          <a:srgbClr val="002060"/>
                        </a:solidFill>
                        <a:effectLst/>
                        <a:latin typeface="Helvetica Neue" panose="02000503000000020004" pitchFamily="2" charset="0"/>
                      </a:endParaRPr>
                    </a:p>
                  </a:txBody>
                  <a:tcPr marL="2059" marR="2059" marT="2059" marB="0" anchor="b"/>
                </a:tc>
                <a:tc>
                  <a:txBody>
                    <a:bodyPr/>
                    <a:lstStyle/>
                    <a:p>
                      <a:pPr lvl="1" algn="l" fontAlgn="b"/>
                      <a:r>
                        <a:rPr lang="en-US" sz="800" b="1" u="none" strike="noStrike" dirty="0">
                          <a:solidFill>
                            <a:srgbClr val="002060"/>
                          </a:solidFill>
                          <a:effectLst/>
                        </a:rPr>
                        <a:t> </a:t>
                      </a:r>
                      <a:endParaRPr lang="en-US" sz="800" b="1" i="0" u="none" strike="noStrike" dirty="0">
                        <a:solidFill>
                          <a:srgbClr val="002060"/>
                        </a:solidFill>
                        <a:effectLst/>
                        <a:latin typeface="Helvetica Neue" panose="02000503000000020004" pitchFamily="2" charset="0"/>
                      </a:endParaRPr>
                    </a:p>
                  </a:txBody>
                  <a:tcPr marL="2059" marR="2059" marT="2059" marB="0" anchor="b"/>
                </a:tc>
                <a:extLst>
                  <a:ext uri="{0D108BD9-81ED-4DB2-BD59-A6C34878D82A}">
                    <a16:rowId xmlns:a16="http://schemas.microsoft.com/office/drawing/2014/main" val="349702029"/>
                  </a:ext>
                </a:extLst>
              </a:tr>
              <a:tr h="118473">
                <a:tc>
                  <a:txBody>
                    <a:bodyPr/>
                    <a:lstStyle/>
                    <a:p>
                      <a:pPr lvl="1" algn="l" fontAlgn="b"/>
                      <a:r>
                        <a:rPr lang="en-US" sz="800" b="1" u="none" strike="noStrike" dirty="0">
                          <a:solidFill>
                            <a:srgbClr val="002060"/>
                          </a:solidFill>
                          <a:effectLst/>
                        </a:rPr>
                        <a:t>enabled</a:t>
                      </a:r>
                      <a:endParaRPr lang="en-US" sz="800" b="1" i="0" u="none" strike="noStrike" dirty="0">
                        <a:solidFill>
                          <a:srgbClr val="002060"/>
                        </a:solidFill>
                        <a:effectLst/>
                        <a:latin typeface="Menlo" panose="020B0609030804020204" pitchFamily="49" charset="0"/>
                      </a:endParaRPr>
                    </a:p>
                  </a:txBody>
                  <a:tcPr marL="2059" marR="2059" marT="2059" marB="0" anchor="b"/>
                </a:tc>
                <a:tc>
                  <a:txBody>
                    <a:bodyPr/>
                    <a:lstStyle/>
                    <a:p>
                      <a:pPr algn="ctr" fontAlgn="b"/>
                      <a:r>
                        <a:rPr lang="en-US" sz="800" b="1" u="none" strike="noStrike" dirty="0">
                          <a:solidFill>
                            <a:srgbClr val="7030A0"/>
                          </a:solidFill>
                          <a:effectLst/>
                        </a:rPr>
                        <a:t>TRUE</a:t>
                      </a:r>
                      <a:endParaRPr lang="en-US" sz="800" b="1" i="0" u="none" strike="noStrike" dirty="0">
                        <a:solidFill>
                          <a:srgbClr val="7030A0"/>
                        </a:solidFill>
                        <a:effectLst/>
                        <a:latin typeface="Helvetica Neue" panose="02000503000000020004" pitchFamily="2" charset="0"/>
                      </a:endParaRPr>
                    </a:p>
                  </a:txBody>
                  <a:tcPr marL="2059" marR="2059" marT="2059" marB="0" anchor="b"/>
                </a:tc>
                <a:tc>
                  <a:txBody>
                    <a:bodyPr/>
                    <a:lstStyle/>
                    <a:p>
                      <a:pPr algn="ctr" fontAlgn="b"/>
                      <a:r>
                        <a:rPr lang="en-US" sz="800" b="1" u="none" strike="noStrike" dirty="0">
                          <a:solidFill>
                            <a:srgbClr val="002060"/>
                          </a:solidFill>
                          <a:effectLst/>
                        </a:rPr>
                        <a:t>TRUE</a:t>
                      </a:r>
                      <a:endParaRPr lang="en-US" sz="800" b="1" i="0" u="none" strike="noStrike" dirty="0">
                        <a:solidFill>
                          <a:srgbClr val="002060"/>
                        </a:solidFill>
                        <a:effectLst/>
                        <a:latin typeface="Helvetica Neue" panose="02000503000000020004" pitchFamily="2" charset="0"/>
                      </a:endParaRPr>
                    </a:p>
                  </a:txBody>
                  <a:tcPr marL="2059" marR="2059" marT="2059" marB="0" anchor="b"/>
                </a:tc>
                <a:tc>
                  <a:txBody>
                    <a:bodyPr/>
                    <a:lstStyle/>
                    <a:p>
                      <a:pPr lvl="1" algn="l" fontAlgn="b"/>
                      <a:r>
                        <a:rPr lang="en-US" sz="800" b="1" u="none" strike="noStrike" dirty="0">
                          <a:solidFill>
                            <a:srgbClr val="002060"/>
                          </a:solidFill>
                          <a:effectLst/>
                        </a:rPr>
                        <a:t>Enable the Analytics subsystem</a:t>
                      </a:r>
                      <a:endParaRPr lang="en-US" sz="800" b="1" i="0" u="none" strike="noStrike" dirty="0">
                        <a:solidFill>
                          <a:srgbClr val="002060"/>
                        </a:solidFill>
                        <a:effectLst/>
                        <a:latin typeface="Helvetica Neue" panose="02000503000000020004" pitchFamily="2" charset="0"/>
                      </a:endParaRPr>
                    </a:p>
                  </a:txBody>
                  <a:tcPr marL="2059" marR="2059" marT="2059" marB="0" anchor="b"/>
                </a:tc>
                <a:extLst>
                  <a:ext uri="{0D108BD9-81ED-4DB2-BD59-A6C34878D82A}">
                    <a16:rowId xmlns:a16="http://schemas.microsoft.com/office/drawing/2014/main" val="740124812"/>
                  </a:ext>
                </a:extLst>
              </a:tr>
              <a:tr h="118473">
                <a:tc>
                  <a:txBody>
                    <a:bodyPr/>
                    <a:lstStyle/>
                    <a:p>
                      <a:pPr lvl="1" algn="l" fontAlgn="b"/>
                      <a:r>
                        <a:rPr lang="en-US" sz="800" b="1" u="none" strike="noStrike" dirty="0" err="1">
                          <a:solidFill>
                            <a:srgbClr val="002060"/>
                          </a:solidFill>
                          <a:effectLst/>
                        </a:rPr>
                        <a:t>analyticsIngestionEndpoint</a:t>
                      </a:r>
                      <a:endParaRPr lang="en-US" sz="800" b="1" i="0" u="none" strike="noStrike" dirty="0">
                        <a:solidFill>
                          <a:srgbClr val="002060"/>
                        </a:solidFill>
                        <a:effectLst/>
                        <a:latin typeface="Menlo" panose="020B0609030804020204" pitchFamily="49" charset="0"/>
                      </a:endParaRPr>
                    </a:p>
                  </a:txBody>
                  <a:tcPr marL="2059" marR="2059" marT="2059" marB="0" anchor="b"/>
                </a:tc>
                <a:tc>
                  <a:txBody>
                    <a:bodyPr/>
                    <a:lstStyle/>
                    <a:p>
                      <a:pPr algn="ctr" fontAlgn="b"/>
                      <a:r>
                        <a:rPr lang="en-US" sz="800" b="1" u="none" strike="noStrike" dirty="0" err="1">
                          <a:solidFill>
                            <a:srgbClr val="FF0000"/>
                          </a:solidFill>
                          <a:effectLst/>
                        </a:rPr>
                        <a:t>apicai.INGRESS_CTRL_IP.nip.io</a:t>
                      </a:r>
                      <a:endParaRPr lang="en-US" sz="800" b="1" i="0" u="none" strike="noStrike" dirty="0">
                        <a:solidFill>
                          <a:srgbClr val="FF0000"/>
                        </a:solidFill>
                        <a:effectLst/>
                        <a:latin typeface="Helvetica Neue" panose="02000503000000020004" pitchFamily="2" charset="0"/>
                      </a:endParaRPr>
                    </a:p>
                  </a:txBody>
                  <a:tcPr marL="2059" marR="2059" marT="2059" marB="0" anchor="b"/>
                </a:tc>
                <a:tc>
                  <a:txBody>
                    <a:bodyPr/>
                    <a:lstStyle/>
                    <a:p>
                      <a:pPr algn="ctr" fontAlgn="b"/>
                      <a:r>
                        <a:rPr lang="en-US" sz="800" b="1" u="none" strike="noStrike" dirty="0">
                          <a:solidFill>
                            <a:srgbClr val="002060"/>
                          </a:solidFill>
                          <a:effectLst/>
                        </a:rPr>
                        <a:t> </a:t>
                      </a:r>
                      <a:endParaRPr lang="en-US" sz="800" b="1" i="0" u="none" strike="noStrike" dirty="0">
                        <a:solidFill>
                          <a:srgbClr val="002060"/>
                        </a:solidFill>
                        <a:effectLst/>
                        <a:latin typeface="Helvetica Neue" panose="02000503000000020004" pitchFamily="2" charset="0"/>
                      </a:endParaRPr>
                    </a:p>
                  </a:txBody>
                  <a:tcPr marL="2059" marR="2059" marT="2059" marB="0" anchor="b"/>
                </a:tc>
                <a:tc>
                  <a:txBody>
                    <a:bodyPr/>
                    <a:lstStyle/>
                    <a:p>
                      <a:pPr lvl="1" algn="l" fontAlgn="b"/>
                      <a:r>
                        <a:rPr lang="en-US" sz="800" b="1" u="none" strike="noStrike" dirty="0">
                          <a:solidFill>
                            <a:srgbClr val="002060"/>
                          </a:solidFill>
                          <a:effectLst/>
                        </a:rPr>
                        <a:t>Analytics ingestion endpoint</a:t>
                      </a:r>
                      <a:endParaRPr lang="en-US" sz="800" b="1" i="0" u="none" strike="noStrike" dirty="0">
                        <a:solidFill>
                          <a:srgbClr val="002060"/>
                        </a:solidFill>
                        <a:effectLst/>
                        <a:latin typeface="Helvetica Neue" panose="02000503000000020004" pitchFamily="2" charset="0"/>
                      </a:endParaRPr>
                    </a:p>
                  </a:txBody>
                  <a:tcPr marL="2059" marR="2059" marT="2059" marB="0" anchor="b"/>
                </a:tc>
                <a:extLst>
                  <a:ext uri="{0D108BD9-81ED-4DB2-BD59-A6C34878D82A}">
                    <a16:rowId xmlns:a16="http://schemas.microsoft.com/office/drawing/2014/main" val="3583813987"/>
                  </a:ext>
                </a:extLst>
              </a:tr>
              <a:tr h="118473">
                <a:tc>
                  <a:txBody>
                    <a:bodyPr/>
                    <a:lstStyle/>
                    <a:p>
                      <a:pPr lvl="1" algn="l" fontAlgn="b"/>
                      <a:r>
                        <a:rPr lang="en-US" sz="800" b="1" u="none" strike="noStrike" dirty="0" err="1">
                          <a:solidFill>
                            <a:srgbClr val="002060"/>
                          </a:solidFill>
                          <a:effectLst/>
                        </a:rPr>
                        <a:t>analyticsClientEndpoint</a:t>
                      </a:r>
                      <a:endParaRPr lang="en-US" sz="800" b="1" i="0" u="none" strike="noStrike" dirty="0">
                        <a:solidFill>
                          <a:srgbClr val="002060"/>
                        </a:solidFill>
                        <a:effectLst/>
                        <a:latin typeface="Menlo" panose="020B0609030804020204" pitchFamily="49" charset="0"/>
                      </a:endParaRPr>
                    </a:p>
                  </a:txBody>
                  <a:tcPr marL="2059" marR="2059" marT="2059" marB="0" anchor="b"/>
                </a:tc>
                <a:tc>
                  <a:txBody>
                    <a:bodyPr/>
                    <a:lstStyle/>
                    <a:p>
                      <a:pPr algn="ctr" fontAlgn="b"/>
                      <a:r>
                        <a:rPr lang="en-US" sz="800" b="1" u="none" strike="noStrike" dirty="0" err="1">
                          <a:solidFill>
                            <a:srgbClr val="FF0000"/>
                          </a:solidFill>
                          <a:effectLst/>
                        </a:rPr>
                        <a:t>apicac.INGRESS_CTRL_IP.nip.io</a:t>
                      </a:r>
                      <a:endParaRPr lang="en-US" sz="800" b="1" i="0" u="none" strike="noStrike" dirty="0">
                        <a:solidFill>
                          <a:srgbClr val="FF0000"/>
                        </a:solidFill>
                        <a:effectLst/>
                        <a:latin typeface="Helvetica Neue" panose="02000503000000020004" pitchFamily="2" charset="0"/>
                      </a:endParaRPr>
                    </a:p>
                  </a:txBody>
                  <a:tcPr marL="2059" marR="2059" marT="2059" marB="0" anchor="b"/>
                </a:tc>
                <a:tc>
                  <a:txBody>
                    <a:bodyPr/>
                    <a:lstStyle/>
                    <a:p>
                      <a:pPr algn="ctr" fontAlgn="b"/>
                      <a:r>
                        <a:rPr lang="en-US" sz="800" b="1" u="none" strike="noStrike">
                          <a:solidFill>
                            <a:srgbClr val="002060"/>
                          </a:solidFill>
                          <a:effectLst/>
                        </a:rPr>
                        <a:t> </a:t>
                      </a:r>
                      <a:endParaRPr lang="en-US" sz="800" b="1" i="0" u="none" strike="noStrike">
                        <a:solidFill>
                          <a:srgbClr val="002060"/>
                        </a:solidFill>
                        <a:effectLst/>
                        <a:latin typeface="Helvetica Neue" panose="02000503000000020004" pitchFamily="2" charset="0"/>
                      </a:endParaRPr>
                    </a:p>
                  </a:txBody>
                  <a:tcPr marL="2059" marR="2059" marT="2059" marB="0" anchor="b"/>
                </a:tc>
                <a:tc>
                  <a:txBody>
                    <a:bodyPr/>
                    <a:lstStyle/>
                    <a:p>
                      <a:pPr lvl="1" algn="l" fontAlgn="b"/>
                      <a:r>
                        <a:rPr lang="en-US" sz="800" b="1" u="none" strike="noStrike" dirty="0">
                          <a:solidFill>
                            <a:srgbClr val="002060"/>
                          </a:solidFill>
                          <a:effectLst/>
                        </a:rPr>
                        <a:t>Analytics client endpoint</a:t>
                      </a:r>
                      <a:endParaRPr lang="en-US" sz="800" b="1" i="0" u="none" strike="noStrike" dirty="0">
                        <a:solidFill>
                          <a:srgbClr val="002060"/>
                        </a:solidFill>
                        <a:effectLst/>
                        <a:latin typeface="Helvetica Neue" panose="02000503000000020004" pitchFamily="2" charset="0"/>
                      </a:endParaRPr>
                    </a:p>
                  </a:txBody>
                  <a:tcPr marL="2059" marR="2059" marT="2059" marB="0" anchor="b"/>
                </a:tc>
                <a:extLst>
                  <a:ext uri="{0D108BD9-81ED-4DB2-BD59-A6C34878D82A}">
                    <a16:rowId xmlns:a16="http://schemas.microsoft.com/office/drawing/2014/main" val="2249200915"/>
                  </a:ext>
                </a:extLst>
              </a:tr>
              <a:tr h="118473">
                <a:tc>
                  <a:txBody>
                    <a:bodyPr/>
                    <a:lstStyle/>
                    <a:p>
                      <a:pPr lvl="1" algn="l" fontAlgn="b"/>
                      <a:r>
                        <a:rPr lang="en-US" sz="800" b="1" u="none" strike="noStrike" dirty="0" err="1">
                          <a:solidFill>
                            <a:srgbClr val="002060"/>
                          </a:solidFill>
                          <a:effectLst/>
                        </a:rPr>
                        <a:t>coordinatingMaxMemoryGb</a:t>
                      </a:r>
                      <a:endParaRPr lang="en-US" sz="800" b="1" i="0" u="none" strike="noStrike" dirty="0">
                        <a:solidFill>
                          <a:srgbClr val="002060"/>
                        </a:solidFill>
                        <a:effectLst/>
                        <a:latin typeface="Menlo" panose="020B0609030804020204" pitchFamily="49" charset="0"/>
                      </a:endParaRPr>
                    </a:p>
                  </a:txBody>
                  <a:tcPr marL="2059" marR="2059" marT="2059" marB="0" anchor="b"/>
                </a:tc>
                <a:tc>
                  <a:txBody>
                    <a:bodyPr/>
                    <a:lstStyle/>
                    <a:p>
                      <a:pPr algn="ctr" fontAlgn="b"/>
                      <a:r>
                        <a:rPr lang="en-US" sz="800" b="1" u="none" strike="noStrike" dirty="0">
                          <a:solidFill>
                            <a:srgbClr val="FF0000"/>
                          </a:solidFill>
                          <a:effectLst/>
                        </a:rPr>
                        <a:t>3</a:t>
                      </a:r>
                      <a:endParaRPr lang="en-US" sz="800" b="1" i="0" u="none" strike="noStrike" dirty="0">
                        <a:solidFill>
                          <a:srgbClr val="FF0000"/>
                        </a:solidFill>
                        <a:effectLst/>
                        <a:latin typeface="Helvetica Neue" panose="02000503000000020004" pitchFamily="2" charset="0"/>
                      </a:endParaRPr>
                    </a:p>
                  </a:txBody>
                  <a:tcPr marL="2059" marR="2059" marT="2059" marB="0" anchor="b"/>
                </a:tc>
                <a:tc>
                  <a:txBody>
                    <a:bodyPr/>
                    <a:lstStyle/>
                    <a:p>
                      <a:pPr algn="ctr" fontAlgn="b"/>
                      <a:r>
                        <a:rPr lang="en-US" sz="800" b="1" u="none" strike="noStrike">
                          <a:solidFill>
                            <a:srgbClr val="002060"/>
                          </a:solidFill>
                          <a:effectLst/>
                        </a:rPr>
                        <a:t>6</a:t>
                      </a:r>
                      <a:endParaRPr lang="en-US" sz="800" b="1" i="0" u="none" strike="noStrike">
                        <a:solidFill>
                          <a:srgbClr val="002060"/>
                        </a:solidFill>
                        <a:effectLst/>
                        <a:latin typeface="Helvetica Neue" panose="02000503000000020004" pitchFamily="2" charset="0"/>
                      </a:endParaRPr>
                    </a:p>
                  </a:txBody>
                  <a:tcPr marL="2059" marR="2059" marT="2059" marB="0" anchor="b"/>
                </a:tc>
                <a:tc>
                  <a:txBody>
                    <a:bodyPr/>
                    <a:lstStyle/>
                    <a:p>
                      <a:pPr lvl="1" algn="l" fontAlgn="b"/>
                      <a:r>
                        <a:rPr lang="en-US" sz="800" b="1" u="none" strike="noStrike" dirty="0">
                          <a:solidFill>
                            <a:srgbClr val="002060"/>
                          </a:solidFill>
                          <a:effectLst/>
                        </a:rPr>
                        <a:t>Maximum memory (in gigabytes) for defining analytics visualizations</a:t>
                      </a:r>
                      <a:endParaRPr lang="en-US" sz="800" b="1" i="0" u="none" strike="noStrike" dirty="0">
                        <a:solidFill>
                          <a:srgbClr val="002060"/>
                        </a:solidFill>
                        <a:effectLst/>
                        <a:latin typeface="Helvetica Neue" panose="02000503000000020004" pitchFamily="2" charset="0"/>
                      </a:endParaRPr>
                    </a:p>
                  </a:txBody>
                  <a:tcPr marL="2059" marR="2059" marT="2059" marB="0" anchor="b"/>
                </a:tc>
                <a:extLst>
                  <a:ext uri="{0D108BD9-81ED-4DB2-BD59-A6C34878D82A}">
                    <a16:rowId xmlns:a16="http://schemas.microsoft.com/office/drawing/2014/main" val="3270885984"/>
                  </a:ext>
                </a:extLst>
              </a:tr>
              <a:tr h="118473">
                <a:tc>
                  <a:txBody>
                    <a:bodyPr/>
                    <a:lstStyle/>
                    <a:p>
                      <a:pPr lvl="1" algn="l" fontAlgn="b"/>
                      <a:r>
                        <a:rPr lang="en-US" sz="800" b="1" u="none" strike="noStrike" dirty="0" err="1">
                          <a:solidFill>
                            <a:srgbClr val="002060"/>
                          </a:solidFill>
                          <a:effectLst/>
                        </a:rPr>
                        <a:t>dataMaxMemoryGb</a:t>
                      </a:r>
                      <a:endParaRPr lang="en-US" sz="800" b="1" i="0" u="none" strike="noStrike" dirty="0">
                        <a:solidFill>
                          <a:srgbClr val="002060"/>
                        </a:solidFill>
                        <a:effectLst/>
                        <a:latin typeface="Menlo" panose="020B0609030804020204" pitchFamily="49" charset="0"/>
                      </a:endParaRPr>
                    </a:p>
                  </a:txBody>
                  <a:tcPr marL="2059" marR="2059" marT="2059" marB="0" anchor="b"/>
                </a:tc>
                <a:tc>
                  <a:txBody>
                    <a:bodyPr/>
                    <a:lstStyle/>
                    <a:p>
                      <a:pPr algn="ctr" fontAlgn="b"/>
                      <a:r>
                        <a:rPr lang="en-US" sz="800" b="1" u="none" strike="noStrike" dirty="0">
                          <a:solidFill>
                            <a:srgbClr val="FF0000"/>
                          </a:solidFill>
                          <a:effectLst/>
                        </a:rPr>
                        <a:t>4</a:t>
                      </a:r>
                      <a:endParaRPr lang="en-US" sz="800" b="1" i="0" u="none" strike="noStrike" dirty="0">
                        <a:solidFill>
                          <a:srgbClr val="FF0000"/>
                        </a:solidFill>
                        <a:effectLst/>
                        <a:latin typeface="Helvetica Neue" panose="02000503000000020004" pitchFamily="2" charset="0"/>
                      </a:endParaRPr>
                    </a:p>
                  </a:txBody>
                  <a:tcPr marL="2059" marR="2059" marT="2059" marB="0" anchor="b"/>
                </a:tc>
                <a:tc>
                  <a:txBody>
                    <a:bodyPr/>
                    <a:lstStyle/>
                    <a:p>
                      <a:pPr algn="ctr" fontAlgn="b"/>
                      <a:r>
                        <a:rPr lang="en-US" sz="800" b="1" u="none" strike="noStrike">
                          <a:solidFill>
                            <a:srgbClr val="002060"/>
                          </a:solidFill>
                          <a:effectLst/>
                        </a:rPr>
                        <a:t>8</a:t>
                      </a:r>
                      <a:endParaRPr lang="en-US" sz="800" b="1" i="0" u="none" strike="noStrike">
                        <a:solidFill>
                          <a:srgbClr val="002060"/>
                        </a:solidFill>
                        <a:effectLst/>
                        <a:latin typeface="Helvetica Neue" panose="02000503000000020004" pitchFamily="2" charset="0"/>
                      </a:endParaRPr>
                    </a:p>
                  </a:txBody>
                  <a:tcPr marL="2059" marR="2059" marT="2059" marB="0" anchor="b"/>
                </a:tc>
                <a:tc>
                  <a:txBody>
                    <a:bodyPr/>
                    <a:lstStyle/>
                    <a:p>
                      <a:pPr lvl="1" algn="l" fontAlgn="b"/>
                      <a:r>
                        <a:rPr lang="en-US" sz="800" b="1" u="none" strike="noStrike" dirty="0">
                          <a:solidFill>
                            <a:srgbClr val="002060"/>
                          </a:solidFill>
                          <a:effectLst/>
                        </a:rPr>
                        <a:t>Maximum memory (in gigabytes) for data</a:t>
                      </a:r>
                      <a:endParaRPr lang="en-US" sz="800" b="1" i="0" u="none" strike="noStrike" dirty="0">
                        <a:solidFill>
                          <a:srgbClr val="002060"/>
                        </a:solidFill>
                        <a:effectLst/>
                        <a:latin typeface="Helvetica Neue" panose="02000503000000020004" pitchFamily="2" charset="0"/>
                      </a:endParaRPr>
                    </a:p>
                  </a:txBody>
                  <a:tcPr marL="2059" marR="2059" marT="2059" marB="0" anchor="b"/>
                </a:tc>
                <a:extLst>
                  <a:ext uri="{0D108BD9-81ED-4DB2-BD59-A6C34878D82A}">
                    <a16:rowId xmlns:a16="http://schemas.microsoft.com/office/drawing/2014/main" val="3921290698"/>
                  </a:ext>
                </a:extLst>
              </a:tr>
              <a:tr h="118473">
                <a:tc>
                  <a:txBody>
                    <a:bodyPr/>
                    <a:lstStyle/>
                    <a:p>
                      <a:pPr lvl="1" algn="l" fontAlgn="b"/>
                      <a:r>
                        <a:rPr lang="en-US" sz="800" b="1" u="none" strike="noStrike" dirty="0" err="1">
                          <a:solidFill>
                            <a:srgbClr val="002060"/>
                          </a:solidFill>
                          <a:effectLst/>
                        </a:rPr>
                        <a:t>dataStorageSizeGb</a:t>
                      </a:r>
                      <a:endParaRPr lang="en-US" sz="800" b="1" i="0" u="none" strike="noStrike" dirty="0">
                        <a:solidFill>
                          <a:srgbClr val="002060"/>
                        </a:solidFill>
                        <a:effectLst/>
                        <a:latin typeface="Menlo" panose="020B0609030804020204" pitchFamily="49" charset="0"/>
                      </a:endParaRPr>
                    </a:p>
                  </a:txBody>
                  <a:tcPr marL="2059" marR="2059" marT="2059" marB="0" anchor="b"/>
                </a:tc>
                <a:tc>
                  <a:txBody>
                    <a:bodyPr/>
                    <a:lstStyle/>
                    <a:p>
                      <a:pPr algn="ctr" fontAlgn="b"/>
                      <a:r>
                        <a:rPr lang="en-US" sz="800" b="1" u="none" strike="noStrike" dirty="0">
                          <a:solidFill>
                            <a:srgbClr val="7030A0"/>
                          </a:solidFill>
                          <a:effectLst/>
                        </a:rPr>
                        <a:t>50</a:t>
                      </a:r>
                      <a:endParaRPr lang="en-US" sz="800" b="1" i="0" u="none" strike="noStrike" dirty="0">
                        <a:solidFill>
                          <a:srgbClr val="7030A0"/>
                        </a:solidFill>
                        <a:effectLst/>
                        <a:latin typeface="Helvetica Neue" panose="02000503000000020004" pitchFamily="2" charset="0"/>
                      </a:endParaRPr>
                    </a:p>
                  </a:txBody>
                  <a:tcPr marL="2059" marR="2059" marT="2059" marB="0" anchor="b"/>
                </a:tc>
                <a:tc>
                  <a:txBody>
                    <a:bodyPr/>
                    <a:lstStyle/>
                    <a:p>
                      <a:pPr algn="ctr" fontAlgn="b"/>
                      <a:r>
                        <a:rPr lang="en-US" sz="800" b="1" u="none" strike="noStrike">
                          <a:solidFill>
                            <a:srgbClr val="002060"/>
                          </a:solidFill>
                          <a:effectLst/>
                        </a:rPr>
                        <a:t>50</a:t>
                      </a:r>
                      <a:endParaRPr lang="en-US" sz="800" b="1" i="0" u="none" strike="noStrike">
                        <a:solidFill>
                          <a:srgbClr val="002060"/>
                        </a:solidFill>
                        <a:effectLst/>
                        <a:latin typeface="Helvetica Neue" panose="02000503000000020004" pitchFamily="2" charset="0"/>
                      </a:endParaRPr>
                    </a:p>
                  </a:txBody>
                  <a:tcPr marL="2059" marR="2059" marT="2059" marB="0" anchor="b"/>
                </a:tc>
                <a:tc>
                  <a:txBody>
                    <a:bodyPr/>
                    <a:lstStyle/>
                    <a:p>
                      <a:pPr lvl="1" algn="l" fontAlgn="b"/>
                      <a:r>
                        <a:rPr lang="en-US" sz="800" b="1" u="none" strike="noStrike" dirty="0">
                          <a:solidFill>
                            <a:srgbClr val="002060"/>
                          </a:solidFill>
                          <a:effectLst/>
                        </a:rPr>
                        <a:t>Storage volume size (in gigabytes) for </a:t>
                      </a:r>
                      <a:r>
                        <a:rPr lang="en-US" sz="800" b="1" u="none" strike="noStrike" dirty="0" err="1">
                          <a:solidFill>
                            <a:srgbClr val="002060"/>
                          </a:solidFill>
                          <a:effectLst/>
                        </a:rPr>
                        <a:t>ElasticSearch</a:t>
                      </a:r>
                      <a:r>
                        <a:rPr lang="en-US" sz="800" b="1" u="none" strike="noStrike" dirty="0">
                          <a:solidFill>
                            <a:srgbClr val="002060"/>
                          </a:solidFill>
                          <a:effectLst/>
                        </a:rPr>
                        <a:t> data</a:t>
                      </a:r>
                      <a:endParaRPr lang="en-US" sz="800" b="1" i="0" u="none" strike="noStrike" dirty="0">
                        <a:solidFill>
                          <a:srgbClr val="002060"/>
                        </a:solidFill>
                        <a:effectLst/>
                        <a:latin typeface="Helvetica Neue" panose="02000503000000020004" pitchFamily="2" charset="0"/>
                      </a:endParaRPr>
                    </a:p>
                  </a:txBody>
                  <a:tcPr marL="2059" marR="2059" marT="2059" marB="0" anchor="b"/>
                </a:tc>
                <a:extLst>
                  <a:ext uri="{0D108BD9-81ED-4DB2-BD59-A6C34878D82A}">
                    <a16:rowId xmlns:a16="http://schemas.microsoft.com/office/drawing/2014/main" val="4183162351"/>
                  </a:ext>
                </a:extLst>
              </a:tr>
              <a:tr h="118473">
                <a:tc>
                  <a:txBody>
                    <a:bodyPr/>
                    <a:lstStyle/>
                    <a:p>
                      <a:pPr lvl="1" algn="l" fontAlgn="b"/>
                      <a:r>
                        <a:rPr lang="en-US" sz="800" b="1" u="none" strike="noStrike" dirty="0" err="1">
                          <a:solidFill>
                            <a:srgbClr val="002060"/>
                          </a:solidFill>
                          <a:effectLst/>
                        </a:rPr>
                        <a:t>masterMaxMemoryGb</a:t>
                      </a:r>
                      <a:endParaRPr lang="en-US" sz="800" b="1" i="0" u="none" strike="noStrike" dirty="0">
                        <a:solidFill>
                          <a:srgbClr val="002060"/>
                        </a:solidFill>
                        <a:effectLst/>
                        <a:latin typeface="Menlo" panose="020B0609030804020204" pitchFamily="49" charset="0"/>
                      </a:endParaRPr>
                    </a:p>
                  </a:txBody>
                  <a:tcPr marL="2059" marR="2059" marT="2059" marB="0" anchor="b"/>
                </a:tc>
                <a:tc>
                  <a:txBody>
                    <a:bodyPr/>
                    <a:lstStyle/>
                    <a:p>
                      <a:pPr algn="ctr" fontAlgn="b"/>
                      <a:r>
                        <a:rPr lang="en-US" sz="800" b="1" u="none" strike="noStrike" dirty="0">
                          <a:solidFill>
                            <a:srgbClr val="FF0000"/>
                          </a:solidFill>
                          <a:effectLst/>
                        </a:rPr>
                        <a:t>4</a:t>
                      </a:r>
                      <a:endParaRPr lang="en-US" sz="800" b="1" i="0" u="none" strike="noStrike" dirty="0">
                        <a:solidFill>
                          <a:srgbClr val="FF0000"/>
                        </a:solidFill>
                        <a:effectLst/>
                        <a:latin typeface="Helvetica Neue" panose="02000503000000020004" pitchFamily="2" charset="0"/>
                      </a:endParaRPr>
                    </a:p>
                  </a:txBody>
                  <a:tcPr marL="2059" marR="2059" marT="2059" marB="0" anchor="b"/>
                </a:tc>
                <a:tc>
                  <a:txBody>
                    <a:bodyPr/>
                    <a:lstStyle/>
                    <a:p>
                      <a:pPr algn="ctr" fontAlgn="b"/>
                      <a:r>
                        <a:rPr lang="en-US" sz="800" b="1" u="none" strike="noStrike">
                          <a:solidFill>
                            <a:srgbClr val="002060"/>
                          </a:solidFill>
                          <a:effectLst/>
                        </a:rPr>
                        <a:t>8</a:t>
                      </a:r>
                      <a:endParaRPr lang="en-US" sz="800" b="1" i="0" u="none" strike="noStrike">
                        <a:solidFill>
                          <a:srgbClr val="002060"/>
                        </a:solidFill>
                        <a:effectLst/>
                        <a:latin typeface="Helvetica Neue" panose="02000503000000020004" pitchFamily="2" charset="0"/>
                      </a:endParaRPr>
                    </a:p>
                  </a:txBody>
                  <a:tcPr marL="2059" marR="2059" marT="2059" marB="0" anchor="b"/>
                </a:tc>
                <a:tc>
                  <a:txBody>
                    <a:bodyPr/>
                    <a:lstStyle/>
                    <a:p>
                      <a:pPr lvl="1" algn="l" fontAlgn="b"/>
                      <a:r>
                        <a:rPr lang="en-US" sz="800" b="1" u="none" strike="noStrike" dirty="0">
                          <a:solidFill>
                            <a:srgbClr val="002060"/>
                          </a:solidFill>
                          <a:effectLst/>
                        </a:rPr>
                        <a:t>Maximum memory (in gigabytes) </a:t>
                      </a:r>
                      <a:endParaRPr lang="en-US" sz="800" b="1" i="0" u="none" strike="noStrike" dirty="0">
                        <a:solidFill>
                          <a:srgbClr val="002060"/>
                        </a:solidFill>
                        <a:effectLst/>
                        <a:latin typeface="Helvetica Neue" panose="02000503000000020004" pitchFamily="2" charset="0"/>
                      </a:endParaRPr>
                    </a:p>
                  </a:txBody>
                  <a:tcPr marL="2059" marR="2059" marT="2059" marB="0" anchor="b"/>
                </a:tc>
                <a:extLst>
                  <a:ext uri="{0D108BD9-81ED-4DB2-BD59-A6C34878D82A}">
                    <a16:rowId xmlns:a16="http://schemas.microsoft.com/office/drawing/2014/main" val="3365939429"/>
                  </a:ext>
                </a:extLst>
              </a:tr>
              <a:tr h="118473">
                <a:tc>
                  <a:txBody>
                    <a:bodyPr/>
                    <a:lstStyle/>
                    <a:p>
                      <a:pPr lvl="1" algn="l" fontAlgn="b"/>
                      <a:r>
                        <a:rPr lang="en-US" sz="800" b="1" u="none" strike="noStrike" dirty="0" err="1">
                          <a:solidFill>
                            <a:srgbClr val="002060"/>
                          </a:solidFill>
                          <a:effectLst/>
                        </a:rPr>
                        <a:t>masterStorageSizeGb</a:t>
                      </a:r>
                      <a:endParaRPr lang="en-US" sz="800" b="1" i="0" u="none" strike="noStrike" dirty="0">
                        <a:solidFill>
                          <a:srgbClr val="002060"/>
                        </a:solidFill>
                        <a:effectLst/>
                        <a:latin typeface="Menlo" panose="020B0609030804020204" pitchFamily="49" charset="0"/>
                      </a:endParaRPr>
                    </a:p>
                  </a:txBody>
                  <a:tcPr marL="2059" marR="2059" marT="2059" marB="0" anchor="b"/>
                </a:tc>
                <a:tc>
                  <a:txBody>
                    <a:bodyPr/>
                    <a:lstStyle/>
                    <a:p>
                      <a:pPr algn="ctr" fontAlgn="b"/>
                      <a:r>
                        <a:rPr lang="en-US" sz="800" b="1" u="none" strike="noStrike" dirty="0">
                          <a:solidFill>
                            <a:srgbClr val="7030A0"/>
                          </a:solidFill>
                          <a:effectLst/>
                        </a:rPr>
                        <a:t>1</a:t>
                      </a:r>
                      <a:endParaRPr lang="en-US" sz="800" b="1" i="0" u="none" strike="noStrike" dirty="0">
                        <a:solidFill>
                          <a:srgbClr val="7030A0"/>
                        </a:solidFill>
                        <a:effectLst/>
                        <a:latin typeface="Helvetica Neue" panose="02000503000000020004" pitchFamily="2" charset="0"/>
                      </a:endParaRPr>
                    </a:p>
                  </a:txBody>
                  <a:tcPr marL="2059" marR="2059" marT="2059" marB="0" anchor="b"/>
                </a:tc>
                <a:tc>
                  <a:txBody>
                    <a:bodyPr/>
                    <a:lstStyle/>
                    <a:p>
                      <a:pPr algn="ctr" fontAlgn="b"/>
                      <a:r>
                        <a:rPr lang="en-US" sz="800" b="1" u="none" strike="noStrike">
                          <a:solidFill>
                            <a:srgbClr val="002060"/>
                          </a:solidFill>
                          <a:effectLst/>
                        </a:rPr>
                        <a:t>1</a:t>
                      </a:r>
                      <a:endParaRPr lang="en-US" sz="800" b="1" i="0" u="none" strike="noStrike">
                        <a:solidFill>
                          <a:srgbClr val="002060"/>
                        </a:solidFill>
                        <a:effectLst/>
                        <a:latin typeface="Helvetica Neue" panose="02000503000000020004" pitchFamily="2" charset="0"/>
                      </a:endParaRPr>
                    </a:p>
                  </a:txBody>
                  <a:tcPr marL="2059" marR="2059" marT="2059" marB="0" anchor="b"/>
                </a:tc>
                <a:tc>
                  <a:txBody>
                    <a:bodyPr/>
                    <a:lstStyle/>
                    <a:p>
                      <a:pPr lvl="1" algn="l" fontAlgn="b"/>
                      <a:r>
                        <a:rPr lang="en-US" sz="800" b="1" u="none" strike="noStrike" dirty="0">
                          <a:solidFill>
                            <a:srgbClr val="002060"/>
                          </a:solidFill>
                          <a:effectLst/>
                        </a:rPr>
                        <a:t>Storage volume size (in gigabytes) for </a:t>
                      </a:r>
                      <a:r>
                        <a:rPr lang="en-US" sz="800" b="1" u="none" strike="noStrike" dirty="0" err="1">
                          <a:solidFill>
                            <a:srgbClr val="002060"/>
                          </a:solidFill>
                          <a:effectLst/>
                        </a:rPr>
                        <a:t>ElasticSearch</a:t>
                      </a:r>
                      <a:r>
                        <a:rPr lang="en-US" sz="800" b="1" u="none" strike="noStrike" dirty="0">
                          <a:solidFill>
                            <a:srgbClr val="002060"/>
                          </a:solidFill>
                          <a:effectLst/>
                        </a:rPr>
                        <a:t> master</a:t>
                      </a:r>
                      <a:endParaRPr lang="en-US" sz="800" b="1" i="0" u="none" strike="noStrike" dirty="0">
                        <a:solidFill>
                          <a:srgbClr val="002060"/>
                        </a:solidFill>
                        <a:effectLst/>
                        <a:latin typeface="Helvetica Neue" panose="02000503000000020004" pitchFamily="2" charset="0"/>
                      </a:endParaRPr>
                    </a:p>
                  </a:txBody>
                  <a:tcPr marL="2059" marR="2059" marT="2059" marB="0" anchor="b"/>
                </a:tc>
                <a:extLst>
                  <a:ext uri="{0D108BD9-81ED-4DB2-BD59-A6C34878D82A}">
                    <a16:rowId xmlns:a16="http://schemas.microsoft.com/office/drawing/2014/main" val="3909442895"/>
                  </a:ext>
                </a:extLst>
              </a:tr>
              <a:tr h="124115">
                <a:tc>
                  <a:txBody>
                    <a:bodyPr/>
                    <a:lstStyle/>
                    <a:p>
                      <a:pPr lvl="1" algn="l" fontAlgn="b"/>
                      <a:r>
                        <a:rPr lang="en-US" sz="800" b="1" u="none" strike="noStrike" dirty="0">
                          <a:solidFill>
                            <a:srgbClr val="002060"/>
                          </a:solidFill>
                          <a:effectLst/>
                        </a:rPr>
                        <a:t> </a:t>
                      </a:r>
                      <a:endParaRPr lang="en-US" sz="800" b="1" i="0" u="none" strike="noStrike" dirty="0">
                        <a:solidFill>
                          <a:srgbClr val="002060"/>
                        </a:solidFill>
                        <a:effectLst/>
                        <a:latin typeface="Menlo" panose="020B0609030804020204" pitchFamily="49" charset="0"/>
                      </a:endParaRPr>
                    </a:p>
                  </a:txBody>
                  <a:tcPr marL="2059" marR="2059" marT="2059" marB="0" anchor="b"/>
                </a:tc>
                <a:tc>
                  <a:txBody>
                    <a:bodyPr/>
                    <a:lstStyle/>
                    <a:p>
                      <a:pPr algn="ctr" fontAlgn="b"/>
                      <a:r>
                        <a:rPr lang="en-US" sz="800" b="1" u="none" strike="noStrike" dirty="0">
                          <a:solidFill>
                            <a:srgbClr val="7030A0"/>
                          </a:solidFill>
                          <a:effectLst/>
                        </a:rPr>
                        <a:t> </a:t>
                      </a:r>
                      <a:endParaRPr lang="en-US" sz="800" b="1" i="0" u="none" strike="noStrike" dirty="0">
                        <a:solidFill>
                          <a:srgbClr val="7030A0"/>
                        </a:solidFill>
                        <a:effectLst/>
                        <a:latin typeface="Helvetica Neue" panose="02000503000000020004" pitchFamily="2" charset="0"/>
                      </a:endParaRPr>
                    </a:p>
                  </a:txBody>
                  <a:tcPr marL="2059" marR="2059" marT="2059" marB="0" anchor="b"/>
                </a:tc>
                <a:tc>
                  <a:txBody>
                    <a:bodyPr/>
                    <a:lstStyle/>
                    <a:p>
                      <a:pPr algn="ctr" fontAlgn="b"/>
                      <a:r>
                        <a:rPr lang="en-US" sz="800" b="1" u="none" strike="noStrike">
                          <a:solidFill>
                            <a:srgbClr val="002060"/>
                          </a:solidFill>
                          <a:effectLst/>
                        </a:rPr>
                        <a:t> </a:t>
                      </a:r>
                      <a:endParaRPr lang="en-US" sz="800" b="1" i="0" u="none" strike="noStrike">
                        <a:solidFill>
                          <a:srgbClr val="002060"/>
                        </a:solidFill>
                        <a:effectLst/>
                        <a:latin typeface="Helvetica Neue" panose="02000503000000020004" pitchFamily="2" charset="0"/>
                      </a:endParaRPr>
                    </a:p>
                  </a:txBody>
                  <a:tcPr marL="2059" marR="2059" marT="2059" marB="0" anchor="b"/>
                </a:tc>
                <a:tc>
                  <a:txBody>
                    <a:bodyPr/>
                    <a:lstStyle/>
                    <a:p>
                      <a:pPr lvl="1" algn="l" fontAlgn="b"/>
                      <a:r>
                        <a:rPr lang="en-US" sz="800" b="1" u="none" strike="noStrike" dirty="0">
                          <a:solidFill>
                            <a:srgbClr val="002060"/>
                          </a:solidFill>
                          <a:effectLst/>
                        </a:rPr>
                        <a:t> </a:t>
                      </a:r>
                      <a:endParaRPr lang="en-US" sz="800" b="1" i="0" u="none" strike="noStrike" dirty="0">
                        <a:solidFill>
                          <a:srgbClr val="002060"/>
                        </a:solidFill>
                        <a:effectLst/>
                        <a:latin typeface="Helvetica Neue" panose="02000503000000020004" pitchFamily="2" charset="0"/>
                      </a:endParaRPr>
                    </a:p>
                  </a:txBody>
                  <a:tcPr marL="2059" marR="2059" marT="2059" marB="0" anchor="b"/>
                </a:tc>
                <a:extLst>
                  <a:ext uri="{0D108BD9-81ED-4DB2-BD59-A6C34878D82A}">
                    <a16:rowId xmlns:a16="http://schemas.microsoft.com/office/drawing/2014/main" val="16016918"/>
                  </a:ext>
                </a:extLst>
              </a:tr>
            </a:tbl>
          </a:graphicData>
        </a:graphic>
      </p:graphicFrame>
      <p:sp>
        <p:nvSpPr>
          <p:cNvPr id="6" name="TextBox 5">
            <a:extLst>
              <a:ext uri="{FF2B5EF4-FFF2-40B4-BE49-F238E27FC236}">
                <a16:creationId xmlns:a16="http://schemas.microsoft.com/office/drawing/2014/main" id="{41CA8F27-2DB6-564A-B755-DF4E454D1A60}"/>
              </a:ext>
            </a:extLst>
          </p:cNvPr>
          <p:cNvSpPr txBox="1"/>
          <p:nvPr/>
        </p:nvSpPr>
        <p:spPr>
          <a:xfrm>
            <a:off x="430306" y="3796393"/>
            <a:ext cx="8356342" cy="507831"/>
          </a:xfrm>
          <a:prstGeom prst="rect">
            <a:avLst/>
          </a:prstGeom>
          <a:noFill/>
        </p:spPr>
        <p:txBody>
          <a:bodyPr wrap="square" rtlCol="0">
            <a:spAutoFit/>
          </a:bodyPr>
          <a:lstStyle/>
          <a:p>
            <a:r>
              <a:rPr lang="en-US" b="1" dirty="0"/>
              <a:t>Note:  </a:t>
            </a:r>
            <a:r>
              <a:rPr lang="en-US" dirty="0"/>
              <a:t>The endpoints can be refined using the IP address of the Ingress Controller in the IBM Cloud Private environment.</a:t>
            </a:r>
          </a:p>
        </p:txBody>
      </p:sp>
    </p:spTree>
    <p:extLst>
      <p:ext uri="{BB962C8B-B14F-4D97-AF65-F5344CB8AC3E}">
        <p14:creationId xmlns:p14="http://schemas.microsoft.com/office/powerpoint/2010/main" val="62599343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86AB7-DB8F-FA46-AB5D-29C736A737E3}"/>
              </a:ext>
            </a:extLst>
          </p:cNvPr>
          <p:cNvSpPr>
            <a:spLocks noGrp="1"/>
          </p:cNvSpPr>
          <p:nvPr>
            <p:ph type="title"/>
          </p:nvPr>
        </p:nvSpPr>
        <p:spPr>
          <a:xfrm>
            <a:off x="228600" y="201167"/>
            <a:ext cx="8850086" cy="864308"/>
          </a:xfrm>
        </p:spPr>
        <p:txBody>
          <a:bodyPr/>
          <a:lstStyle/>
          <a:p>
            <a:r>
              <a:rPr lang="en-US" dirty="0"/>
              <a:t>IBM API Connect Helm Chart - </a:t>
            </a:r>
            <a:r>
              <a:rPr lang="en-US" dirty="0" err="1"/>
              <a:t>ibm-apiconnect-ent</a:t>
            </a:r>
            <a:r>
              <a:rPr lang="en-US" dirty="0"/>
              <a:t> V2.0.3 (9/10) </a:t>
            </a:r>
            <a:br>
              <a:rPr lang="en-US" dirty="0"/>
            </a:br>
            <a:r>
              <a:rPr lang="en-US" sz="2000" dirty="0"/>
              <a:t>Gateway subsystem Configuration</a:t>
            </a:r>
            <a:endParaRPr lang="en-US" dirty="0"/>
          </a:p>
        </p:txBody>
      </p:sp>
      <p:sp>
        <p:nvSpPr>
          <p:cNvPr id="4" name="Footer Placeholder 3">
            <a:extLst>
              <a:ext uri="{FF2B5EF4-FFF2-40B4-BE49-F238E27FC236}">
                <a16:creationId xmlns:a16="http://schemas.microsoft.com/office/drawing/2014/main" id="{45B2C5E7-D8DD-3C44-BB8A-79ABFED7C639}"/>
              </a:ext>
            </a:extLst>
          </p:cNvPr>
          <p:cNvSpPr>
            <a:spLocks noGrp="1"/>
          </p:cNvSpPr>
          <p:nvPr>
            <p:ph type="ftr" sz="quarter" idx="3"/>
          </p:nvPr>
        </p:nvSpPr>
        <p:spPr>
          <a:xfrm>
            <a:off x="228600" y="4826480"/>
            <a:ext cx="6400800" cy="137160"/>
          </a:xfrm>
        </p:spPr>
        <p:txBody>
          <a:bodyPr/>
          <a:lstStyle/>
          <a:p>
            <a:r>
              <a:rPr lang="en-US" dirty="0"/>
              <a:t>IBM Private Cloud Boot-camp / June 2018 / © 2018 IBM Corporation</a:t>
            </a:r>
          </a:p>
        </p:txBody>
      </p:sp>
      <p:sp>
        <p:nvSpPr>
          <p:cNvPr id="7" name="Slide Number Placeholder 6">
            <a:extLst>
              <a:ext uri="{FF2B5EF4-FFF2-40B4-BE49-F238E27FC236}">
                <a16:creationId xmlns:a16="http://schemas.microsoft.com/office/drawing/2014/main" id="{C42152FD-482B-D04B-9866-378D7A9231F0}"/>
              </a:ext>
            </a:extLst>
          </p:cNvPr>
          <p:cNvSpPr>
            <a:spLocks noGrp="1"/>
          </p:cNvSpPr>
          <p:nvPr>
            <p:ph type="sldNum" sz="quarter" idx="4"/>
          </p:nvPr>
        </p:nvSpPr>
        <p:spPr/>
        <p:txBody>
          <a:bodyPr/>
          <a:lstStyle/>
          <a:p>
            <a:fld id="{3FD999D4-B456-9943-89B7-30D56181CE18}" type="slidenum">
              <a:rPr lang="en-US" smtClean="0"/>
              <a:pPr/>
              <a:t>33</a:t>
            </a:fld>
            <a:endParaRPr lang="en-US" dirty="0"/>
          </a:p>
        </p:txBody>
      </p:sp>
      <p:graphicFrame>
        <p:nvGraphicFramePr>
          <p:cNvPr id="3" name="Table 2">
            <a:extLst>
              <a:ext uri="{FF2B5EF4-FFF2-40B4-BE49-F238E27FC236}">
                <a16:creationId xmlns:a16="http://schemas.microsoft.com/office/drawing/2014/main" id="{E6D47A1D-3FD5-FB44-8F66-3181EB97E2F0}"/>
              </a:ext>
            </a:extLst>
          </p:cNvPr>
          <p:cNvGraphicFramePr>
            <a:graphicFrameLocks noGrp="1"/>
          </p:cNvGraphicFramePr>
          <p:nvPr>
            <p:extLst>
              <p:ext uri="{D42A27DB-BD31-4B8C-83A1-F6EECF244321}">
                <p14:modId xmlns:p14="http://schemas.microsoft.com/office/powerpoint/2010/main" val="3573698767"/>
              </p:ext>
            </p:extLst>
          </p:nvPr>
        </p:nvGraphicFramePr>
        <p:xfrm>
          <a:off x="228600" y="1685365"/>
          <a:ext cx="8565776" cy="1399749"/>
        </p:xfrm>
        <a:graphic>
          <a:graphicData uri="http://schemas.openxmlformats.org/drawingml/2006/table">
            <a:tbl>
              <a:tblPr>
                <a:tableStyleId>{5C22544A-7EE6-4342-B048-85BDC9FD1C3A}</a:tableStyleId>
              </a:tblPr>
              <a:tblGrid>
                <a:gridCol w="2024743">
                  <a:extLst>
                    <a:ext uri="{9D8B030D-6E8A-4147-A177-3AD203B41FA5}">
                      <a16:colId xmlns:a16="http://schemas.microsoft.com/office/drawing/2014/main" val="2368278723"/>
                    </a:ext>
                  </a:extLst>
                </a:gridCol>
                <a:gridCol w="2735036">
                  <a:extLst>
                    <a:ext uri="{9D8B030D-6E8A-4147-A177-3AD203B41FA5}">
                      <a16:colId xmlns:a16="http://schemas.microsoft.com/office/drawing/2014/main" val="1980424774"/>
                    </a:ext>
                  </a:extLst>
                </a:gridCol>
                <a:gridCol w="1215487">
                  <a:extLst>
                    <a:ext uri="{9D8B030D-6E8A-4147-A177-3AD203B41FA5}">
                      <a16:colId xmlns:a16="http://schemas.microsoft.com/office/drawing/2014/main" val="1583461629"/>
                    </a:ext>
                  </a:extLst>
                </a:gridCol>
                <a:gridCol w="2590510">
                  <a:extLst>
                    <a:ext uri="{9D8B030D-6E8A-4147-A177-3AD203B41FA5}">
                      <a16:colId xmlns:a16="http://schemas.microsoft.com/office/drawing/2014/main" val="32211916"/>
                    </a:ext>
                  </a:extLst>
                </a:gridCol>
              </a:tblGrid>
              <a:tr h="156882">
                <a:tc>
                  <a:txBody>
                    <a:bodyPr/>
                    <a:lstStyle/>
                    <a:p>
                      <a:pPr algn="ctr" fontAlgn="b"/>
                      <a:r>
                        <a:rPr lang="en-US" sz="800" b="1" u="none" strike="noStrike" dirty="0">
                          <a:solidFill>
                            <a:srgbClr val="002060"/>
                          </a:solidFill>
                          <a:effectLst/>
                        </a:rPr>
                        <a:t>Parameter name</a:t>
                      </a:r>
                      <a:endParaRPr lang="en-US" sz="800" b="1" i="0" u="none" strike="noStrike" dirty="0">
                        <a:solidFill>
                          <a:srgbClr val="002060"/>
                        </a:solidFill>
                        <a:effectLst/>
                        <a:latin typeface="Helvetica Neue" panose="02000503000000020004" pitchFamily="2" charset="0"/>
                      </a:endParaRPr>
                    </a:p>
                  </a:txBody>
                  <a:tcPr marL="1913" marR="1913" marT="1913" marB="0" anchor="b"/>
                </a:tc>
                <a:tc>
                  <a:txBody>
                    <a:bodyPr/>
                    <a:lstStyle/>
                    <a:p>
                      <a:pPr algn="ctr" fontAlgn="b"/>
                      <a:r>
                        <a:rPr lang="en-US" sz="800" b="1" u="none" strike="noStrike">
                          <a:solidFill>
                            <a:srgbClr val="002060"/>
                          </a:solidFill>
                          <a:effectLst/>
                        </a:rPr>
                        <a:t>Value</a:t>
                      </a:r>
                      <a:endParaRPr lang="en-US" sz="800" b="1" i="0" u="none" strike="noStrike">
                        <a:solidFill>
                          <a:srgbClr val="002060"/>
                        </a:solidFill>
                        <a:effectLst/>
                        <a:latin typeface="Helvetica Neue" panose="02000503000000020004" pitchFamily="2" charset="0"/>
                      </a:endParaRPr>
                    </a:p>
                  </a:txBody>
                  <a:tcPr marL="1913" marR="1913" marT="1913" marB="0" anchor="b"/>
                </a:tc>
                <a:tc>
                  <a:txBody>
                    <a:bodyPr/>
                    <a:lstStyle/>
                    <a:p>
                      <a:pPr algn="ctr" fontAlgn="b"/>
                      <a:r>
                        <a:rPr lang="en-US" sz="800" b="1" u="none" strike="noStrike">
                          <a:solidFill>
                            <a:srgbClr val="002060"/>
                          </a:solidFill>
                          <a:effectLst/>
                        </a:rPr>
                        <a:t>Default value (if any)</a:t>
                      </a:r>
                      <a:endParaRPr lang="en-US" sz="800" b="1" i="0" u="none" strike="noStrike">
                        <a:solidFill>
                          <a:srgbClr val="002060"/>
                        </a:solidFill>
                        <a:effectLst/>
                        <a:latin typeface="Helvetica Neue" panose="02000503000000020004" pitchFamily="2" charset="0"/>
                      </a:endParaRPr>
                    </a:p>
                  </a:txBody>
                  <a:tcPr marL="1913" marR="1913" marT="1913" marB="0" anchor="b"/>
                </a:tc>
                <a:tc>
                  <a:txBody>
                    <a:bodyPr/>
                    <a:lstStyle/>
                    <a:p>
                      <a:pPr algn="ctr" fontAlgn="b"/>
                      <a:r>
                        <a:rPr lang="en-US" sz="800" b="1" u="none" strike="noStrike">
                          <a:solidFill>
                            <a:srgbClr val="002060"/>
                          </a:solidFill>
                          <a:effectLst/>
                        </a:rPr>
                        <a:t>Description</a:t>
                      </a:r>
                      <a:endParaRPr lang="en-US" sz="800" b="1" i="0" u="none" strike="noStrike">
                        <a:solidFill>
                          <a:srgbClr val="002060"/>
                        </a:solidFill>
                        <a:effectLst/>
                        <a:latin typeface="Helvetica Neue" panose="02000503000000020004" pitchFamily="2" charset="0"/>
                      </a:endParaRPr>
                    </a:p>
                  </a:txBody>
                  <a:tcPr marL="1913" marR="1913" marT="1913" marB="0" anchor="b"/>
                </a:tc>
                <a:extLst>
                  <a:ext uri="{0D108BD9-81ED-4DB2-BD59-A6C34878D82A}">
                    <a16:rowId xmlns:a16="http://schemas.microsoft.com/office/drawing/2014/main" val="1243570958"/>
                  </a:ext>
                </a:extLst>
              </a:tr>
              <a:tr h="156882">
                <a:tc>
                  <a:txBody>
                    <a:bodyPr/>
                    <a:lstStyle/>
                    <a:p>
                      <a:pPr algn="l" fontAlgn="b"/>
                      <a:r>
                        <a:rPr lang="en-US" sz="800" b="1" u="none" strike="noStrike" dirty="0">
                          <a:solidFill>
                            <a:srgbClr val="002060"/>
                          </a:solidFill>
                          <a:effectLst/>
                        </a:rPr>
                        <a:t> </a:t>
                      </a:r>
                      <a:endParaRPr lang="en-US" sz="800" b="1" i="0" u="none" strike="noStrike" dirty="0">
                        <a:solidFill>
                          <a:srgbClr val="002060"/>
                        </a:solidFill>
                        <a:effectLst/>
                        <a:latin typeface="Menlo" panose="020B0609030804020204" pitchFamily="49" charset="0"/>
                      </a:endParaRPr>
                    </a:p>
                  </a:txBody>
                  <a:tcPr marL="1913" marR="1913" marT="1913" marB="0" anchor="b"/>
                </a:tc>
                <a:tc>
                  <a:txBody>
                    <a:bodyPr/>
                    <a:lstStyle/>
                    <a:p>
                      <a:pPr algn="l" fontAlgn="b"/>
                      <a:r>
                        <a:rPr lang="en-US" sz="800" b="1" u="none" strike="noStrike">
                          <a:solidFill>
                            <a:srgbClr val="002060"/>
                          </a:solidFill>
                          <a:effectLst/>
                        </a:rPr>
                        <a:t> </a:t>
                      </a:r>
                      <a:endParaRPr lang="en-US" sz="800" b="1" i="0" u="none" strike="noStrike">
                        <a:solidFill>
                          <a:srgbClr val="002060"/>
                        </a:solidFill>
                        <a:effectLst/>
                        <a:latin typeface="Menlo" panose="020B0609030804020204" pitchFamily="49" charset="0"/>
                      </a:endParaRPr>
                    </a:p>
                  </a:txBody>
                  <a:tcPr marL="1913" marR="1913" marT="1913" marB="0" anchor="b"/>
                </a:tc>
                <a:tc>
                  <a:txBody>
                    <a:bodyPr/>
                    <a:lstStyle/>
                    <a:p>
                      <a:pPr algn="ctr" fontAlgn="b"/>
                      <a:r>
                        <a:rPr lang="en-US" sz="800" b="1" u="none" strike="noStrike">
                          <a:solidFill>
                            <a:srgbClr val="002060"/>
                          </a:solidFill>
                          <a:effectLst/>
                        </a:rPr>
                        <a:t> </a:t>
                      </a:r>
                      <a:endParaRPr lang="en-US" sz="800" b="1" i="0" u="none" strike="noStrike">
                        <a:solidFill>
                          <a:srgbClr val="002060"/>
                        </a:solidFill>
                        <a:effectLst/>
                        <a:latin typeface="Helvetica Neue" panose="02000503000000020004" pitchFamily="2" charset="0"/>
                      </a:endParaRPr>
                    </a:p>
                  </a:txBody>
                  <a:tcPr marL="1913" marR="1913" marT="1913" marB="0" anchor="b"/>
                </a:tc>
                <a:tc>
                  <a:txBody>
                    <a:bodyPr/>
                    <a:lstStyle/>
                    <a:p>
                      <a:pPr algn="l" fontAlgn="b"/>
                      <a:r>
                        <a:rPr lang="en-US" sz="800" b="1" u="none" strike="noStrike">
                          <a:solidFill>
                            <a:srgbClr val="002060"/>
                          </a:solidFill>
                          <a:effectLst/>
                        </a:rPr>
                        <a:t> </a:t>
                      </a:r>
                      <a:endParaRPr lang="en-US" sz="800" b="1" i="0" u="none" strike="noStrike">
                        <a:solidFill>
                          <a:srgbClr val="002060"/>
                        </a:solidFill>
                        <a:effectLst/>
                        <a:latin typeface="Helvetica Neue" panose="02000503000000020004" pitchFamily="2" charset="0"/>
                      </a:endParaRPr>
                    </a:p>
                  </a:txBody>
                  <a:tcPr marL="1913" marR="1913" marT="1913" marB="0" anchor="b"/>
                </a:tc>
                <a:extLst>
                  <a:ext uri="{0D108BD9-81ED-4DB2-BD59-A6C34878D82A}">
                    <a16:rowId xmlns:a16="http://schemas.microsoft.com/office/drawing/2014/main" val="529873531"/>
                  </a:ext>
                </a:extLst>
              </a:tr>
              <a:tr h="156882">
                <a:tc>
                  <a:txBody>
                    <a:bodyPr/>
                    <a:lstStyle/>
                    <a:p>
                      <a:pPr lvl="1" algn="l" fontAlgn="b"/>
                      <a:r>
                        <a:rPr lang="en-US" sz="800" b="1" u="none" strike="noStrike" dirty="0">
                          <a:solidFill>
                            <a:srgbClr val="002060"/>
                          </a:solidFill>
                          <a:effectLst/>
                        </a:rPr>
                        <a:t>enabled</a:t>
                      </a:r>
                      <a:endParaRPr lang="en-US" sz="800" b="1" i="0" u="none" strike="noStrike" dirty="0">
                        <a:solidFill>
                          <a:srgbClr val="002060"/>
                        </a:solidFill>
                        <a:effectLst/>
                        <a:latin typeface="Menlo" panose="020B0609030804020204" pitchFamily="49" charset="0"/>
                      </a:endParaRPr>
                    </a:p>
                  </a:txBody>
                  <a:tcPr marL="1913" marR="1913" marT="1913" marB="0" anchor="b"/>
                </a:tc>
                <a:tc>
                  <a:txBody>
                    <a:bodyPr/>
                    <a:lstStyle/>
                    <a:p>
                      <a:pPr algn="ctr" fontAlgn="b"/>
                      <a:r>
                        <a:rPr lang="en-US" sz="800" b="1" u="none" strike="noStrike" dirty="0">
                          <a:solidFill>
                            <a:srgbClr val="7030A0"/>
                          </a:solidFill>
                          <a:effectLst/>
                        </a:rPr>
                        <a:t>TRUE</a:t>
                      </a:r>
                      <a:endParaRPr lang="en-US" sz="800" b="1" i="0" u="none" strike="noStrike" dirty="0">
                        <a:solidFill>
                          <a:srgbClr val="7030A0"/>
                        </a:solidFill>
                        <a:effectLst/>
                        <a:latin typeface="Helvetica Neue" panose="02000503000000020004" pitchFamily="2" charset="0"/>
                      </a:endParaRPr>
                    </a:p>
                  </a:txBody>
                  <a:tcPr marL="1913" marR="1913" marT="1913" marB="0" anchor="b"/>
                </a:tc>
                <a:tc>
                  <a:txBody>
                    <a:bodyPr/>
                    <a:lstStyle/>
                    <a:p>
                      <a:pPr algn="ctr" fontAlgn="b"/>
                      <a:r>
                        <a:rPr lang="en-US" sz="800" b="1" u="none" strike="noStrike" dirty="0">
                          <a:solidFill>
                            <a:srgbClr val="002060"/>
                          </a:solidFill>
                          <a:effectLst/>
                        </a:rPr>
                        <a:t>TRUE</a:t>
                      </a:r>
                      <a:endParaRPr lang="en-US" sz="800" b="1" i="0" u="none" strike="noStrike" dirty="0">
                        <a:solidFill>
                          <a:srgbClr val="002060"/>
                        </a:solidFill>
                        <a:effectLst/>
                        <a:latin typeface="Helvetica Neue" panose="02000503000000020004" pitchFamily="2" charset="0"/>
                      </a:endParaRPr>
                    </a:p>
                  </a:txBody>
                  <a:tcPr marL="1913" marR="1913" marT="1913" marB="0" anchor="b"/>
                </a:tc>
                <a:tc>
                  <a:txBody>
                    <a:bodyPr/>
                    <a:lstStyle/>
                    <a:p>
                      <a:pPr lvl="1" algn="l" fontAlgn="b"/>
                      <a:r>
                        <a:rPr lang="en-US" sz="800" b="1" u="none" strike="noStrike" dirty="0">
                          <a:solidFill>
                            <a:srgbClr val="002060"/>
                          </a:solidFill>
                          <a:effectLst/>
                        </a:rPr>
                        <a:t>Enable the Gateway subsystem</a:t>
                      </a:r>
                      <a:endParaRPr lang="en-US" sz="800" b="1" i="0" u="none" strike="noStrike" dirty="0">
                        <a:solidFill>
                          <a:srgbClr val="002060"/>
                        </a:solidFill>
                        <a:effectLst/>
                        <a:latin typeface="Helvetica Neue" panose="02000503000000020004" pitchFamily="2" charset="0"/>
                      </a:endParaRPr>
                    </a:p>
                  </a:txBody>
                  <a:tcPr marL="1913" marR="1913" marT="1913" marB="0" anchor="b"/>
                </a:tc>
                <a:extLst>
                  <a:ext uri="{0D108BD9-81ED-4DB2-BD59-A6C34878D82A}">
                    <a16:rowId xmlns:a16="http://schemas.microsoft.com/office/drawing/2014/main" val="3373364397"/>
                  </a:ext>
                </a:extLst>
              </a:tr>
              <a:tr h="156882">
                <a:tc>
                  <a:txBody>
                    <a:bodyPr/>
                    <a:lstStyle/>
                    <a:p>
                      <a:pPr lvl="1" algn="l" fontAlgn="b"/>
                      <a:r>
                        <a:rPr lang="en-US" sz="800" b="1" u="none" strike="noStrike" dirty="0" err="1">
                          <a:solidFill>
                            <a:srgbClr val="002060"/>
                          </a:solidFill>
                          <a:effectLst/>
                        </a:rPr>
                        <a:t>apiGatewayEndpoint</a:t>
                      </a:r>
                      <a:endParaRPr lang="en-US" sz="800" b="1" i="0" u="none" strike="noStrike" dirty="0">
                        <a:solidFill>
                          <a:srgbClr val="002060"/>
                        </a:solidFill>
                        <a:effectLst/>
                        <a:latin typeface="Menlo" panose="020B0609030804020204" pitchFamily="49" charset="0"/>
                      </a:endParaRPr>
                    </a:p>
                  </a:txBody>
                  <a:tcPr marL="1913" marR="1913" marT="1913" marB="0" anchor="b"/>
                </a:tc>
                <a:tc>
                  <a:txBody>
                    <a:bodyPr/>
                    <a:lstStyle/>
                    <a:p>
                      <a:pPr algn="ctr" fontAlgn="b"/>
                      <a:r>
                        <a:rPr lang="en-US" sz="800" b="1" u="none" strike="noStrike" dirty="0" err="1">
                          <a:solidFill>
                            <a:srgbClr val="FF0000"/>
                          </a:solidFill>
                          <a:effectLst/>
                        </a:rPr>
                        <a:t>apicapi-gateway.INGRESS_CTRL_IP.nip.io</a:t>
                      </a:r>
                      <a:endParaRPr lang="en-US" sz="800" b="1" i="0" u="none" strike="noStrike" dirty="0">
                        <a:solidFill>
                          <a:srgbClr val="FF0000"/>
                        </a:solidFill>
                        <a:effectLst/>
                        <a:latin typeface="Helvetica Neue" panose="02000503000000020004" pitchFamily="2" charset="0"/>
                      </a:endParaRPr>
                    </a:p>
                  </a:txBody>
                  <a:tcPr marL="1913" marR="1913" marT="1913" marB="0" anchor="b"/>
                </a:tc>
                <a:tc>
                  <a:txBody>
                    <a:bodyPr/>
                    <a:lstStyle/>
                    <a:p>
                      <a:pPr algn="ctr" fontAlgn="b"/>
                      <a:r>
                        <a:rPr lang="en-US" sz="800" b="1" u="none" strike="noStrike">
                          <a:solidFill>
                            <a:srgbClr val="002060"/>
                          </a:solidFill>
                          <a:effectLst/>
                        </a:rPr>
                        <a:t> </a:t>
                      </a:r>
                      <a:endParaRPr lang="en-US" sz="800" b="1" i="0" u="none" strike="noStrike">
                        <a:solidFill>
                          <a:srgbClr val="002060"/>
                        </a:solidFill>
                        <a:effectLst/>
                        <a:latin typeface="Helvetica Neue" panose="02000503000000020004" pitchFamily="2" charset="0"/>
                      </a:endParaRPr>
                    </a:p>
                  </a:txBody>
                  <a:tcPr marL="1913" marR="1913" marT="1913" marB="0" anchor="b"/>
                </a:tc>
                <a:tc>
                  <a:txBody>
                    <a:bodyPr/>
                    <a:lstStyle/>
                    <a:p>
                      <a:pPr lvl="1" algn="l" fontAlgn="b"/>
                      <a:r>
                        <a:rPr lang="en-US" sz="800" b="1" u="none" strike="noStrike" dirty="0">
                          <a:solidFill>
                            <a:srgbClr val="002060"/>
                          </a:solidFill>
                          <a:effectLst/>
                        </a:rPr>
                        <a:t>Gateway host name</a:t>
                      </a:r>
                      <a:endParaRPr lang="en-US" sz="800" b="1" i="0" u="none" strike="noStrike" dirty="0">
                        <a:solidFill>
                          <a:srgbClr val="002060"/>
                        </a:solidFill>
                        <a:effectLst/>
                        <a:latin typeface="Helvetica Neue" panose="02000503000000020004" pitchFamily="2" charset="0"/>
                      </a:endParaRPr>
                    </a:p>
                  </a:txBody>
                  <a:tcPr marL="1913" marR="1913" marT="1913" marB="0" anchor="b"/>
                </a:tc>
                <a:extLst>
                  <a:ext uri="{0D108BD9-81ED-4DB2-BD59-A6C34878D82A}">
                    <a16:rowId xmlns:a16="http://schemas.microsoft.com/office/drawing/2014/main" val="1731958945"/>
                  </a:ext>
                </a:extLst>
              </a:tr>
              <a:tr h="156882">
                <a:tc>
                  <a:txBody>
                    <a:bodyPr/>
                    <a:lstStyle/>
                    <a:p>
                      <a:pPr lvl="1" algn="l" fontAlgn="b"/>
                      <a:r>
                        <a:rPr lang="en-US" sz="800" b="1" u="none" strike="noStrike" dirty="0" err="1">
                          <a:solidFill>
                            <a:srgbClr val="002060"/>
                          </a:solidFill>
                          <a:effectLst/>
                        </a:rPr>
                        <a:t>gatewayServiceEndpoint</a:t>
                      </a:r>
                      <a:endParaRPr lang="en-US" sz="800" b="1" i="0" u="none" strike="noStrike" dirty="0">
                        <a:solidFill>
                          <a:srgbClr val="002060"/>
                        </a:solidFill>
                        <a:effectLst/>
                        <a:latin typeface="Menlo" panose="020B0609030804020204" pitchFamily="49" charset="0"/>
                      </a:endParaRPr>
                    </a:p>
                  </a:txBody>
                  <a:tcPr marL="1913" marR="1913" marT="1913" marB="0" anchor="b"/>
                </a:tc>
                <a:tc>
                  <a:txBody>
                    <a:bodyPr/>
                    <a:lstStyle/>
                    <a:p>
                      <a:pPr algn="ctr" fontAlgn="b"/>
                      <a:r>
                        <a:rPr lang="en-US" sz="800" b="1" u="none" strike="noStrike" dirty="0" err="1">
                          <a:solidFill>
                            <a:srgbClr val="FF0000"/>
                          </a:solidFill>
                          <a:effectLst/>
                        </a:rPr>
                        <a:t>apicapic</a:t>
                      </a:r>
                      <a:r>
                        <a:rPr lang="en-US" sz="800" b="1" u="none" strike="noStrike" dirty="0">
                          <a:solidFill>
                            <a:srgbClr val="FF0000"/>
                          </a:solidFill>
                          <a:effectLst/>
                        </a:rPr>
                        <a:t>-gateway-</a:t>
                      </a:r>
                      <a:r>
                        <a:rPr lang="en-US" sz="800" b="1" u="none" strike="noStrike" dirty="0" err="1">
                          <a:solidFill>
                            <a:srgbClr val="FF0000"/>
                          </a:solidFill>
                          <a:effectLst/>
                        </a:rPr>
                        <a:t>director.INGRESS_CTRL_IP.nip.io</a:t>
                      </a:r>
                      <a:endParaRPr lang="en-US" sz="800" b="1" i="0" u="none" strike="noStrike" dirty="0">
                        <a:solidFill>
                          <a:srgbClr val="FF0000"/>
                        </a:solidFill>
                        <a:effectLst/>
                        <a:latin typeface="Helvetica Neue" panose="02000503000000020004" pitchFamily="2" charset="0"/>
                      </a:endParaRPr>
                    </a:p>
                  </a:txBody>
                  <a:tcPr marL="1913" marR="1913" marT="1913" marB="0" anchor="b"/>
                </a:tc>
                <a:tc>
                  <a:txBody>
                    <a:bodyPr/>
                    <a:lstStyle/>
                    <a:p>
                      <a:pPr algn="ctr" fontAlgn="b"/>
                      <a:r>
                        <a:rPr lang="en-US" sz="800" b="1" u="none" strike="noStrike">
                          <a:solidFill>
                            <a:srgbClr val="002060"/>
                          </a:solidFill>
                          <a:effectLst/>
                        </a:rPr>
                        <a:t> </a:t>
                      </a:r>
                      <a:endParaRPr lang="en-US" sz="800" b="1" i="0" u="none" strike="noStrike">
                        <a:solidFill>
                          <a:srgbClr val="002060"/>
                        </a:solidFill>
                        <a:effectLst/>
                        <a:latin typeface="Helvetica Neue" panose="02000503000000020004" pitchFamily="2" charset="0"/>
                      </a:endParaRPr>
                    </a:p>
                  </a:txBody>
                  <a:tcPr marL="1913" marR="1913" marT="1913" marB="0" anchor="b"/>
                </a:tc>
                <a:tc>
                  <a:txBody>
                    <a:bodyPr/>
                    <a:lstStyle/>
                    <a:p>
                      <a:pPr lvl="1" algn="l" fontAlgn="b"/>
                      <a:r>
                        <a:rPr lang="en-US" sz="800" b="1" u="none" strike="noStrike" dirty="0">
                          <a:solidFill>
                            <a:srgbClr val="002060"/>
                          </a:solidFill>
                          <a:effectLst/>
                        </a:rPr>
                        <a:t>Gateway Director endpoint</a:t>
                      </a:r>
                      <a:endParaRPr lang="en-US" sz="800" b="1" i="0" u="none" strike="noStrike" dirty="0">
                        <a:solidFill>
                          <a:srgbClr val="002060"/>
                        </a:solidFill>
                        <a:effectLst/>
                        <a:latin typeface="Helvetica Neue" panose="02000503000000020004" pitchFamily="2" charset="0"/>
                      </a:endParaRPr>
                    </a:p>
                  </a:txBody>
                  <a:tcPr marL="1913" marR="1913" marT="1913" marB="0" anchor="b"/>
                </a:tc>
                <a:extLst>
                  <a:ext uri="{0D108BD9-81ED-4DB2-BD59-A6C34878D82A}">
                    <a16:rowId xmlns:a16="http://schemas.microsoft.com/office/drawing/2014/main" val="3795060188"/>
                  </a:ext>
                </a:extLst>
              </a:tr>
              <a:tr h="156882">
                <a:tc>
                  <a:txBody>
                    <a:bodyPr/>
                    <a:lstStyle/>
                    <a:p>
                      <a:pPr lvl="1" algn="l" fontAlgn="b"/>
                      <a:r>
                        <a:rPr lang="en-US" sz="800" b="1" u="none" strike="noStrike" dirty="0" err="1">
                          <a:solidFill>
                            <a:srgbClr val="002060"/>
                          </a:solidFill>
                          <a:effectLst/>
                        </a:rPr>
                        <a:t>maxCpu</a:t>
                      </a:r>
                      <a:endParaRPr lang="en-US" sz="800" b="1" i="0" u="none" strike="noStrike" dirty="0">
                        <a:solidFill>
                          <a:srgbClr val="002060"/>
                        </a:solidFill>
                        <a:effectLst/>
                        <a:latin typeface="Menlo" panose="020B0609030804020204" pitchFamily="49" charset="0"/>
                      </a:endParaRPr>
                    </a:p>
                  </a:txBody>
                  <a:tcPr marL="1913" marR="1913" marT="1913" marB="0" anchor="b"/>
                </a:tc>
                <a:tc>
                  <a:txBody>
                    <a:bodyPr/>
                    <a:lstStyle/>
                    <a:p>
                      <a:pPr algn="ctr" fontAlgn="b"/>
                      <a:r>
                        <a:rPr lang="en-US" sz="800" b="1" u="none" strike="noStrike" dirty="0">
                          <a:solidFill>
                            <a:srgbClr val="FF0000"/>
                          </a:solidFill>
                          <a:effectLst/>
                        </a:rPr>
                        <a:t>2</a:t>
                      </a:r>
                      <a:endParaRPr lang="en-US" sz="800" b="1" i="0" u="none" strike="noStrike" dirty="0">
                        <a:solidFill>
                          <a:srgbClr val="FF0000"/>
                        </a:solidFill>
                        <a:effectLst/>
                        <a:latin typeface="Helvetica Neue" panose="02000503000000020004" pitchFamily="2" charset="0"/>
                      </a:endParaRPr>
                    </a:p>
                  </a:txBody>
                  <a:tcPr marL="1913" marR="1913" marT="1913" marB="0" anchor="b"/>
                </a:tc>
                <a:tc>
                  <a:txBody>
                    <a:bodyPr/>
                    <a:lstStyle/>
                    <a:p>
                      <a:pPr algn="ctr" fontAlgn="b"/>
                      <a:r>
                        <a:rPr lang="en-US" sz="800" b="1" u="none" strike="noStrike">
                          <a:solidFill>
                            <a:srgbClr val="002060"/>
                          </a:solidFill>
                          <a:effectLst/>
                        </a:rPr>
                        <a:t>4</a:t>
                      </a:r>
                      <a:endParaRPr lang="en-US" sz="800" b="1" i="0" u="none" strike="noStrike">
                        <a:solidFill>
                          <a:srgbClr val="002060"/>
                        </a:solidFill>
                        <a:effectLst/>
                        <a:latin typeface="Helvetica Neue" panose="02000503000000020004" pitchFamily="2" charset="0"/>
                      </a:endParaRPr>
                    </a:p>
                  </a:txBody>
                  <a:tcPr marL="1913" marR="1913" marT="1913" marB="0" anchor="b"/>
                </a:tc>
                <a:tc>
                  <a:txBody>
                    <a:bodyPr/>
                    <a:lstStyle/>
                    <a:p>
                      <a:pPr lvl="1" algn="l" fontAlgn="b"/>
                      <a:r>
                        <a:rPr lang="en-US" sz="800" b="1" u="none" strike="noStrike" dirty="0">
                          <a:solidFill>
                            <a:srgbClr val="002060"/>
                          </a:solidFill>
                          <a:effectLst/>
                        </a:rPr>
                        <a:t>Maximum CPU resources that are available to the gateway. </a:t>
                      </a:r>
                      <a:endParaRPr lang="en-US" sz="800" b="1" i="0" u="none" strike="noStrike" dirty="0">
                        <a:solidFill>
                          <a:srgbClr val="002060"/>
                        </a:solidFill>
                        <a:effectLst/>
                        <a:latin typeface="Helvetica Neue" panose="02000503000000020004" pitchFamily="2" charset="0"/>
                      </a:endParaRPr>
                    </a:p>
                  </a:txBody>
                  <a:tcPr marL="1913" marR="1913" marT="1913" marB="0" anchor="b"/>
                </a:tc>
                <a:extLst>
                  <a:ext uri="{0D108BD9-81ED-4DB2-BD59-A6C34878D82A}">
                    <a16:rowId xmlns:a16="http://schemas.microsoft.com/office/drawing/2014/main" val="2117184604"/>
                  </a:ext>
                </a:extLst>
              </a:tr>
              <a:tr h="156882">
                <a:tc>
                  <a:txBody>
                    <a:bodyPr/>
                    <a:lstStyle/>
                    <a:p>
                      <a:pPr lvl="1" algn="l" fontAlgn="b"/>
                      <a:r>
                        <a:rPr lang="en-US" sz="800" b="1" u="none" strike="noStrike" dirty="0" err="1">
                          <a:solidFill>
                            <a:srgbClr val="002060"/>
                          </a:solidFill>
                          <a:effectLst/>
                        </a:rPr>
                        <a:t>maxMemoryGb</a:t>
                      </a:r>
                      <a:endParaRPr lang="en-US" sz="800" b="1" i="0" u="none" strike="noStrike" dirty="0">
                        <a:solidFill>
                          <a:srgbClr val="002060"/>
                        </a:solidFill>
                        <a:effectLst/>
                        <a:latin typeface="Menlo" panose="020B0609030804020204" pitchFamily="49" charset="0"/>
                      </a:endParaRPr>
                    </a:p>
                  </a:txBody>
                  <a:tcPr marL="1913" marR="1913" marT="1913" marB="0" anchor="b"/>
                </a:tc>
                <a:tc>
                  <a:txBody>
                    <a:bodyPr/>
                    <a:lstStyle/>
                    <a:p>
                      <a:pPr algn="ctr" fontAlgn="b"/>
                      <a:r>
                        <a:rPr lang="en-US" sz="800" b="1" u="none" strike="noStrike" dirty="0">
                          <a:solidFill>
                            <a:srgbClr val="FF0000"/>
                          </a:solidFill>
                          <a:effectLst/>
                        </a:rPr>
                        <a:t>6</a:t>
                      </a:r>
                      <a:endParaRPr lang="en-US" sz="800" b="1" i="0" u="none" strike="noStrike" dirty="0">
                        <a:solidFill>
                          <a:srgbClr val="FF0000"/>
                        </a:solidFill>
                        <a:effectLst/>
                        <a:latin typeface="Helvetica Neue" panose="02000503000000020004" pitchFamily="2" charset="0"/>
                      </a:endParaRPr>
                    </a:p>
                  </a:txBody>
                  <a:tcPr marL="1913" marR="1913" marT="1913" marB="0" anchor="b"/>
                </a:tc>
                <a:tc>
                  <a:txBody>
                    <a:bodyPr/>
                    <a:lstStyle/>
                    <a:p>
                      <a:pPr algn="ctr" fontAlgn="b"/>
                      <a:r>
                        <a:rPr lang="en-US" sz="800" b="1" u="none" strike="noStrike">
                          <a:solidFill>
                            <a:srgbClr val="002060"/>
                          </a:solidFill>
                          <a:effectLst/>
                        </a:rPr>
                        <a:t>8</a:t>
                      </a:r>
                      <a:endParaRPr lang="en-US" sz="800" b="1" i="0" u="none" strike="noStrike">
                        <a:solidFill>
                          <a:srgbClr val="002060"/>
                        </a:solidFill>
                        <a:effectLst/>
                        <a:latin typeface="Helvetica Neue" panose="02000503000000020004" pitchFamily="2" charset="0"/>
                      </a:endParaRPr>
                    </a:p>
                  </a:txBody>
                  <a:tcPr marL="1913" marR="1913" marT="1913" marB="0" anchor="b"/>
                </a:tc>
                <a:tc>
                  <a:txBody>
                    <a:bodyPr/>
                    <a:lstStyle/>
                    <a:p>
                      <a:pPr lvl="1" algn="l" fontAlgn="b"/>
                      <a:r>
                        <a:rPr lang="en-US" sz="800" b="1" u="none" strike="noStrike" dirty="0">
                          <a:solidFill>
                            <a:srgbClr val="002060"/>
                          </a:solidFill>
                          <a:effectLst/>
                        </a:rPr>
                        <a:t>Maximum memory (in gigabytes) for the gateway</a:t>
                      </a:r>
                      <a:endParaRPr lang="en-US" sz="800" b="1" i="0" u="none" strike="noStrike" dirty="0">
                        <a:solidFill>
                          <a:srgbClr val="002060"/>
                        </a:solidFill>
                        <a:effectLst/>
                        <a:latin typeface="Helvetica Neue" panose="02000503000000020004" pitchFamily="2" charset="0"/>
                      </a:endParaRPr>
                    </a:p>
                  </a:txBody>
                  <a:tcPr marL="1913" marR="1913" marT="1913" marB="0" anchor="b"/>
                </a:tc>
                <a:extLst>
                  <a:ext uri="{0D108BD9-81ED-4DB2-BD59-A6C34878D82A}">
                    <a16:rowId xmlns:a16="http://schemas.microsoft.com/office/drawing/2014/main" val="178692618"/>
                  </a:ext>
                </a:extLst>
              </a:tr>
              <a:tr h="112059">
                <a:tc>
                  <a:txBody>
                    <a:bodyPr/>
                    <a:lstStyle/>
                    <a:p>
                      <a:pPr lvl="1" algn="l" fontAlgn="b"/>
                      <a:r>
                        <a:rPr lang="en-US" sz="800" b="1" u="none" strike="noStrike" dirty="0">
                          <a:solidFill>
                            <a:srgbClr val="002060"/>
                          </a:solidFill>
                          <a:effectLst/>
                        </a:rPr>
                        <a:t> </a:t>
                      </a:r>
                      <a:endParaRPr lang="en-US" sz="800" b="1" i="0" u="none" strike="noStrike" dirty="0">
                        <a:solidFill>
                          <a:srgbClr val="002060"/>
                        </a:solidFill>
                        <a:effectLst/>
                        <a:latin typeface="Arial" panose="020B0604020202020204" pitchFamily="34" charset="0"/>
                      </a:endParaRPr>
                    </a:p>
                  </a:txBody>
                  <a:tcPr marL="1913" marR="1913" marT="1913" marB="0" anchor="b"/>
                </a:tc>
                <a:tc>
                  <a:txBody>
                    <a:bodyPr/>
                    <a:lstStyle/>
                    <a:p>
                      <a:pPr algn="ctr" fontAlgn="b"/>
                      <a:r>
                        <a:rPr lang="en-US" sz="800" b="1" u="none" strike="noStrike" dirty="0">
                          <a:solidFill>
                            <a:srgbClr val="7030A0"/>
                          </a:solidFill>
                          <a:effectLst/>
                        </a:rPr>
                        <a:t> </a:t>
                      </a:r>
                      <a:endParaRPr lang="en-US" sz="800" b="1" i="0" u="none" strike="noStrike" dirty="0">
                        <a:solidFill>
                          <a:srgbClr val="7030A0"/>
                        </a:solidFill>
                        <a:effectLst/>
                        <a:latin typeface="Arial" panose="020B0604020202020204" pitchFamily="34" charset="0"/>
                      </a:endParaRPr>
                    </a:p>
                  </a:txBody>
                  <a:tcPr marL="1913" marR="1913" marT="1913" marB="0" anchor="b"/>
                </a:tc>
                <a:tc>
                  <a:txBody>
                    <a:bodyPr/>
                    <a:lstStyle/>
                    <a:p>
                      <a:pPr algn="ctr" fontAlgn="b"/>
                      <a:r>
                        <a:rPr lang="en-US" sz="800" b="1" u="none" strike="noStrike">
                          <a:solidFill>
                            <a:srgbClr val="002060"/>
                          </a:solidFill>
                          <a:effectLst/>
                        </a:rPr>
                        <a:t> </a:t>
                      </a:r>
                      <a:endParaRPr lang="en-US" sz="800" b="1" i="0" u="none" strike="noStrike">
                        <a:solidFill>
                          <a:srgbClr val="002060"/>
                        </a:solidFill>
                        <a:effectLst/>
                        <a:latin typeface="Arial" panose="020B0604020202020204" pitchFamily="34" charset="0"/>
                      </a:endParaRPr>
                    </a:p>
                  </a:txBody>
                  <a:tcPr marL="1913" marR="1913" marT="1913" marB="0" anchor="b"/>
                </a:tc>
                <a:tc>
                  <a:txBody>
                    <a:bodyPr/>
                    <a:lstStyle/>
                    <a:p>
                      <a:pPr lvl="1" algn="l" fontAlgn="b"/>
                      <a:r>
                        <a:rPr lang="en-US" sz="800" b="1" u="none" strike="noStrike" dirty="0">
                          <a:solidFill>
                            <a:srgbClr val="002060"/>
                          </a:solidFill>
                          <a:effectLst/>
                        </a:rPr>
                        <a:t> </a:t>
                      </a:r>
                      <a:endParaRPr lang="en-US" sz="800" b="1" i="0" u="none" strike="noStrike" dirty="0">
                        <a:solidFill>
                          <a:srgbClr val="002060"/>
                        </a:solidFill>
                        <a:effectLst/>
                        <a:latin typeface="Arial" panose="020B0604020202020204" pitchFamily="34" charset="0"/>
                      </a:endParaRPr>
                    </a:p>
                  </a:txBody>
                  <a:tcPr marL="1913" marR="1913" marT="1913" marB="0" anchor="b"/>
                </a:tc>
                <a:extLst>
                  <a:ext uri="{0D108BD9-81ED-4DB2-BD59-A6C34878D82A}">
                    <a16:rowId xmlns:a16="http://schemas.microsoft.com/office/drawing/2014/main" val="3601032622"/>
                  </a:ext>
                </a:extLst>
              </a:tr>
            </a:tbl>
          </a:graphicData>
        </a:graphic>
      </p:graphicFrame>
      <p:sp>
        <p:nvSpPr>
          <p:cNvPr id="6" name="TextBox 5">
            <a:extLst>
              <a:ext uri="{FF2B5EF4-FFF2-40B4-BE49-F238E27FC236}">
                <a16:creationId xmlns:a16="http://schemas.microsoft.com/office/drawing/2014/main" id="{3EABE8F3-ED77-C841-B50E-4A7A30B403E7}"/>
              </a:ext>
            </a:extLst>
          </p:cNvPr>
          <p:cNvSpPr txBox="1"/>
          <p:nvPr/>
        </p:nvSpPr>
        <p:spPr>
          <a:xfrm>
            <a:off x="430306" y="3796393"/>
            <a:ext cx="8356342" cy="507831"/>
          </a:xfrm>
          <a:prstGeom prst="rect">
            <a:avLst/>
          </a:prstGeom>
          <a:noFill/>
        </p:spPr>
        <p:txBody>
          <a:bodyPr wrap="square" rtlCol="0">
            <a:spAutoFit/>
          </a:bodyPr>
          <a:lstStyle/>
          <a:p>
            <a:r>
              <a:rPr lang="en-US" b="1" dirty="0"/>
              <a:t>Note:  </a:t>
            </a:r>
            <a:r>
              <a:rPr lang="en-US" dirty="0"/>
              <a:t>The endpoints can be refined using the IP address of the Ingress Controller in the IBM Cloud Private environment.</a:t>
            </a:r>
          </a:p>
        </p:txBody>
      </p:sp>
    </p:spTree>
    <p:extLst>
      <p:ext uri="{BB962C8B-B14F-4D97-AF65-F5344CB8AC3E}">
        <p14:creationId xmlns:p14="http://schemas.microsoft.com/office/powerpoint/2010/main" val="119512677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86AB7-DB8F-FA46-AB5D-29C736A737E3}"/>
              </a:ext>
            </a:extLst>
          </p:cNvPr>
          <p:cNvSpPr>
            <a:spLocks noGrp="1"/>
          </p:cNvSpPr>
          <p:nvPr>
            <p:ph type="title"/>
          </p:nvPr>
        </p:nvSpPr>
        <p:spPr>
          <a:xfrm>
            <a:off x="228600" y="201167"/>
            <a:ext cx="8980714" cy="864308"/>
          </a:xfrm>
        </p:spPr>
        <p:txBody>
          <a:bodyPr/>
          <a:lstStyle/>
          <a:p>
            <a:r>
              <a:rPr lang="en-US" dirty="0"/>
              <a:t>IBM API Connect Helm Chart - </a:t>
            </a:r>
            <a:r>
              <a:rPr lang="en-US" dirty="0" err="1"/>
              <a:t>ibm-apiconnect-ent</a:t>
            </a:r>
            <a:r>
              <a:rPr lang="en-US" dirty="0"/>
              <a:t> V2.0.3 (10/10) </a:t>
            </a:r>
            <a:br>
              <a:rPr lang="en-US" dirty="0"/>
            </a:br>
            <a:r>
              <a:rPr lang="en-US" sz="2000" dirty="0"/>
              <a:t>Overrides Configuration</a:t>
            </a:r>
            <a:endParaRPr lang="en-US" dirty="0"/>
          </a:p>
        </p:txBody>
      </p:sp>
      <p:sp>
        <p:nvSpPr>
          <p:cNvPr id="4" name="Footer Placeholder 3">
            <a:extLst>
              <a:ext uri="{FF2B5EF4-FFF2-40B4-BE49-F238E27FC236}">
                <a16:creationId xmlns:a16="http://schemas.microsoft.com/office/drawing/2014/main" id="{45B2C5E7-D8DD-3C44-BB8A-79ABFED7C639}"/>
              </a:ext>
            </a:extLst>
          </p:cNvPr>
          <p:cNvSpPr>
            <a:spLocks noGrp="1"/>
          </p:cNvSpPr>
          <p:nvPr>
            <p:ph type="ftr" sz="quarter" idx="3"/>
          </p:nvPr>
        </p:nvSpPr>
        <p:spPr>
          <a:xfrm>
            <a:off x="228600" y="4826480"/>
            <a:ext cx="6400800" cy="137160"/>
          </a:xfrm>
        </p:spPr>
        <p:txBody>
          <a:bodyPr/>
          <a:lstStyle/>
          <a:p>
            <a:r>
              <a:rPr lang="en-US" dirty="0"/>
              <a:t>IBM Private Cloud Boot-camp / June 2018 / © 2018 IBM Corporation</a:t>
            </a:r>
          </a:p>
        </p:txBody>
      </p:sp>
      <p:sp>
        <p:nvSpPr>
          <p:cNvPr id="7" name="Slide Number Placeholder 6">
            <a:extLst>
              <a:ext uri="{FF2B5EF4-FFF2-40B4-BE49-F238E27FC236}">
                <a16:creationId xmlns:a16="http://schemas.microsoft.com/office/drawing/2014/main" id="{C42152FD-482B-D04B-9866-378D7A9231F0}"/>
              </a:ext>
            </a:extLst>
          </p:cNvPr>
          <p:cNvSpPr>
            <a:spLocks noGrp="1"/>
          </p:cNvSpPr>
          <p:nvPr>
            <p:ph type="sldNum" sz="quarter" idx="4"/>
          </p:nvPr>
        </p:nvSpPr>
        <p:spPr/>
        <p:txBody>
          <a:bodyPr/>
          <a:lstStyle/>
          <a:p>
            <a:fld id="{3FD999D4-B456-9943-89B7-30D56181CE18}" type="slidenum">
              <a:rPr lang="en-US" smtClean="0"/>
              <a:pPr/>
              <a:t>34</a:t>
            </a:fld>
            <a:endParaRPr lang="en-US" dirty="0"/>
          </a:p>
        </p:txBody>
      </p:sp>
      <p:graphicFrame>
        <p:nvGraphicFramePr>
          <p:cNvPr id="3" name="Table 2">
            <a:extLst>
              <a:ext uri="{FF2B5EF4-FFF2-40B4-BE49-F238E27FC236}">
                <a16:creationId xmlns:a16="http://schemas.microsoft.com/office/drawing/2014/main" id="{44752EDE-EAA7-134E-AB8B-CE10E57CB41B}"/>
              </a:ext>
            </a:extLst>
          </p:cNvPr>
          <p:cNvGraphicFramePr>
            <a:graphicFrameLocks noGrp="1"/>
          </p:cNvGraphicFramePr>
          <p:nvPr>
            <p:extLst>
              <p:ext uri="{D42A27DB-BD31-4B8C-83A1-F6EECF244321}">
                <p14:modId xmlns:p14="http://schemas.microsoft.com/office/powerpoint/2010/main" val="1926279961"/>
              </p:ext>
            </p:extLst>
          </p:nvPr>
        </p:nvGraphicFramePr>
        <p:xfrm>
          <a:off x="228600" y="1730188"/>
          <a:ext cx="8686801" cy="986119"/>
        </p:xfrm>
        <a:graphic>
          <a:graphicData uri="http://schemas.openxmlformats.org/drawingml/2006/table">
            <a:tbl>
              <a:tblPr>
                <a:tableStyleId>{5C22544A-7EE6-4342-B048-85BDC9FD1C3A}</a:tableStyleId>
              </a:tblPr>
              <a:tblGrid>
                <a:gridCol w="1615398">
                  <a:extLst>
                    <a:ext uri="{9D8B030D-6E8A-4147-A177-3AD203B41FA5}">
                      <a16:colId xmlns:a16="http://schemas.microsoft.com/office/drawing/2014/main" val="778823242"/>
                    </a:ext>
                  </a:extLst>
                </a:gridCol>
                <a:gridCol w="2031362">
                  <a:extLst>
                    <a:ext uri="{9D8B030D-6E8A-4147-A177-3AD203B41FA5}">
                      <a16:colId xmlns:a16="http://schemas.microsoft.com/office/drawing/2014/main" val="2269418875"/>
                    </a:ext>
                  </a:extLst>
                </a:gridCol>
                <a:gridCol w="1356934">
                  <a:extLst>
                    <a:ext uri="{9D8B030D-6E8A-4147-A177-3AD203B41FA5}">
                      <a16:colId xmlns:a16="http://schemas.microsoft.com/office/drawing/2014/main" val="3155834298"/>
                    </a:ext>
                  </a:extLst>
                </a:gridCol>
                <a:gridCol w="3683107">
                  <a:extLst>
                    <a:ext uri="{9D8B030D-6E8A-4147-A177-3AD203B41FA5}">
                      <a16:colId xmlns:a16="http://schemas.microsoft.com/office/drawing/2014/main" val="3325966387"/>
                    </a:ext>
                  </a:extLst>
                </a:gridCol>
              </a:tblGrid>
              <a:tr h="243628">
                <a:tc>
                  <a:txBody>
                    <a:bodyPr/>
                    <a:lstStyle/>
                    <a:p>
                      <a:pPr algn="ctr" fontAlgn="b"/>
                      <a:r>
                        <a:rPr lang="en-US" sz="800" b="1" u="none" strike="noStrike" dirty="0">
                          <a:solidFill>
                            <a:srgbClr val="002060"/>
                          </a:solidFill>
                          <a:effectLst/>
                        </a:rPr>
                        <a:t>Parameter name</a:t>
                      </a:r>
                      <a:endParaRPr lang="en-US" sz="800" b="1" i="0" u="none" strike="noStrike" dirty="0">
                        <a:solidFill>
                          <a:srgbClr val="002060"/>
                        </a:solidFill>
                        <a:effectLst/>
                        <a:latin typeface="Helvetica Neue" panose="02000503000000020004" pitchFamily="2" charset="0"/>
                      </a:endParaRPr>
                    </a:p>
                  </a:txBody>
                  <a:tcPr marL="1913" marR="1913" marT="1913" marB="0" anchor="b"/>
                </a:tc>
                <a:tc>
                  <a:txBody>
                    <a:bodyPr/>
                    <a:lstStyle/>
                    <a:p>
                      <a:pPr algn="ctr" fontAlgn="b"/>
                      <a:r>
                        <a:rPr lang="en-US" sz="800" b="1" u="none" strike="noStrike">
                          <a:solidFill>
                            <a:srgbClr val="002060"/>
                          </a:solidFill>
                          <a:effectLst/>
                        </a:rPr>
                        <a:t>Value</a:t>
                      </a:r>
                      <a:endParaRPr lang="en-US" sz="800" b="1" i="0" u="none" strike="noStrike">
                        <a:solidFill>
                          <a:srgbClr val="002060"/>
                        </a:solidFill>
                        <a:effectLst/>
                        <a:latin typeface="Helvetica Neue" panose="02000503000000020004" pitchFamily="2" charset="0"/>
                      </a:endParaRPr>
                    </a:p>
                  </a:txBody>
                  <a:tcPr marL="1913" marR="1913" marT="1913" marB="0" anchor="b"/>
                </a:tc>
                <a:tc>
                  <a:txBody>
                    <a:bodyPr/>
                    <a:lstStyle/>
                    <a:p>
                      <a:pPr algn="ctr" fontAlgn="b"/>
                      <a:r>
                        <a:rPr lang="en-US" sz="800" b="1" u="none" strike="noStrike">
                          <a:solidFill>
                            <a:srgbClr val="002060"/>
                          </a:solidFill>
                          <a:effectLst/>
                        </a:rPr>
                        <a:t>Default value (if any)</a:t>
                      </a:r>
                      <a:endParaRPr lang="en-US" sz="800" b="1" i="0" u="none" strike="noStrike">
                        <a:solidFill>
                          <a:srgbClr val="002060"/>
                        </a:solidFill>
                        <a:effectLst/>
                        <a:latin typeface="Helvetica Neue" panose="02000503000000020004" pitchFamily="2" charset="0"/>
                      </a:endParaRPr>
                    </a:p>
                  </a:txBody>
                  <a:tcPr marL="1913" marR="1913" marT="1913" marB="0" anchor="b"/>
                </a:tc>
                <a:tc>
                  <a:txBody>
                    <a:bodyPr/>
                    <a:lstStyle/>
                    <a:p>
                      <a:pPr algn="ctr" fontAlgn="b"/>
                      <a:r>
                        <a:rPr lang="en-US" sz="800" b="1" u="none" strike="noStrike">
                          <a:solidFill>
                            <a:srgbClr val="002060"/>
                          </a:solidFill>
                          <a:effectLst/>
                        </a:rPr>
                        <a:t>Description</a:t>
                      </a:r>
                      <a:endParaRPr lang="en-US" sz="800" b="1" i="0" u="none" strike="noStrike">
                        <a:solidFill>
                          <a:srgbClr val="002060"/>
                        </a:solidFill>
                        <a:effectLst/>
                        <a:latin typeface="Helvetica Neue" panose="02000503000000020004" pitchFamily="2" charset="0"/>
                      </a:endParaRPr>
                    </a:p>
                  </a:txBody>
                  <a:tcPr marL="1913" marR="1913" marT="1913" marB="0" anchor="b"/>
                </a:tc>
                <a:extLst>
                  <a:ext uri="{0D108BD9-81ED-4DB2-BD59-A6C34878D82A}">
                    <a16:rowId xmlns:a16="http://schemas.microsoft.com/office/drawing/2014/main" val="3626561610"/>
                  </a:ext>
                </a:extLst>
              </a:tr>
              <a:tr h="243628">
                <a:tc>
                  <a:txBody>
                    <a:bodyPr/>
                    <a:lstStyle/>
                    <a:p>
                      <a:pPr algn="l" fontAlgn="b"/>
                      <a:r>
                        <a:rPr lang="en-US" sz="800" b="1" u="none" strike="noStrike" dirty="0">
                          <a:solidFill>
                            <a:srgbClr val="002060"/>
                          </a:solidFill>
                          <a:effectLst/>
                        </a:rPr>
                        <a:t> </a:t>
                      </a:r>
                      <a:endParaRPr lang="en-US" sz="800" b="1" i="0" u="none" strike="noStrike" dirty="0">
                        <a:solidFill>
                          <a:srgbClr val="002060"/>
                        </a:solidFill>
                        <a:effectLst/>
                        <a:latin typeface="Menlo" panose="020B0609030804020204" pitchFamily="49" charset="0"/>
                      </a:endParaRPr>
                    </a:p>
                  </a:txBody>
                  <a:tcPr marL="1913" marR="1913" marT="1913" marB="0" anchor="b"/>
                </a:tc>
                <a:tc>
                  <a:txBody>
                    <a:bodyPr/>
                    <a:lstStyle/>
                    <a:p>
                      <a:pPr algn="l" fontAlgn="b"/>
                      <a:r>
                        <a:rPr lang="en-US" sz="800" b="1" u="none" strike="noStrike" dirty="0">
                          <a:solidFill>
                            <a:srgbClr val="002060"/>
                          </a:solidFill>
                          <a:effectLst/>
                        </a:rPr>
                        <a:t> </a:t>
                      </a:r>
                      <a:endParaRPr lang="en-US" sz="800" b="1" i="0" u="none" strike="noStrike" dirty="0">
                        <a:solidFill>
                          <a:srgbClr val="002060"/>
                        </a:solidFill>
                        <a:effectLst/>
                        <a:latin typeface="Menlo" panose="020B0609030804020204" pitchFamily="49" charset="0"/>
                      </a:endParaRPr>
                    </a:p>
                  </a:txBody>
                  <a:tcPr marL="1913" marR="1913" marT="1913" marB="0" anchor="b"/>
                </a:tc>
                <a:tc>
                  <a:txBody>
                    <a:bodyPr/>
                    <a:lstStyle/>
                    <a:p>
                      <a:pPr algn="ctr" fontAlgn="b"/>
                      <a:r>
                        <a:rPr lang="en-US" sz="800" b="1" u="none" strike="noStrike" dirty="0">
                          <a:solidFill>
                            <a:srgbClr val="002060"/>
                          </a:solidFill>
                          <a:effectLst/>
                        </a:rPr>
                        <a:t> </a:t>
                      </a:r>
                      <a:endParaRPr lang="en-US" sz="800" b="1" i="0" u="none" strike="noStrike" dirty="0">
                        <a:solidFill>
                          <a:srgbClr val="002060"/>
                        </a:solidFill>
                        <a:effectLst/>
                        <a:latin typeface="Helvetica Neue" panose="02000503000000020004" pitchFamily="2" charset="0"/>
                      </a:endParaRPr>
                    </a:p>
                  </a:txBody>
                  <a:tcPr marL="1913" marR="1913" marT="1913" marB="0" anchor="b"/>
                </a:tc>
                <a:tc>
                  <a:txBody>
                    <a:bodyPr/>
                    <a:lstStyle/>
                    <a:p>
                      <a:pPr algn="l" fontAlgn="b"/>
                      <a:r>
                        <a:rPr lang="en-US" sz="800" b="1" u="none" strike="noStrike" dirty="0">
                          <a:solidFill>
                            <a:srgbClr val="002060"/>
                          </a:solidFill>
                          <a:effectLst/>
                        </a:rPr>
                        <a:t> </a:t>
                      </a:r>
                      <a:endParaRPr lang="en-US" sz="800" b="1" i="0" u="none" strike="noStrike" dirty="0">
                        <a:solidFill>
                          <a:srgbClr val="002060"/>
                        </a:solidFill>
                        <a:effectLst/>
                        <a:latin typeface="Helvetica Neue" panose="02000503000000020004" pitchFamily="2" charset="0"/>
                      </a:endParaRPr>
                    </a:p>
                  </a:txBody>
                  <a:tcPr marL="1913" marR="1913" marT="1913" marB="0" anchor="b"/>
                </a:tc>
                <a:extLst>
                  <a:ext uri="{0D108BD9-81ED-4DB2-BD59-A6C34878D82A}">
                    <a16:rowId xmlns:a16="http://schemas.microsoft.com/office/drawing/2014/main" val="1681966911"/>
                  </a:ext>
                </a:extLst>
              </a:tr>
              <a:tr h="243628">
                <a:tc>
                  <a:txBody>
                    <a:bodyPr/>
                    <a:lstStyle/>
                    <a:p>
                      <a:pPr lvl="1" algn="l" fontAlgn="b"/>
                      <a:r>
                        <a:rPr lang="en-US" sz="800" b="1" u="none" strike="noStrike" dirty="0">
                          <a:solidFill>
                            <a:srgbClr val="002060"/>
                          </a:solidFill>
                          <a:effectLst/>
                        </a:rPr>
                        <a:t>mode</a:t>
                      </a:r>
                      <a:endParaRPr lang="en-US" sz="800" b="1" i="0" u="none" strike="noStrike" dirty="0">
                        <a:solidFill>
                          <a:srgbClr val="002060"/>
                        </a:solidFill>
                        <a:effectLst/>
                        <a:latin typeface="Menlo" panose="020B0609030804020204" pitchFamily="49" charset="0"/>
                      </a:endParaRPr>
                    </a:p>
                  </a:txBody>
                  <a:tcPr marL="1913" marR="1913" marT="1913" marB="0" anchor="b"/>
                </a:tc>
                <a:tc>
                  <a:txBody>
                    <a:bodyPr/>
                    <a:lstStyle/>
                    <a:p>
                      <a:pPr algn="ctr" fontAlgn="b"/>
                      <a:r>
                        <a:rPr lang="en-US" sz="800" b="1" u="none" strike="noStrike" dirty="0">
                          <a:solidFill>
                            <a:srgbClr val="7030A0"/>
                          </a:solidFill>
                          <a:effectLst/>
                        </a:rPr>
                        <a:t>standard</a:t>
                      </a:r>
                      <a:endParaRPr lang="en-US" sz="800" b="1" i="0" u="none" strike="noStrike" dirty="0">
                        <a:solidFill>
                          <a:srgbClr val="7030A0"/>
                        </a:solidFill>
                        <a:effectLst/>
                        <a:latin typeface="Helvetica Neue" panose="02000503000000020004" pitchFamily="2" charset="0"/>
                      </a:endParaRPr>
                    </a:p>
                  </a:txBody>
                  <a:tcPr marL="1913" marR="1913" marT="1913" marB="0" anchor="b"/>
                </a:tc>
                <a:tc>
                  <a:txBody>
                    <a:bodyPr/>
                    <a:lstStyle/>
                    <a:p>
                      <a:pPr algn="ctr" fontAlgn="b"/>
                      <a:r>
                        <a:rPr lang="en-US" sz="800" b="1" u="none" strike="noStrike">
                          <a:solidFill>
                            <a:srgbClr val="002060"/>
                          </a:solidFill>
                          <a:effectLst/>
                        </a:rPr>
                        <a:t>standard</a:t>
                      </a:r>
                      <a:endParaRPr lang="en-US" sz="800" b="1" i="0" u="none" strike="noStrike">
                        <a:solidFill>
                          <a:srgbClr val="002060"/>
                        </a:solidFill>
                        <a:effectLst/>
                        <a:latin typeface="Helvetica Neue" panose="02000503000000020004" pitchFamily="2" charset="0"/>
                      </a:endParaRPr>
                    </a:p>
                  </a:txBody>
                  <a:tcPr marL="1913" marR="1913" marT="1913" marB="0" anchor="b"/>
                </a:tc>
                <a:tc>
                  <a:txBody>
                    <a:bodyPr/>
                    <a:lstStyle/>
                    <a:p>
                      <a:pPr lvl="1" algn="l" fontAlgn="b"/>
                      <a:r>
                        <a:rPr lang="en-US" sz="800" b="1" u="none" strike="noStrike" dirty="0">
                          <a:solidFill>
                            <a:srgbClr val="002060"/>
                          </a:solidFill>
                          <a:effectLst/>
                        </a:rPr>
                        <a:t>Deployment type</a:t>
                      </a:r>
                      <a:endParaRPr lang="en-US" sz="800" b="1" i="0" u="none" strike="noStrike" dirty="0">
                        <a:solidFill>
                          <a:srgbClr val="002060"/>
                        </a:solidFill>
                        <a:effectLst/>
                        <a:latin typeface="Helvetica Neue" panose="02000503000000020004" pitchFamily="2" charset="0"/>
                      </a:endParaRPr>
                    </a:p>
                  </a:txBody>
                  <a:tcPr marL="1913" marR="1913" marT="1913" marB="0" anchor="b"/>
                </a:tc>
                <a:extLst>
                  <a:ext uri="{0D108BD9-81ED-4DB2-BD59-A6C34878D82A}">
                    <a16:rowId xmlns:a16="http://schemas.microsoft.com/office/drawing/2014/main" val="2536603770"/>
                  </a:ext>
                </a:extLst>
              </a:tr>
              <a:tr h="255235">
                <a:tc>
                  <a:txBody>
                    <a:bodyPr/>
                    <a:lstStyle/>
                    <a:p>
                      <a:pPr algn="l" fontAlgn="b"/>
                      <a:r>
                        <a:rPr lang="en-US" sz="800" b="1" u="none" strike="noStrike">
                          <a:solidFill>
                            <a:srgbClr val="002060"/>
                          </a:solidFill>
                          <a:effectLst/>
                        </a:rPr>
                        <a:t> </a:t>
                      </a:r>
                      <a:endParaRPr lang="en-US" sz="800" b="1" i="0" u="none" strike="noStrike">
                        <a:solidFill>
                          <a:srgbClr val="002060"/>
                        </a:solidFill>
                        <a:effectLst/>
                        <a:latin typeface="Menlo" panose="020B0609030804020204" pitchFamily="49" charset="0"/>
                      </a:endParaRPr>
                    </a:p>
                  </a:txBody>
                  <a:tcPr marL="1913" marR="1913" marT="1913" marB="0" anchor="b"/>
                </a:tc>
                <a:tc>
                  <a:txBody>
                    <a:bodyPr/>
                    <a:lstStyle/>
                    <a:p>
                      <a:pPr algn="l" fontAlgn="b"/>
                      <a:r>
                        <a:rPr lang="en-US" sz="800" b="1" u="none" strike="noStrike">
                          <a:solidFill>
                            <a:srgbClr val="002060"/>
                          </a:solidFill>
                          <a:effectLst/>
                        </a:rPr>
                        <a:t> </a:t>
                      </a:r>
                      <a:endParaRPr lang="en-US" sz="800" b="1" i="0" u="none" strike="noStrike">
                        <a:solidFill>
                          <a:srgbClr val="002060"/>
                        </a:solidFill>
                        <a:effectLst/>
                        <a:latin typeface="Menlo" panose="020B0609030804020204" pitchFamily="49" charset="0"/>
                      </a:endParaRPr>
                    </a:p>
                  </a:txBody>
                  <a:tcPr marL="1913" marR="1913" marT="1913" marB="0" anchor="b"/>
                </a:tc>
                <a:tc>
                  <a:txBody>
                    <a:bodyPr/>
                    <a:lstStyle/>
                    <a:p>
                      <a:pPr algn="ctr" fontAlgn="b"/>
                      <a:r>
                        <a:rPr lang="en-US" sz="800" b="1" u="none" strike="noStrike">
                          <a:solidFill>
                            <a:srgbClr val="002060"/>
                          </a:solidFill>
                          <a:effectLst/>
                        </a:rPr>
                        <a:t> </a:t>
                      </a:r>
                      <a:endParaRPr lang="en-US" sz="800" b="1" i="0" u="none" strike="noStrike">
                        <a:solidFill>
                          <a:srgbClr val="002060"/>
                        </a:solidFill>
                        <a:effectLst/>
                        <a:latin typeface="Helvetica Neue" panose="02000503000000020004" pitchFamily="2" charset="0"/>
                      </a:endParaRPr>
                    </a:p>
                  </a:txBody>
                  <a:tcPr marL="1913" marR="1913" marT="1913" marB="0" anchor="b"/>
                </a:tc>
                <a:tc>
                  <a:txBody>
                    <a:bodyPr/>
                    <a:lstStyle/>
                    <a:p>
                      <a:pPr algn="l" fontAlgn="b"/>
                      <a:r>
                        <a:rPr lang="en-US" sz="800" b="1" u="none" strike="noStrike" dirty="0">
                          <a:solidFill>
                            <a:srgbClr val="002060"/>
                          </a:solidFill>
                          <a:effectLst/>
                        </a:rPr>
                        <a:t> </a:t>
                      </a:r>
                      <a:endParaRPr lang="en-US" sz="800" b="1" i="0" u="none" strike="noStrike" dirty="0">
                        <a:solidFill>
                          <a:srgbClr val="002060"/>
                        </a:solidFill>
                        <a:effectLst/>
                        <a:latin typeface="Helvetica Neue" panose="02000503000000020004" pitchFamily="2" charset="0"/>
                      </a:endParaRPr>
                    </a:p>
                  </a:txBody>
                  <a:tcPr marL="1913" marR="1913" marT="1913" marB="0" anchor="b"/>
                </a:tc>
                <a:extLst>
                  <a:ext uri="{0D108BD9-81ED-4DB2-BD59-A6C34878D82A}">
                    <a16:rowId xmlns:a16="http://schemas.microsoft.com/office/drawing/2014/main" val="3776041097"/>
                  </a:ext>
                </a:extLst>
              </a:tr>
            </a:tbl>
          </a:graphicData>
        </a:graphic>
      </p:graphicFrame>
      <p:sp>
        <p:nvSpPr>
          <p:cNvPr id="6" name="TextBox 5">
            <a:extLst>
              <a:ext uri="{FF2B5EF4-FFF2-40B4-BE49-F238E27FC236}">
                <a16:creationId xmlns:a16="http://schemas.microsoft.com/office/drawing/2014/main" id="{29D13D92-4275-534E-9C11-D5AE96B66A5C}"/>
              </a:ext>
            </a:extLst>
          </p:cNvPr>
          <p:cNvSpPr txBox="1"/>
          <p:nvPr/>
        </p:nvSpPr>
        <p:spPr>
          <a:xfrm>
            <a:off x="430306" y="3796393"/>
            <a:ext cx="8068715" cy="300082"/>
          </a:xfrm>
          <a:prstGeom prst="rect">
            <a:avLst/>
          </a:prstGeom>
          <a:noFill/>
        </p:spPr>
        <p:txBody>
          <a:bodyPr wrap="square" rtlCol="0">
            <a:spAutoFit/>
          </a:bodyPr>
          <a:lstStyle/>
          <a:p>
            <a:r>
              <a:rPr lang="en-US" b="1" dirty="0"/>
              <a:t>Note:  </a:t>
            </a:r>
            <a:r>
              <a:rPr lang="en-US" dirty="0"/>
              <a:t>This option is available only when installing silently using </a:t>
            </a:r>
            <a:r>
              <a:rPr lang="en-US" b="1" dirty="0" err="1"/>
              <a:t>values.yaml</a:t>
            </a:r>
            <a:endParaRPr lang="en-US" b="1" dirty="0"/>
          </a:p>
        </p:txBody>
      </p:sp>
    </p:spTree>
    <p:extLst>
      <p:ext uri="{BB962C8B-B14F-4D97-AF65-F5344CB8AC3E}">
        <p14:creationId xmlns:p14="http://schemas.microsoft.com/office/powerpoint/2010/main" val="40808034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86AB7-DB8F-FA46-AB5D-29C736A737E3}"/>
              </a:ext>
            </a:extLst>
          </p:cNvPr>
          <p:cNvSpPr>
            <a:spLocks noGrp="1"/>
          </p:cNvSpPr>
          <p:nvPr>
            <p:ph type="title"/>
          </p:nvPr>
        </p:nvSpPr>
        <p:spPr>
          <a:xfrm>
            <a:off x="228600" y="201167"/>
            <a:ext cx="8980714" cy="864308"/>
          </a:xfrm>
        </p:spPr>
        <p:txBody>
          <a:bodyPr/>
          <a:lstStyle/>
          <a:p>
            <a:r>
              <a:rPr lang="en-US" dirty="0"/>
              <a:t>IBM API Connect – Sample list of services</a:t>
            </a:r>
          </a:p>
        </p:txBody>
      </p:sp>
      <p:sp>
        <p:nvSpPr>
          <p:cNvPr id="4" name="Footer Placeholder 3">
            <a:extLst>
              <a:ext uri="{FF2B5EF4-FFF2-40B4-BE49-F238E27FC236}">
                <a16:creationId xmlns:a16="http://schemas.microsoft.com/office/drawing/2014/main" id="{45B2C5E7-D8DD-3C44-BB8A-79ABFED7C639}"/>
              </a:ext>
            </a:extLst>
          </p:cNvPr>
          <p:cNvSpPr>
            <a:spLocks noGrp="1"/>
          </p:cNvSpPr>
          <p:nvPr>
            <p:ph type="ftr" sz="quarter" idx="3"/>
          </p:nvPr>
        </p:nvSpPr>
        <p:spPr>
          <a:xfrm>
            <a:off x="228600" y="4826480"/>
            <a:ext cx="6400800" cy="137160"/>
          </a:xfrm>
        </p:spPr>
        <p:txBody>
          <a:bodyPr/>
          <a:lstStyle/>
          <a:p>
            <a:r>
              <a:rPr lang="en-US" dirty="0"/>
              <a:t>IBM Private Cloud Boot-camp / June 2018 / © 2018 IBM Corporation</a:t>
            </a:r>
          </a:p>
        </p:txBody>
      </p:sp>
      <p:sp>
        <p:nvSpPr>
          <p:cNvPr id="7" name="Slide Number Placeholder 6">
            <a:extLst>
              <a:ext uri="{FF2B5EF4-FFF2-40B4-BE49-F238E27FC236}">
                <a16:creationId xmlns:a16="http://schemas.microsoft.com/office/drawing/2014/main" id="{C42152FD-482B-D04B-9866-378D7A9231F0}"/>
              </a:ext>
            </a:extLst>
          </p:cNvPr>
          <p:cNvSpPr>
            <a:spLocks noGrp="1"/>
          </p:cNvSpPr>
          <p:nvPr>
            <p:ph type="sldNum" sz="quarter" idx="4"/>
          </p:nvPr>
        </p:nvSpPr>
        <p:spPr/>
        <p:txBody>
          <a:bodyPr/>
          <a:lstStyle/>
          <a:p>
            <a:fld id="{3FD999D4-B456-9943-89B7-30D56181CE18}" type="slidenum">
              <a:rPr lang="en-US" smtClean="0"/>
              <a:pPr/>
              <a:t>35</a:t>
            </a:fld>
            <a:endParaRPr lang="en-US" dirty="0"/>
          </a:p>
        </p:txBody>
      </p:sp>
      <p:pic>
        <p:nvPicPr>
          <p:cNvPr id="3" name="Picture 2">
            <a:extLst>
              <a:ext uri="{FF2B5EF4-FFF2-40B4-BE49-F238E27FC236}">
                <a16:creationId xmlns:a16="http://schemas.microsoft.com/office/drawing/2014/main" id="{093C63A6-69BB-8847-8B80-B1762221BB4E}"/>
              </a:ext>
            </a:extLst>
          </p:cNvPr>
          <p:cNvPicPr>
            <a:picLocks noChangeAspect="1"/>
          </p:cNvPicPr>
          <p:nvPr/>
        </p:nvPicPr>
        <p:blipFill>
          <a:blip r:embed="rId2"/>
          <a:stretch>
            <a:fillRect/>
          </a:stretch>
        </p:blipFill>
        <p:spPr>
          <a:xfrm>
            <a:off x="600635" y="633321"/>
            <a:ext cx="7913913" cy="4165976"/>
          </a:xfrm>
          <a:prstGeom prst="rect">
            <a:avLst/>
          </a:prstGeom>
        </p:spPr>
      </p:pic>
    </p:spTree>
    <p:extLst>
      <p:ext uri="{BB962C8B-B14F-4D97-AF65-F5344CB8AC3E}">
        <p14:creationId xmlns:p14="http://schemas.microsoft.com/office/powerpoint/2010/main" val="228912350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86AB7-DB8F-FA46-AB5D-29C736A737E3}"/>
              </a:ext>
            </a:extLst>
          </p:cNvPr>
          <p:cNvSpPr>
            <a:spLocks noGrp="1"/>
          </p:cNvSpPr>
          <p:nvPr>
            <p:ph type="title"/>
          </p:nvPr>
        </p:nvSpPr>
        <p:spPr>
          <a:xfrm>
            <a:off x="228600" y="201167"/>
            <a:ext cx="8980714" cy="864308"/>
          </a:xfrm>
        </p:spPr>
        <p:txBody>
          <a:bodyPr/>
          <a:lstStyle/>
          <a:p>
            <a:r>
              <a:rPr lang="en-US" dirty="0"/>
              <a:t>IBM API Connect – Sample list of pods</a:t>
            </a:r>
          </a:p>
        </p:txBody>
      </p:sp>
      <p:sp>
        <p:nvSpPr>
          <p:cNvPr id="4" name="Footer Placeholder 3">
            <a:extLst>
              <a:ext uri="{FF2B5EF4-FFF2-40B4-BE49-F238E27FC236}">
                <a16:creationId xmlns:a16="http://schemas.microsoft.com/office/drawing/2014/main" id="{45B2C5E7-D8DD-3C44-BB8A-79ABFED7C639}"/>
              </a:ext>
            </a:extLst>
          </p:cNvPr>
          <p:cNvSpPr>
            <a:spLocks noGrp="1"/>
          </p:cNvSpPr>
          <p:nvPr>
            <p:ph type="ftr" sz="quarter" idx="3"/>
          </p:nvPr>
        </p:nvSpPr>
        <p:spPr>
          <a:xfrm>
            <a:off x="228600" y="4826480"/>
            <a:ext cx="6400800" cy="137160"/>
          </a:xfrm>
        </p:spPr>
        <p:txBody>
          <a:bodyPr/>
          <a:lstStyle/>
          <a:p>
            <a:r>
              <a:rPr lang="en-US" dirty="0"/>
              <a:t>IBM Private Cloud Boot-camp / June 2018 / © 2018 IBM Corporation</a:t>
            </a:r>
          </a:p>
        </p:txBody>
      </p:sp>
      <p:sp>
        <p:nvSpPr>
          <p:cNvPr id="7" name="Slide Number Placeholder 6">
            <a:extLst>
              <a:ext uri="{FF2B5EF4-FFF2-40B4-BE49-F238E27FC236}">
                <a16:creationId xmlns:a16="http://schemas.microsoft.com/office/drawing/2014/main" id="{C42152FD-482B-D04B-9866-378D7A9231F0}"/>
              </a:ext>
            </a:extLst>
          </p:cNvPr>
          <p:cNvSpPr>
            <a:spLocks noGrp="1"/>
          </p:cNvSpPr>
          <p:nvPr>
            <p:ph type="sldNum" sz="quarter" idx="4"/>
          </p:nvPr>
        </p:nvSpPr>
        <p:spPr/>
        <p:txBody>
          <a:bodyPr/>
          <a:lstStyle/>
          <a:p>
            <a:fld id="{3FD999D4-B456-9943-89B7-30D56181CE18}" type="slidenum">
              <a:rPr lang="en-US" smtClean="0"/>
              <a:pPr/>
              <a:t>36</a:t>
            </a:fld>
            <a:endParaRPr lang="en-US" dirty="0"/>
          </a:p>
        </p:txBody>
      </p:sp>
      <p:pic>
        <p:nvPicPr>
          <p:cNvPr id="3" name="Picture 2">
            <a:extLst>
              <a:ext uri="{FF2B5EF4-FFF2-40B4-BE49-F238E27FC236}">
                <a16:creationId xmlns:a16="http://schemas.microsoft.com/office/drawing/2014/main" id="{00F211BC-6198-524F-8945-28CD13AC4175}"/>
              </a:ext>
            </a:extLst>
          </p:cNvPr>
          <p:cNvPicPr>
            <a:picLocks noChangeAspect="1"/>
          </p:cNvPicPr>
          <p:nvPr/>
        </p:nvPicPr>
        <p:blipFill>
          <a:blip r:embed="rId2"/>
          <a:stretch>
            <a:fillRect/>
          </a:stretch>
        </p:blipFill>
        <p:spPr>
          <a:xfrm>
            <a:off x="389355" y="797859"/>
            <a:ext cx="8145044" cy="3675884"/>
          </a:xfrm>
          <a:prstGeom prst="rect">
            <a:avLst/>
          </a:prstGeom>
        </p:spPr>
      </p:pic>
    </p:spTree>
    <p:extLst>
      <p:ext uri="{BB962C8B-B14F-4D97-AF65-F5344CB8AC3E}">
        <p14:creationId xmlns:p14="http://schemas.microsoft.com/office/powerpoint/2010/main" val="285616644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Content Placeholder 2">
            <a:extLst>
              <a:ext uri="{FF2B5EF4-FFF2-40B4-BE49-F238E27FC236}">
                <a16:creationId xmlns:a16="http://schemas.microsoft.com/office/drawing/2014/main" id="{90F19E82-CE71-4C48-B765-7A166FE99660}"/>
              </a:ext>
            </a:extLst>
          </p:cNvPr>
          <p:cNvSpPr txBox="1">
            <a:spLocks/>
          </p:cNvSpPr>
          <p:nvPr/>
        </p:nvSpPr>
        <p:spPr bwMode="auto">
          <a:xfrm>
            <a:off x="227564" y="724085"/>
            <a:ext cx="8542763" cy="4008991"/>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180975" indent="-180975" algn="l" defTabSz="457200" rtl="0" eaLnBrk="0" fontAlgn="base" hangingPunct="0">
              <a:spcBef>
                <a:spcPts val="600"/>
              </a:spcBef>
              <a:spcAft>
                <a:spcPct val="0"/>
              </a:spcAft>
              <a:buClr>
                <a:schemeClr val="accent1"/>
              </a:buClr>
              <a:buFont typeface="Arial" charset="0"/>
              <a:buChar char="•"/>
              <a:defRPr sz="2000" kern="1200">
                <a:solidFill>
                  <a:schemeClr val="tx2"/>
                </a:solidFill>
                <a:latin typeface="Helvetica Neue Light"/>
                <a:ea typeface="ＭＳ Ｐゴシック" charset="0"/>
                <a:cs typeface="Helvetica Neue Light"/>
              </a:defRPr>
            </a:lvl1pPr>
            <a:lvl2pPr marL="420688" indent="-180975" algn="l" defTabSz="457200" rtl="0" eaLnBrk="0" fontAlgn="base" hangingPunct="0">
              <a:spcBef>
                <a:spcPts val="600"/>
              </a:spcBef>
              <a:spcAft>
                <a:spcPct val="0"/>
              </a:spcAft>
              <a:buFont typeface="Wingdings" charset="2"/>
              <a:buChar char="§"/>
              <a:defRPr sz="1800" kern="1200">
                <a:solidFill>
                  <a:schemeClr val="tx2"/>
                </a:solidFill>
                <a:latin typeface="Helvetica Neue Light"/>
                <a:ea typeface="ＭＳ Ｐゴシック" charset="0"/>
                <a:cs typeface="Helvetica Neue Light"/>
              </a:defRPr>
            </a:lvl2pPr>
            <a:lvl3pPr marL="593725" indent="-173038" algn="l" defTabSz="457200" rtl="0" eaLnBrk="0" fontAlgn="base" hangingPunct="0">
              <a:spcBef>
                <a:spcPts val="600"/>
              </a:spcBef>
              <a:spcAft>
                <a:spcPct val="0"/>
              </a:spcAft>
              <a:buFont typeface="Arial" charset="0"/>
              <a:buChar char="•"/>
              <a:defRPr sz="1600" kern="1200">
                <a:solidFill>
                  <a:schemeClr val="accent2"/>
                </a:solidFill>
                <a:latin typeface="Helvetica Neue Light"/>
                <a:ea typeface="ＭＳ Ｐゴシック" charset="0"/>
                <a:cs typeface="Helvetica Neue Light"/>
              </a:defRPr>
            </a:lvl3pPr>
            <a:lvl4pPr marL="893763" indent="-300038" algn="l" defTabSz="457200" rtl="0" eaLnBrk="0" fontAlgn="base" hangingPunct="0">
              <a:spcBef>
                <a:spcPts val="600"/>
              </a:spcBef>
              <a:spcAft>
                <a:spcPct val="0"/>
              </a:spcAft>
              <a:buFont typeface="Arial" charset="0"/>
              <a:buChar char="–"/>
              <a:defRPr sz="1400" kern="1200">
                <a:solidFill>
                  <a:schemeClr val="accent2"/>
                </a:solidFill>
                <a:latin typeface="Helvetica Neue Light"/>
                <a:ea typeface="ＭＳ Ｐゴシック" charset="0"/>
                <a:cs typeface="Helvetica Neue Light"/>
              </a:defRPr>
            </a:lvl4pPr>
            <a:lvl5pPr marL="1074738" indent="-180975" algn="l" defTabSz="457200" rtl="0" eaLnBrk="0" fontAlgn="base" hangingPunct="0">
              <a:spcBef>
                <a:spcPts val="600"/>
              </a:spcBef>
              <a:spcAft>
                <a:spcPct val="0"/>
              </a:spcAft>
              <a:buFont typeface="Arial" charset="0"/>
              <a:buChar char="»"/>
              <a:defRPr sz="1400" kern="1200">
                <a:solidFill>
                  <a:schemeClr val="accent2"/>
                </a:solidFill>
                <a:latin typeface="Helvetica Neue Light"/>
                <a:ea typeface="ＭＳ Ｐゴシック" charset="0"/>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defTabSz="457189">
              <a:spcBef>
                <a:spcPts val="0"/>
              </a:spcBef>
              <a:spcAft>
                <a:spcPts val="0"/>
              </a:spcAft>
              <a:buClr>
                <a:srgbClr val="2776C3"/>
              </a:buClr>
              <a:buNone/>
              <a:defRPr/>
            </a:pPr>
            <a:endParaRPr lang="en-US" sz="1600" dirty="0">
              <a:solidFill>
                <a:srgbClr val="264A60"/>
              </a:solidFill>
              <a:latin typeface="Helvetica Neue Regular" panose="02000503000000020004" pitchFamily="2" charset="0"/>
              <a:cs typeface="Helvetica Neue Light" charset="0"/>
            </a:endParaRPr>
          </a:p>
          <a:p>
            <a:pPr marL="0" indent="0" defTabSz="457189">
              <a:spcBef>
                <a:spcPts val="0"/>
              </a:spcBef>
              <a:spcAft>
                <a:spcPts val="0"/>
              </a:spcAft>
              <a:buClr>
                <a:srgbClr val="2776C3"/>
              </a:buClr>
              <a:buNone/>
              <a:defRPr/>
            </a:pPr>
            <a:endParaRPr lang="en-US" sz="1600" dirty="0">
              <a:solidFill>
                <a:srgbClr val="264A60"/>
              </a:solidFill>
              <a:latin typeface="Helvetica Neue Regular" panose="02000503000000020004" pitchFamily="2" charset="0"/>
              <a:cs typeface="Helvetica Neue Light" charset="0"/>
            </a:endParaRPr>
          </a:p>
          <a:p>
            <a:pPr defTabSz="457189">
              <a:spcBef>
                <a:spcPts val="0"/>
              </a:spcBef>
              <a:spcAft>
                <a:spcPts val="0"/>
              </a:spcAft>
              <a:buClr>
                <a:srgbClr val="2776C3"/>
              </a:buClr>
              <a:defRPr/>
            </a:pPr>
            <a:r>
              <a:rPr lang="en-US" sz="1600" dirty="0">
                <a:solidFill>
                  <a:schemeClr val="bg1"/>
                </a:solidFill>
                <a:latin typeface="Helvetica Neue Regular" panose="02000503000000020004" pitchFamily="2" charset="0"/>
                <a:cs typeface="Helvetica Neue Light" charset="0"/>
              </a:rPr>
              <a:t>Removes the typical operational challenges faced in the Enterprise like Security/Patching/Restart </a:t>
            </a:r>
          </a:p>
          <a:p>
            <a:pPr defTabSz="457189">
              <a:spcBef>
                <a:spcPts val="0"/>
              </a:spcBef>
              <a:spcAft>
                <a:spcPts val="0"/>
              </a:spcAft>
              <a:buClr>
                <a:srgbClr val="2776C3"/>
              </a:buClr>
              <a:defRPr/>
            </a:pPr>
            <a:endParaRPr lang="en-US" sz="1600" dirty="0">
              <a:solidFill>
                <a:schemeClr val="bg1"/>
              </a:solidFill>
              <a:latin typeface="Helvetica Neue Regular" panose="02000503000000020004" pitchFamily="2" charset="0"/>
              <a:cs typeface="Helvetica Neue Light" charset="0"/>
            </a:endParaRPr>
          </a:p>
          <a:p>
            <a:pPr defTabSz="457189">
              <a:spcBef>
                <a:spcPts val="0"/>
              </a:spcBef>
              <a:spcAft>
                <a:spcPts val="0"/>
              </a:spcAft>
              <a:buClr>
                <a:srgbClr val="2776C3"/>
              </a:buClr>
              <a:defRPr/>
            </a:pPr>
            <a:r>
              <a:rPr lang="en-US" sz="1600" dirty="0">
                <a:solidFill>
                  <a:schemeClr val="bg1"/>
                </a:solidFill>
                <a:latin typeface="Helvetica Neue Regular" panose="02000503000000020004" pitchFamily="2" charset="0"/>
                <a:cs typeface="Helvetica Neue Light" charset="0"/>
              </a:rPr>
              <a:t>Provides the ability to scale elastically </a:t>
            </a:r>
          </a:p>
          <a:p>
            <a:pPr defTabSz="457189">
              <a:spcBef>
                <a:spcPts val="0"/>
              </a:spcBef>
              <a:spcAft>
                <a:spcPts val="0"/>
              </a:spcAft>
              <a:buClr>
                <a:srgbClr val="2776C3"/>
              </a:buClr>
              <a:defRPr/>
            </a:pPr>
            <a:endParaRPr lang="en-US" sz="1600" dirty="0">
              <a:solidFill>
                <a:schemeClr val="bg1"/>
              </a:solidFill>
              <a:latin typeface="Helvetica Neue Regular" panose="02000503000000020004" pitchFamily="2" charset="0"/>
              <a:cs typeface="Helvetica Neue Light" charset="0"/>
            </a:endParaRPr>
          </a:p>
          <a:p>
            <a:pPr defTabSz="457189">
              <a:spcBef>
                <a:spcPts val="0"/>
              </a:spcBef>
              <a:spcAft>
                <a:spcPts val="0"/>
              </a:spcAft>
              <a:buClr>
                <a:srgbClr val="2776C3"/>
              </a:buClr>
              <a:defRPr/>
            </a:pPr>
            <a:r>
              <a:rPr lang="en-US" sz="1600" dirty="0">
                <a:solidFill>
                  <a:schemeClr val="bg1"/>
                </a:solidFill>
                <a:latin typeface="Helvetica Neue Regular" panose="02000503000000020004" pitchFamily="2" charset="0"/>
                <a:cs typeface="Helvetica Neue Light" charset="0"/>
              </a:rPr>
              <a:t>Most IBM middleware including IBM API Connect are already containerized and are available as Helm Chart</a:t>
            </a:r>
          </a:p>
          <a:p>
            <a:pPr defTabSz="457189">
              <a:spcBef>
                <a:spcPts val="0"/>
              </a:spcBef>
              <a:spcAft>
                <a:spcPts val="0"/>
              </a:spcAft>
              <a:buClr>
                <a:srgbClr val="2776C3"/>
              </a:buClr>
              <a:defRPr/>
            </a:pPr>
            <a:endParaRPr lang="en-US" sz="1600" dirty="0">
              <a:solidFill>
                <a:schemeClr val="bg1"/>
              </a:solidFill>
              <a:latin typeface="Helvetica Neue Regular" panose="02000503000000020004" pitchFamily="2" charset="0"/>
              <a:cs typeface="Helvetica Neue Light" charset="0"/>
            </a:endParaRPr>
          </a:p>
          <a:p>
            <a:pPr defTabSz="457189">
              <a:spcBef>
                <a:spcPts val="0"/>
              </a:spcBef>
              <a:spcAft>
                <a:spcPts val="0"/>
              </a:spcAft>
              <a:buClr>
                <a:srgbClr val="2776C3"/>
              </a:buClr>
              <a:defRPr/>
            </a:pPr>
            <a:r>
              <a:rPr lang="en-US" sz="1600" dirty="0">
                <a:solidFill>
                  <a:schemeClr val="bg1"/>
                </a:solidFill>
                <a:latin typeface="Helvetica Neue Regular" panose="02000503000000020004" pitchFamily="2" charset="0"/>
                <a:cs typeface="Helvetica Neue Light" charset="0"/>
              </a:rPr>
              <a:t>Deploying and updating software at scale</a:t>
            </a:r>
          </a:p>
          <a:p>
            <a:pPr defTabSz="457189">
              <a:spcBef>
                <a:spcPts val="0"/>
              </a:spcBef>
              <a:spcAft>
                <a:spcPts val="0"/>
              </a:spcAft>
              <a:buClr>
                <a:srgbClr val="2776C3"/>
              </a:buClr>
              <a:defRPr/>
            </a:pPr>
            <a:endParaRPr lang="en-US" sz="1600" dirty="0">
              <a:solidFill>
                <a:schemeClr val="bg1"/>
              </a:solidFill>
              <a:latin typeface="Helvetica Neue Regular" panose="02000503000000020004" pitchFamily="2" charset="0"/>
              <a:cs typeface="Helvetica Neue Light" charset="0"/>
            </a:endParaRPr>
          </a:p>
          <a:p>
            <a:pPr defTabSz="457189">
              <a:spcBef>
                <a:spcPts val="0"/>
              </a:spcBef>
              <a:spcAft>
                <a:spcPts val="0"/>
              </a:spcAft>
              <a:buClr>
                <a:srgbClr val="2776C3"/>
              </a:buClr>
              <a:defRPr/>
            </a:pPr>
            <a:r>
              <a:rPr lang="en-US" sz="1600" dirty="0">
                <a:solidFill>
                  <a:schemeClr val="bg1"/>
                </a:solidFill>
                <a:latin typeface="Helvetica Neue Regular" panose="02000503000000020004" pitchFamily="2" charset="0"/>
                <a:cs typeface="Helvetica Neue Light" charset="0"/>
              </a:rPr>
              <a:t>Allows one common dashboard for monitoring and logging all IBM services and the customer application</a:t>
            </a:r>
          </a:p>
        </p:txBody>
      </p:sp>
      <p:sp>
        <p:nvSpPr>
          <p:cNvPr id="3" name="Footer Placeholder 2">
            <a:extLst>
              <a:ext uri="{FF2B5EF4-FFF2-40B4-BE49-F238E27FC236}">
                <a16:creationId xmlns:a16="http://schemas.microsoft.com/office/drawing/2014/main" id="{F9DD0348-5F32-CB40-8A94-6899A731C8D3}"/>
              </a:ext>
            </a:extLst>
          </p:cNvPr>
          <p:cNvSpPr>
            <a:spLocks noGrp="1"/>
          </p:cNvSpPr>
          <p:nvPr>
            <p:ph type="ftr" sz="quarter" idx="3"/>
          </p:nvPr>
        </p:nvSpPr>
        <p:spPr/>
        <p:txBody>
          <a:bodyPr/>
          <a:lstStyle/>
          <a:p>
            <a:r>
              <a:rPr lang="en-US"/>
              <a:t>IBM Private Cloud Boot-camp / June 2018 / © 2018 IBM Corporation</a:t>
            </a:r>
            <a:endParaRPr lang="en-US" dirty="0"/>
          </a:p>
        </p:txBody>
      </p:sp>
      <p:sp>
        <p:nvSpPr>
          <p:cNvPr id="7" name="Title 1">
            <a:extLst>
              <a:ext uri="{FF2B5EF4-FFF2-40B4-BE49-F238E27FC236}">
                <a16:creationId xmlns:a16="http://schemas.microsoft.com/office/drawing/2014/main" id="{BFE5794F-09B2-7E4D-AED2-FF86EA274197}"/>
              </a:ext>
            </a:extLst>
          </p:cNvPr>
          <p:cNvSpPr>
            <a:spLocks noGrp="1"/>
          </p:cNvSpPr>
          <p:nvPr>
            <p:ph type="title"/>
          </p:nvPr>
        </p:nvSpPr>
        <p:spPr>
          <a:xfrm>
            <a:off x="228600" y="201167"/>
            <a:ext cx="8686800" cy="864308"/>
          </a:xfrm>
        </p:spPr>
        <p:txBody>
          <a:bodyPr/>
          <a:lstStyle/>
          <a:p>
            <a:r>
              <a:rPr lang="en-US" dirty="0"/>
              <a:t>Advantages of running IBM API Connect on IBM Cloud Private</a:t>
            </a:r>
          </a:p>
        </p:txBody>
      </p:sp>
      <p:sp>
        <p:nvSpPr>
          <p:cNvPr id="5" name="Slide Number Placeholder 4">
            <a:extLst>
              <a:ext uri="{FF2B5EF4-FFF2-40B4-BE49-F238E27FC236}">
                <a16:creationId xmlns:a16="http://schemas.microsoft.com/office/drawing/2014/main" id="{1EE1B86A-14C7-0D46-9BE3-57D7A5113548}"/>
              </a:ext>
            </a:extLst>
          </p:cNvPr>
          <p:cNvSpPr>
            <a:spLocks noGrp="1"/>
          </p:cNvSpPr>
          <p:nvPr>
            <p:ph type="sldNum" sz="quarter" idx="4"/>
          </p:nvPr>
        </p:nvSpPr>
        <p:spPr/>
        <p:txBody>
          <a:bodyPr/>
          <a:lstStyle/>
          <a:p>
            <a:fld id="{3FD999D4-B456-9943-89B7-30D56181CE18}" type="slidenum">
              <a:rPr lang="en-US" smtClean="0"/>
              <a:pPr/>
              <a:t>37</a:t>
            </a:fld>
            <a:endParaRPr lang="en-US" dirty="0"/>
          </a:p>
        </p:txBody>
      </p:sp>
    </p:spTree>
    <p:extLst>
      <p:ext uri="{BB962C8B-B14F-4D97-AF65-F5344CB8AC3E}">
        <p14:creationId xmlns:p14="http://schemas.microsoft.com/office/powerpoint/2010/main" val="67086769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asted-image.pdf" descr="pasted-image.pdf">
            <a:extLst>
              <a:ext uri="{FF2B5EF4-FFF2-40B4-BE49-F238E27FC236}">
                <a16:creationId xmlns:a16="http://schemas.microsoft.com/office/drawing/2014/main" id="{CFD16629-F3DD-0D41-A66C-9144BEACCD84}"/>
              </a:ext>
            </a:extLst>
          </p:cNvPr>
          <p:cNvPicPr>
            <a:picLocks/>
          </p:cNvPicPr>
          <p:nvPr/>
        </p:nvPicPr>
        <p:blipFill>
          <a:blip r:embed="rId3" cstate="screen">
            <a:extLst>
              <a:ext uri="{28A0092B-C50C-407E-A947-70E740481C1C}">
                <a14:useLocalDpi xmlns:a14="http://schemas.microsoft.com/office/drawing/2010/main"/>
              </a:ext>
            </a:extLst>
          </a:blip>
          <a:stretch>
            <a:fillRect/>
          </a:stretch>
        </p:blipFill>
        <p:spPr>
          <a:xfrm>
            <a:off x="1528504" y="732495"/>
            <a:ext cx="534600" cy="534600"/>
          </a:xfrm>
          <a:prstGeom prst="rect">
            <a:avLst/>
          </a:prstGeom>
          <a:ln w="12700">
            <a:miter lim="400000"/>
          </a:ln>
        </p:spPr>
      </p:pic>
      <p:pic>
        <p:nvPicPr>
          <p:cNvPr id="35" name="pasted-image.pdf" descr="pasted-image.pdf">
            <a:extLst>
              <a:ext uri="{FF2B5EF4-FFF2-40B4-BE49-F238E27FC236}">
                <a16:creationId xmlns:a16="http://schemas.microsoft.com/office/drawing/2014/main" id="{5B7813AE-8463-D946-93FE-4F854D41757D}"/>
              </a:ext>
            </a:extLst>
          </p:cNvPr>
          <p:cNvPicPr>
            <a:picLocks/>
          </p:cNvPicPr>
          <p:nvPr/>
        </p:nvPicPr>
        <p:blipFill>
          <a:blip r:embed="rId4" cstate="screen">
            <a:extLst>
              <a:ext uri="{28A0092B-C50C-407E-A947-70E740481C1C}">
                <a14:useLocalDpi xmlns:a14="http://schemas.microsoft.com/office/drawing/2010/main"/>
              </a:ext>
            </a:extLst>
          </a:blip>
          <a:stretch>
            <a:fillRect/>
          </a:stretch>
        </p:blipFill>
        <p:spPr>
          <a:xfrm>
            <a:off x="1528504" y="1435604"/>
            <a:ext cx="534600" cy="534600"/>
          </a:xfrm>
          <a:prstGeom prst="rect">
            <a:avLst/>
          </a:prstGeom>
          <a:ln w="12700">
            <a:miter lim="400000"/>
          </a:ln>
        </p:spPr>
      </p:pic>
      <p:pic>
        <p:nvPicPr>
          <p:cNvPr id="36" name="pasted-image.pdf" descr="pasted-image.pdf">
            <a:extLst>
              <a:ext uri="{FF2B5EF4-FFF2-40B4-BE49-F238E27FC236}">
                <a16:creationId xmlns:a16="http://schemas.microsoft.com/office/drawing/2014/main" id="{9415AE73-D94B-CA4A-B7DC-73D90DD4CD58}"/>
              </a:ext>
            </a:extLst>
          </p:cNvPr>
          <p:cNvPicPr>
            <a:picLocks/>
          </p:cNvPicPr>
          <p:nvPr/>
        </p:nvPicPr>
        <p:blipFill>
          <a:blip r:embed="rId5" cstate="screen">
            <a:extLst>
              <a:ext uri="{28A0092B-C50C-407E-A947-70E740481C1C}">
                <a14:useLocalDpi xmlns:a14="http://schemas.microsoft.com/office/drawing/2010/main"/>
              </a:ext>
            </a:extLst>
          </a:blip>
          <a:stretch>
            <a:fillRect/>
          </a:stretch>
        </p:blipFill>
        <p:spPr>
          <a:xfrm>
            <a:off x="1528504" y="2109255"/>
            <a:ext cx="534600" cy="534600"/>
          </a:xfrm>
          <a:prstGeom prst="rect">
            <a:avLst/>
          </a:prstGeom>
          <a:ln w="12700">
            <a:miter lim="400000"/>
          </a:ln>
        </p:spPr>
      </p:pic>
      <p:pic>
        <p:nvPicPr>
          <p:cNvPr id="37" name="pasted-image.pdf" descr="pasted-image.pdf">
            <a:extLst>
              <a:ext uri="{FF2B5EF4-FFF2-40B4-BE49-F238E27FC236}">
                <a16:creationId xmlns:a16="http://schemas.microsoft.com/office/drawing/2014/main" id="{203DED54-761A-CD49-956C-F34807B44884}"/>
              </a:ext>
            </a:extLst>
          </p:cNvPr>
          <p:cNvPicPr>
            <a:picLocks/>
          </p:cNvPicPr>
          <p:nvPr/>
        </p:nvPicPr>
        <p:blipFill>
          <a:blip r:embed="rId6" cstate="screen">
            <a:extLst>
              <a:ext uri="{28A0092B-C50C-407E-A947-70E740481C1C}">
                <a14:useLocalDpi xmlns:a14="http://schemas.microsoft.com/office/drawing/2010/main"/>
              </a:ext>
            </a:extLst>
          </a:blip>
          <a:stretch>
            <a:fillRect/>
          </a:stretch>
        </p:blipFill>
        <p:spPr>
          <a:xfrm>
            <a:off x="1528504" y="4226433"/>
            <a:ext cx="534600" cy="534600"/>
          </a:xfrm>
          <a:prstGeom prst="rect">
            <a:avLst/>
          </a:prstGeom>
          <a:ln w="12700">
            <a:miter lim="400000"/>
          </a:ln>
        </p:spPr>
      </p:pic>
      <p:pic>
        <p:nvPicPr>
          <p:cNvPr id="38" name="pasted-image.pdf" descr="pasted-image.pdf">
            <a:extLst>
              <a:ext uri="{FF2B5EF4-FFF2-40B4-BE49-F238E27FC236}">
                <a16:creationId xmlns:a16="http://schemas.microsoft.com/office/drawing/2014/main" id="{17142703-7F96-7E49-AC01-C530E28DCF67}"/>
              </a:ext>
            </a:extLst>
          </p:cNvPr>
          <p:cNvPicPr>
            <a:picLocks/>
          </p:cNvPicPr>
          <p:nvPr/>
        </p:nvPicPr>
        <p:blipFill>
          <a:blip r:embed="rId7" cstate="screen">
            <a:extLst>
              <a:ext uri="{28A0092B-C50C-407E-A947-70E740481C1C}">
                <a14:useLocalDpi xmlns:a14="http://schemas.microsoft.com/office/drawing/2010/main"/>
              </a:ext>
            </a:extLst>
          </a:blip>
          <a:stretch>
            <a:fillRect/>
          </a:stretch>
        </p:blipFill>
        <p:spPr>
          <a:xfrm>
            <a:off x="1528504" y="3529509"/>
            <a:ext cx="534600" cy="534600"/>
          </a:xfrm>
          <a:prstGeom prst="rect">
            <a:avLst/>
          </a:prstGeom>
          <a:ln w="12700">
            <a:miter lim="400000"/>
          </a:ln>
        </p:spPr>
      </p:pic>
      <p:pic>
        <p:nvPicPr>
          <p:cNvPr id="39" name="pasted-image.pdf" descr="pasted-image.pdf">
            <a:extLst>
              <a:ext uri="{FF2B5EF4-FFF2-40B4-BE49-F238E27FC236}">
                <a16:creationId xmlns:a16="http://schemas.microsoft.com/office/drawing/2014/main" id="{90F18B99-EE98-D043-979B-5FC6DABBD756}"/>
              </a:ext>
            </a:extLst>
          </p:cNvPr>
          <p:cNvPicPr>
            <a:picLocks/>
          </p:cNvPicPr>
          <p:nvPr/>
        </p:nvPicPr>
        <p:blipFill>
          <a:blip r:embed="rId8" cstate="screen">
            <a:extLst>
              <a:ext uri="{28A0092B-C50C-407E-A947-70E740481C1C}">
                <a14:useLocalDpi xmlns:a14="http://schemas.microsoft.com/office/drawing/2010/main"/>
              </a:ext>
            </a:extLst>
          </a:blip>
          <a:stretch>
            <a:fillRect/>
          </a:stretch>
        </p:blipFill>
        <p:spPr>
          <a:xfrm>
            <a:off x="1528504" y="2797531"/>
            <a:ext cx="534600" cy="534600"/>
          </a:xfrm>
          <a:prstGeom prst="rect">
            <a:avLst/>
          </a:prstGeom>
          <a:ln w="12700">
            <a:miter lim="400000"/>
          </a:ln>
        </p:spPr>
      </p:pic>
      <p:sp>
        <p:nvSpPr>
          <p:cNvPr id="41" name="Rounded Rectangle 40">
            <a:extLst>
              <a:ext uri="{FF2B5EF4-FFF2-40B4-BE49-F238E27FC236}">
                <a16:creationId xmlns:a16="http://schemas.microsoft.com/office/drawing/2014/main" id="{A17021B7-A27E-484B-BEA6-7C2692B7997A}"/>
              </a:ext>
            </a:extLst>
          </p:cNvPr>
          <p:cNvSpPr/>
          <p:nvPr/>
        </p:nvSpPr>
        <p:spPr>
          <a:xfrm>
            <a:off x="47510" y="4223181"/>
            <a:ext cx="1367201" cy="530914"/>
          </a:xfrm>
          <a:prstGeom prst="roundRect">
            <a:avLst/>
          </a:prstGeom>
          <a:solidFill>
            <a:srgbClr val="DFE9E9"/>
          </a:solidFill>
          <a:ln w="31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solidFill>
                  <a:srgbClr val="697777"/>
                </a:solidFill>
                <a:latin typeface="Arial"/>
              </a:rPr>
              <a:t>Secret and configuration management</a:t>
            </a:r>
            <a:endParaRPr lang="en-US" sz="1050" dirty="0">
              <a:solidFill>
                <a:srgbClr val="697777"/>
              </a:solidFill>
              <a:latin typeface="Arial"/>
            </a:endParaRPr>
          </a:p>
        </p:txBody>
      </p:sp>
      <p:sp>
        <p:nvSpPr>
          <p:cNvPr id="42" name="Rounded Rectangle 41">
            <a:extLst>
              <a:ext uri="{FF2B5EF4-FFF2-40B4-BE49-F238E27FC236}">
                <a16:creationId xmlns:a16="http://schemas.microsoft.com/office/drawing/2014/main" id="{1CF53A11-55E9-5343-BBBF-DC41C064E006}"/>
              </a:ext>
            </a:extLst>
          </p:cNvPr>
          <p:cNvSpPr/>
          <p:nvPr/>
        </p:nvSpPr>
        <p:spPr>
          <a:xfrm>
            <a:off x="47511" y="2141501"/>
            <a:ext cx="1367201" cy="530914"/>
          </a:xfrm>
          <a:prstGeom prst="roundRect">
            <a:avLst/>
          </a:prstGeom>
          <a:solidFill>
            <a:srgbClr val="DFE9E9"/>
          </a:solidFill>
          <a:ln w="31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solidFill>
                  <a:srgbClr val="697777"/>
                </a:solidFill>
                <a:latin typeface="Arial"/>
              </a:rPr>
              <a:t>Horizontal Scaling</a:t>
            </a:r>
            <a:endParaRPr lang="en-US" sz="1050" dirty="0">
              <a:solidFill>
                <a:srgbClr val="697777"/>
              </a:solidFill>
              <a:latin typeface="Arial"/>
            </a:endParaRPr>
          </a:p>
        </p:txBody>
      </p:sp>
      <p:sp>
        <p:nvSpPr>
          <p:cNvPr id="43" name="Rounded Rectangle 42">
            <a:extLst>
              <a:ext uri="{FF2B5EF4-FFF2-40B4-BE49-F238E27FC236}">
                <a16:creationId xmlns:a16="http://schemas.microsoft.com/office/drawing/2014/main" id="{53967958-C1C8-BF4C-B669-9BC1E1310C69}"/>
              </a:ext>
            </a:extLst>
          </p:cNvPr>
          <p:cNvSpPr/>
          <p:nvPr/>
        </p:nvSpPr>
        <p:spPr>
          <a:xfrm>
            <a:off x="55877" y="2815074"/>
            <a:ext cx="1367201" cy="530914"/>
          </a:xfrm>
          <a:prstGeom prst="roundRect">
            <a:avLst/>
          </a:prstGeom>
          <a:solidFill>
            <a:srgbClr val="DFE9E9"/>
          </a:solidFill>
          <a:ln w="31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solidFill>
                  <a:srgbClr val="697777"/>
                </a:solidFill>
                <a:latin typeface="Arial"/>
              </a:rPr>
              <a:t>Service Discovery and Load Balancing</a:t>
            </a:r>
            <a:endParaRPr lang="en-US" sz="1050" dirty="0">
              <a:solidFill>
                <a:srgbClr val="697777"/>
              </a:solidFill>
              <a:latin typeface="Arial"/>
            </a:endParaRPr>
          </a:p>
        </p:txBody>
      </p:sp>
      <p:sp>
        <p:nvSpPr>
          <p:cNvPr id="44" name="Rounded Rectangle 43">
            <a:extLst>
              <a:ext uri="{FF2B5EF4-FFF2-40B4-BE49-F238E27FC236}">
                <a16:creationId xmlns:a16="http://schemas.microsoft.com/office/drawing/2014/main" id="{9DC5EBB3-CCB0-7046-A0BF-6436AA08CA4B}"/>
              </a:ext>
            </a:extLst>
          </p:cNvPr>
          <p:cNvSpPr/>
          <p:nvPr/>
        </p:nvSpPr>
        <p:spPr>
          <a:xfrm>
            <a:off x="47511" y="1437447"/>
            <a:ext cx="1367201" cy="530914"/>
          </a:xfrm>
          <a:prstGeom prst="roundRect">
            <a:avLst/>
          </a:prstGeom>
          <a:solidFill>
            <a:srgbClr val="DFE9E9"/>
          </a:solidFill>
          <a:ln w="31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solidFill>
                  <a:srgbClr val="697777"/>
                </a:solidFill>
                <a:latin typeface="Arial"/>
              </a:rPr>
              <a:t>Self Healing</a:t>
            </a:r>
            <a:endParaRPr lang="en-US" sz="1050" dirty="0">
              <a:solidFill>
                <a:srgbClr val="697777"/>
              </a:solidFill>
              <a:latin typeface="Arial"/>
            </a:endParaRPr>
          </a:p>
        </p:txBody>
      </p:sp>
      <p:sp>
        <p:nvSpPr>
          <p:cNvPr id="45" name="Rounded Rectangle 44">
            <a:extLst>
              <a:ext uri="{FF2B5EF4-FFF2-40B4-BE49-F238E27FC236}">
                <a16:creationId xmlns:a16="http://schemas.microsoft.com/office/drawing/2014/main" id="{B30035EA-22CB-F146-AD2A-10326DD05F2A}"/>
              </a:ext>
            </a:extLst>
          </p:cNvPr>
          <p:cNvSpPr/>
          <p:nvPr/>
        </p:nvSpPr>
        <p:spPr>
          <a:xfrm>
            <a:off x="47514" y="733394"/>
            <a:ext cx="1367201" cy="530914"/>
          </a:xfrm>
          <a:prstGeom prst="roundRect">
            <a:avLst/>
          </a:prstGeom>
          <a:solidFill>
            <a:srgbClr val="DFE9E9"/>
          </a:solidFill>
          <a:ln w="31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solidFill>
                  <a:srgbClr val="697777"/>
                </a:solidFill>
                <a:latin typeface="Arial"/>
              </a:rPr>
              <a:t>Intelligent Scheduling</a:t>
            </a:r>
            <a:endParaRPr lang="en-US" sz="1050" dirty="0">
              <a:solidFill>
                <a:srgbClr val="697777"/>
              </a:solidFill>
              <a:latin typeface="Arial"/>
            </a:endParaRPr>
          </a:p>
        </p:txBody>
      </p:sp>
      <p:sp>
        <p:nvSpPr>
          <p:cNvPr id="46" name="Rounded Rectangle 45">
            <a:extLst>
              <a:ext uri="{FF2B5EF4-FFF2-40B4-BE49-F238E27FC236}">
                <a16:creationId xmlns:a16="http://schemas.microsoft.com/office/drawing/2014/main" id="{5F591DFB-12C6-0F41-91FF-C9F1C0CCB3CB}"/>
              </a:ext>
            </a:extLst>
          </p:cNvPr>
          <p:cNvSpPr/>
          <p:nvPr/>
        </p:nvSpPr>
        <p:spPr>
          <a:xfrm>
            <a:off x="47510" y="3549607"/>
            <a:ext cx="1367201" cy="530914"/>
          </a:xfrm>
          <a:prstGeom prst="roundRect">
            <a:avLst/>
          </a:prstGeom>
          <a:solidFill>
            <a:srgbClr val="DFE9E9"/>
          </a:solidFill>
          <a:ln w="31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b="1" dirty="0">
                <a:solidFill>
                  <a:srgbClr val="697777"/>
                </a:solidFill>
                <a:latin typeface="Arial"/>
              </a:rPr>
              <a:t>Automated rollout and rollback</a:t>
            </a:r>
            <a:endParaRPr lang="en-US" sz="1050" dirty="0">
              <a:solidFill>
                <a:srgbClr val="697777"/>
              </a:solidFill>
              <a:latin typeface="Arial"/>
            </a:endParaRPr>
          </a:p>
        </p:txBody>
      </p:sp>
      <p:sp>
        <p:nvSpPr>
          <p:cNvPr id="47" name="TextBox 46">
            <a:extLst>
              <a:ext uri="{FF2B5EF4-FFF2-40B4-BE49-F238E27FC236}">
                <a16:creationId xmlns:a16="http://schemas.microsoft.com/office/drawing/2014/main" id="{6B9832F3-71F3-194F-9223-5CA892E2262D}"/>
              </a:ext>
            </a:extLst>
          </p:cNvPr>
          <p:cNvSpPr txBox="1"/>
          <p:nvPr/>
        </p:nvSpPr>
        <p:spPr>
          <a:xfrm>
            <a:off x="2126094" y="687226"/>
            <a:ext cx="7007753" cy="646331"/>
          </a:xfrm>
          <a:prstGeom prst="rect">
            <a:avLst/>
          </a:prstGeom>
          <a:noFill/>
        </p:spPr>
        <p:txBody>
          <a:bodyPr wrap="square" rtlCol="0">
            <a:spAutoFit/>
          </a:bodyPr>
          <a:lstStyle/>
          <a:p>
            <a:r>
              <a:rPr lang="en-US" sz="1200" dirty="0">
                <a:solidFill>
                  <a:prstClr val="black"/>
                </a:solidFill>
                <a:latin typeface="Arial"/>
              </a:rPr>
              <a:t>Automatically places containers based on their resource requirements and other constraints, while not sacrificing availability. Mix critical and best-effort workloads in order to drive up utilization and save even more resources.</a:t>
            </a:r>
          </a:p>
        </p:txBody>
      </p:sp>
      <p:sp>
        <p:nvSpPr>
          <p:cNvPr id="48" name="TextBox 47">
            <a:extLst>
              <a:ext uri="{FF2B5EF4-FFF2-40B4-BE49-F238E27FC236}">
                <a16:creationId xmlns:a16="http://schemas.microsoft.com/office/drawing/2014/main" id="{2CF0A1C1-F472-7242-A45C-6FC214B6F373}"/>
              </a:ext>
            </a:extLst>
          </p:cNvPr>
          <p:cNvSpPr txBox="1"/>
          <p:nvPr/>
        </p:nvSpPr>
        <p:spPr>
          <a:xfrm>
            <a:off x="2126095" y="1391280"/>
            <a:ext cx="7007753" cy="646331"/>
          </a:xfrm>
          <a:prstGeom prst="rect">
            <a:avLst/>
          </a:prstGeom>
          <a:noFill/>
        </p:spPr>
        <p:txBody>
          <a:bodyPr wrap="square" rtlCol="0">
            <a:spAutoFit/>
          </a:bodyPr>
          <a:lstStyle/>
          <a:p>
            <a:r>
              <a:rPr lang="en-US" sz="1200" dirty="0">
                <a:solidFill>
                  <a:prstClr val="black"/>
                </a:solidFill>
                <a:latin typeface="Arial"/>
              </a:rPr>
              <a:t>Restarts containers that fail, replaces and reschedules containers when nodes die, kills containers that don't respond to your user-defined health check, and doesn't advertise them to clients until they are ready to serve.</a:t>
            </a:r>
          </a:p>
        </p:txBody>
      </p:sp>
      <p:sp>
        <p:nvSpPr>
          <p:cNvPr id="49" name="TextBox 48">
            <a:extLst>
              <a:ext uri="{FF2B5EF4-FFF2-40B4-BE49-F238E27FC236}">
                <a16:creationId xmlns:a16="http://schemas.microsoft.com/office/drawing/2014/main" id="{EA5C1E62-4636-E547-B684-7A2ADC61A905}"/>
              </a:ext>
            </a:extLst>
          </p:cNvPr>
          <p:cNvSpPr txBox="1"/>
          <p:nvPr/>
        </p:nvSpPr>
        <p:spPr>
          <a:xfrm>
            <a:off x="2126095" y="2157766"/>
            <a:ext cx="7007753" cy="461665"/>
          </a:xfrm>
          <a:prstGeom prst="rect">
            <a:avLst/>
          </a:prstGeom>
          <a:noFill/>
        </p:spPr>
        <p:txBody>
          <a:bodyPr wrap="square" rtlCol="0">
            <a:spAutoFit/>
          </a:bodyPr>
          <a:lstStyle/>
          <a:p>
            <a:r>
              <a:rPr lang="en-US" sz="1200" dirty="0">
                <a:solidFill>
                  <a:prstClr val="black"/>
                </a:solidFill>
                <a:latin typeface="Arial"/>
              </a:rPr>
              <a:t>Scale your application up and down with a simple command, with a UI, or automatically based on CPU usage.</a:t>
            </a:r>
          </a:p>
        </p:txBody>
      </p:sp>
      <p:sp>
        <p:nvSpPr>
          <p:cNvPr id="50" name="TextBox 49">
            <a:extLst>
              <a:ext uri="{FF2B5EF4-FFF2-40B4-BE49-F238E27FC236}">
                <a16:creationId xmlns:a16="http://schemas.microsoft.com/office/drawing/2014/main" id="{D472568D-9F61-A74B-89D5-B0B7CCB8CC49}"/>
              </a:ext>
            </a:extLst>
          </p:cNvPr>
          <p:cNvSpPr txBox="1"/>
          <p:nvPr/>
        </p:nvSpPr>
        <p:spPr>
          <a:xfrm>
            <a:off x="2126095" y="2768907"/>
            <a:ext cx="7007753" cy="646331"/>
          </a:xfrm>
          <a:prstGeom prst="rect">
            <a:avLst/>
          </a:prstGeom>
          <a:noFill/>
        </p:spPr>
        <p:txBody>
          <a:bodyPr wrap="square" rtlCol="0">
            <a:spAutoFit/>
          </a:bodyPr>
          <a:lstStyle/>
          <a:p>
            <a:r>
              <a:rPr lang="en-US" sz="1200" dirty="0">
                <a:solidFill>
                  <a:prstClr val="black"/>
                </a:solidFill>
                <a:latin typeface="Arial"/>
              </a:rPr>
              <a:t>No need to modify your application to use an unfamiliar service discovery mechanism. Kubernetes gives containers their own IP addresses and a single DNS name for a set of containers, and can load-balance across them.</a:t>
            </a:r>
          </a:p>
        </p:txBody>
      </p:sp>
      <p:sp>
        <p:nvSpPr>
          <p:cNvPr id="51" name="TextBox 50">
            <a:extLst>
              <a:ext uri="{FF2B5EF4-FFF2-40B4-BE49-F238E27FC236}">
                <a16:creationId xmlns:a16="http://schemas.microsoft.com/office/drawing/2014/main" id="{6D53ADD0-BAE3-C349-91CF-D9FE2E921411}"/>
              </a:ext>
            </a:extLst>
          </p:cNvPr>
          <p:cNvSpPr txBox="1"/>
          <p:nvPr/>
        </p:nvSpPr>
        <p:spPr>
          <a:xfrm>
            <a:off x="2126095" y="3485185"/>
            <a:ext cx="7007753" cy="646331"/>
          </a:xfrm>
          <a:prstGeom prst="rect">
            <a:avLst/>
          </a:prstGeom>
          <a:noFill/>
        </p:spPr>
        <p:txBody>
          <a:bodyPr wrap="square" rtlCol="0">
            <a:spAutoFit/>
          </a:bodyPr>
          <a:lstStyle/>
          <a:p>
            <a:r>
              <a:rPr lang="en-US" sz="1200" dirty="0">
                <a:solidFill>
                  <a:prstClr val="black"/>
                </a:solidFill>
                <a:latin typeface="Arial"/>
              </a:rPr>
              <a:t>Kubernetes progressively rolls out changes to your application, while monitoring application health to ensure it doesn't kill all your instances at the same time. If something goes wrong, Kubernetes will rollback the change for you. Take advantage of a growing ecosystem of deployment solutions.</a:t>
            </a:r>
          </a:p>
        </p:txBody>
      </p:sp>
      <p:sp>
        <p:nvSpPr>
          <p:cNvPr id="52" name="TextBox 51">
            <a:extLst>
              <a:ext uri="{FF2B5EF4-FFF2-40B4-BE49-F238E27FC236}">
                <a16:creationId xmlns:a16="http://schemas.microsoft.com/office/drawing/2014/main" id="{5E3DD635-17EE-F54E-BFFA-B4379A76BEC1}"/>
              </a:ext>
            </a:extLst>
          </p:cNvPr>
          <p:cNvSpPr txBox="1"/>
          <p:nvPr/>
        </p:nvSpPr>
        <p:spPr>
          <a:xfrm>
            <a:off x="2126095" y="4269347"/>
            <a:ext cx="7007753" cy="461665"/>
          </a:xfrm>
          <a:prstGeom prst="rect">
            <a:avLst/>
          </a:prstGeom>
          <a:noFill/>
        </p:spPr>
        <p:txBody>
          <a:bodyPr wrap="square" rtlCol="0">
            <a:spAutoFit/>
          </a:bodyPr>
          <a:lstStyle/>
          <a:p>
            <a:r>
              <a:rPr lang="en-US" sz="1200" dirty="0">
                <a:solidFill>
                  <a:prstClr val="black"/>
                </a:solidFill>
                <a:latin typeface="Arial"/>
              </a:rPr>
              <a:t>Deploy and update secrets and application configuration without rebuilding your image and without exposing secrets in your stack configuration.</a:t>
            </a:r>
          </a:p>
        </p:txBody>
      </p:sp>
      <p:sp>
        <p:nvSpPr>
          <p:cNvPr id="4" name="Footer Placeholder 3">
            <a:extLst>
              <a:ext uri="{FF2B5EF4-FFF2-40B4-BE49-F238E27FC236}">
                <a16:creationId xmlns:a16="http://schemas.microsoft.com/office/drawing/2014/main" id="{36D662C0-C389-144B-8D1F-D0DA1F002365}"/>
              </a:ext>
            </a:extLst>
          </p:cNvPr>
          <p:cNvSpPr>
            <a:spLocks noGrp="1"/>
          </p:cNvSpPr>
          <p:nvPr>
            <p:ph type="ftr" sz="quarter" idx="3"/>
          </p:nvPr>
        </p:nvSpPr>
        <p:spPr/>
        <p:txBody>
          <a:bodyPr/>
          <a:lstStyle/>
          <a:p>
            <a:r>
              <a:rPr lang="en-US" dirty="0"/>
              <a:t>IBM Private Cloud Boot-camp / June 2018 / © 2018 IBM Corporation</a:t>
            </a:r>
          </a:p>
        </p:txBody>
      </p:sp>
      <p:sp>
        <p:nvSpPr>
          <p:cNvPr id="23" name="Title 1">
            <a:extLst>
              <a:ext uri="{FF2B5EF4-FFF2-40B4-BE49-F238E27FC236}">
                <a16:creationId xmlns:a16="http://schemas.microsoft.com/office/drawing/2014/main" id="{8E32BC34-7780-8F48-B816-D5851128F216}"/>
              </a:ext>
            </a:extLst>
          </p:cNvPr>
          <p:cNvSpPr>
            <a:spLocks noGrp="1"/>
          </p:cNvSpPr>
          <p:nvPr>
            <p:ph type="title"/>
          </p:nvPr>
        </p:nvSpPr>
        <p:spPr>
          <a:xfrm>
            <a:off x="228600" y="201167"/>
            <a:ext cx="8686800" cy="864308"/>
          </a:xfrm>
        </p:spPr>
        <p:txBody>
          <a:bodyPr/>
          <a:lstStyle/>
          <a:p>
            <a:r>
              <a:rPr lang="en-US" dirty="0"/>
              <a:t>What do Kubernetes really offer ?</a:t>
            </a:r>
          </a:p>
        </p:txBody>
      </p:sp>
      <p:sp>
        <p:nvSpPr>
          <p:cNvPr id="5" name="Slide Number Placeholder 4">
            <a:extLst>
              <a:ext uri="{FF2B5EF4-FFF2-40B4-BE49-F238E27FC236}">
                <a16:creationId xmlns:a16="http://schemas.microsoft.com/office/drawing/2014/main" id="{21BBD509-93E5-574A-A0D6-A964C98BB760}"/>
              </a:ext>
            </a:extLst>
          </p:cNvPr>
          <p:cNvSpPr>
            <a:spLocks noGrp="1"/>
          </p:cNvSpPr>
          <p:nvPr>
            <p:ph type="sldNum" sz="quarter" idx="4"/>
          </p:nvPr>
        </p:nvSpPr>
        <p:spPr/>
        <p:txBody>
          <a:bodyPr/>
          <a:lstStyle/>
          <a:p>
            <a:fld id="{3FD999D4-B456-9943-89B7-30D56181CE18}" type="slidenum">
              <a:rPr lang="en-US" smtClean="0"/>
              <a:pPr/>
              <a:t>38</a:t>
            </a:fld>
            <a:endParaRPr lang="en-US" dirty="0"/>
          </a:p>
        </p:txBody>
      </p:sp>
    </p:spTree>
    <p:extLst>
      <p:ext uri="{BB962C8B-B14F-4D97-AF65-F5344CB8AC3E}">
        <p14:creationId xmlns:p14="http://schemas.microsoft.com/office/powerpoint/2010/main" val="395415428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2"/>
                </a:solidFill>
              </a:rPr>
              <a:t>Agenda</a:t>
            </a:r>
          </a:p>
        </p:txBody>
      </p:sp>
      <p:sp>
        <p:nvSpPr>
          <p:cNvPr id="8" name="Footer Placeholder 7"/>
          <p:cNvSpPr>
            <a:spLocks noGrp="1"/>
          </p:cNvSpPr>
          <p:nvPr>
            <p:ph type="ftr" sz="quarter" idx="11"/>
          </p:nvPr>
        </p:nvSpPr>
        <p:spPr/>
        <p:txBody>
          <a:bodyPr/>
          <a:lstStyle/>
          <a:p>
            <a:r>
              <a:rPr lang="de-DE" dirty="0">
                <a:solidFill>
                  <a:schemeClr val="bg2"/>
                </a:solidFill>
              </a:rPr>
              <a:t>IBM Private Cloud Boot-camp / June 2018 / © 2018 IBM Corporation</a:t>
            </a:r>
            <a:endParaRPr lang="en-US" dirty="0">
              <a:solidFill>
                <a:schemeClr val="bg2"/>
              </a:solidFill>
            </a:endParaRPr>
          </a:p>
        </p:txBody>
      </p:sp>
      <p:sp>
        <p:nvSpPr>
          <p:cNvPr id="7" name="Text Placeholder 6"/>
          <p:cNvSpPr>
            <a:spLocks noGrp="1"/>
          </p:cNvSpPr>
          <p:nvPr>
            <p:ph type="body" sz="quarter" idx="14"/>
          </p:nvPr>
        </p:nvSpPr>
        <p:spPr>
          <a:xfrm>
            <a:off x="228600" y="1093470"/>
            <a:ext cx="8686800" cy="3589655"/>
          </a:xfrm>
        </p:spPr>
        <p:txBody>
          <a:bodyPr/>
          <a:lstStyle/>
          <a:p>
            <a:pPr marL="285750" indent="-285750">
              <a:buFont typeface="Arial" panose="020B0604020202020204" pitchFamily="34" charset="0"/>
              <a:buChar char="•"/>
            </a:pPr>
            <a:r>
              <a:rPr lang="en-US" dirty="0">
                <a:solidFill>
                  <a:schemeClr val="bg2"/>
                </a:solidFill>
              </a:rPr>
              <a:t>IBM API Connect Overview</a:t>
            </a:r>
          </a:p>
          <a:p>
            <a:pPr marL="285750" indent="-285750">
              <a:buFont typeface="Arial" panose="020B0604020202020204" pitchFamily="34" charset="0"/>
              <a:buChar char="•"/>
            </a:pPr>
            <a:r>
              <a:rPr lang="en-US" dirty="0">
                <a:solidFill>
                  <a:schemeClr val="bg2"/>
                </a:solidFill>
                <a:latin typeface="Helvetica Neue" panose="02000503000000020004" pitchFamily="2" charset="0"/>
                <a:ea typeface="Helvetica Neue" panose="02000503000000020004" pitchFamily="2" charset="0"/>
                <a:cs typeface="Helvetica Neue" panose="02000503000000020004" pitchFamily="2" charset="0"/>
              </a:rPr>
              <a:t>What’s New in API Connect</a:t>
            </a:r>
            <a:endParaRPr lang="en-US" dirty="0">
              <a:solidFill>
                <a:schemeClr val="bg2"/>
              </a:solidFill>
            </a:endParaRPr>
          </a:p>
          <a:p>
            <a:pPr marL="285750" indent="-285750">
              <a:buFont typeface="Arial" panose="020B0604020202020204" pitchFamily="34" charset="0"/>
              <a:buChar char="•"/>
            </a:pPr>
            <a:r>
              <a:rPr lang="en-US" dirty="0">
                <a:solidFill>
                  <a:schemeClr val="bg2"/>
                </a:solidFill>
              </a:rPr>
              <a:t>IBM API Connect on IBM Cloud Private</a:t>
            </a:r>
          </a:p>
          <a:p>
            <a:pPr marL="285750" indent="-285750">
              <a:buFont typeface="Arial" panose="020B0604020202020204" pitchFamily="34" charset="0"/>
              <a:buChar char="•"/>
            </a:pPr>
            <a:r>
              <a:rPr lang="en-US" b="1" dirty="0">
                <a:solidFill>
                  <a:schemeClr val="bg2"/>
                </a:solidFill>
              </a:rPr>
              <a:t>Resources</a:t>
            </a:r>
          </a:p>
          <a:p>
            <a:endParaRPr lang="en-US" dirty="0"/>
          </a:p>
        </p:txBody>
      </p:sp>
      <p:sp>
        <p:nvSpPr>
          <p:cNvPr id="5" name="Slide Number Placeholder 4">
            <a:extLst>
              <a:ext uri="{FF2B5EF4-FFF2-40B4-BE49-F238E27FC236}">
                <a16:creationId xmlns:a16="http://schemas.microsoft.com/office/drawing/2014/main" id="{C6415439-BC14-C048-9B21-43A91A03C7A3}"/>
              </a:ext>
            </a:extLst>
          </p:cNvPr>
          <p:cNvSpPr>
            <a:spLocks noGrp="1"/>
          </p:cNvSpPr>
          <p:nvPr>
            <p:ph type="sldNum" sz="quarter" idx="10"/>
          </p:nvPr>
        </p:nvSpPr>
        <p:spPr/>
        <p:txBody>
          <a:bodyPr/>
          <a:lstStyle/>
          <a:p>
            <a:fld id="{D0BE6F14-FF48-0F4F-A8AA-2E3F25371E4A}" type="slidenum">
              <a:rPr lang="en-US" smtClean="0"/>
              <a:pPr/>
              <a:t>39</a:t>
            </a:fld>
            <a:endParaRPr lang="en-US"/>
          </a:p>
        </p:txBody>
      </p:sp>
    </p:spTree>
    <p:extLst>
      <p:ext uri="{BB962C8B-B14F-4D97-AF65-F5344CB8AC3E}">
        <p14:creationId xmlns:p14="http://schemas.microsoft.com/office/powerpoint/2010/main" val="31585326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7"/>
            <a:ext cx="8686800" cy="481188"/>
          </a:xfrm>
        </p:spPr>
        <p:txBody>
          <a:bodyPr/>
          <a:lstStyle/>
          <a:p>
            <a:r>
              <a:rPr lang="en-US" dirty="0">
                <a:latin typeface="Helvetica Neue" panose="02000503000000020004" pitchFamily="2" charset="0"/>
                <a:ea typeface="Helvetica Neue" panose="02000503000000020004" pitchFamily="2" charset="0"/>
                <a:cs typeface="Helvetica Neue" panose="02000503000000020004" pitchFamily="2" charset="0"/>
              </a:rPr>
              <a:t>What is IBM API Connect?</a:t>
            </a:r>
            <a:endParaRPr lang="en-CA" dirty="0">
              <a:latin typeface="Helvetica Neue" panose="02000503000000020004" pitchFamily="2" charset="0"/>
              <a:ea typeface="Helvetica Neue" panose="02000503000000020004" pitchFamily="2" charset="0"/>
              <a:cs typeface="Helvetica Neue" panose="02000503000000020004" pitchFamily="2" charset="0"/>
            </a:endParaRPr>
          </a:p>
        </p:txBody>
      </p:sp>
      <p:pic>
        <p:nvPicPr>
          <p:cNvPr id="4" name="Picture 3">
            <a:extLst>
              <a:ext uri="{FF2B5EF4-FFF2-40B4-BE49-F238E27FC236}">
                <a16:creationId xmlns:a16="http://schemas.microsoft.com/office/drawing/2014/main" id="{70E7BC50-5ECF-4E4C-877B-AC644F1E1DF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233403" y="817801"/>
            <a:ext cx="844985" cy="844985"/>
          </a:xfrm>
          <a:prstGeom prst="rect">
            <a:avLst/>
          </a:prstGeom>
        </p:spPr>
      </p:pic>
      <p:pic>
        <p:nvPicPr>
          <p:cNvPr id="5" name="Picture 4">
            <a:extLst>
              <a:ext uri="{FF2B5EF4-FFF2-40B4-BE49-F238E27FC236}">
                <a16:creationId xmlns:a16="http://schemas.microsoft.com/office/drawing/2014/main" id="{41384CD7-A998-9943-9970-7922789464E0}"/>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233404" y="2154836"/>
            <a:ext cx="844985" cy="844985"/>
          </a:xfrm>
          <a:prstGeom prst="rect">
            <a:avLst/>
          </a:prstGeom>
        </p:spPr>
      </p:pic>
      <p:pic>
        <p:nvPicPr>
          <p:cNvPr id="6" name="Picture 5">
            <a:extLst>
              <a:ext uri="{FF2B5EF4-FFF2-40B4-BE49-F238E27FC236}">
                <a16:creationId xmlns:a16="http://schemas.microsoft.com/office/drawing/2014/main" id="{D4CEC67E-A6CF-7448-9C1E-8BBFA88DBD89}"/>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233403" y="3529692"/>
            <a:ext cx="844985" cy="844985"/>
          </a:xfrm>
          <a:prstGeom prst="rect">
            <a:avLst/>
          </a:prstGeom>
        </p:spPr>
      </p:pic>
      <p:sp>
        <p:nvSpPr>
          <p:cNvPr id="8" name="Content Placeholder 2">
            <a:extLst>
              <a:ext uri="{FF2B5EF4-FFF2-40B4-BE49-F238E27FC236}">
                <a16:creationId xmlns:a16="http://schemas.microsoft.com/office/drawing/2014/main" id="{DD987207-B6DF-6E42-AE5D-1E1B13689F35}"/>
              </a:ext>
            </a:extLst>
          </p:cNvPr>
          <p:cNvSpPr txBox="1">
            <a:spLocks/>
          </p:cNvSpPr>
          <p:nvPr/>
        </p:nvSpPr>
        <p:spPr bwMode="auto">
          <a:xfrm>
            <a:off x="5078390" y="817801"/>
            <a:ext cx="4004800" cy="1128582"/>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180975" indent="-180975" algn="l" defTabSz="457200" rtl="0" eaLnBrk="0" fontAlgn="base" hangingPunct="0">
              <a:spcBef>
                <a:spcPts val="600"/>
              </a:spcBef>
              <a:spcAft>
                <a:spcPct val="0"/>
              </a:spcAft>
              <a:buClr>
                <a:schemeClr val="accent1"/>
              </a:buClr>
              <a:buFont typeface="Arial" charset="0"/>
              <a:buChar char="•"/>
              <a:defRPr sz="2000" kern="1200">
                <a:solidFill>
                  <a:schemeClr val="tx2"/>
                </a:solidFill>
                <a:latin typeface="Helvetica Neue Light"/>
                <a:ea typeface="ＭＳ Ｐゴシック" charset="0"/>
                <a:cs typeface="Helvetica Neue Light"/>
              </a:defRPr>
            </a:lvl1pPr>
            <a:lvl2pPr marL="420688" indent="-180975" algn="l" defTabSz="457200" rtl="0" eaLnBrk="0" fontAlgn="base" hangingPunct="0">
              <a:spcBef>
                <a:spcPts val="600"/>
              </a:spcBef>
              <a:spcAft>
                <a:spcPct val="0"/>
              </a:spcAft>
              <a:buFont typeface="Wingdings" charset="2"/>
              <a:buChar char="§"/>
              <a:defRPr sz="1800" kern="1200">
                <a:solidFill>
                  <a:schemeClr val="tx2"/>
                </a:solidFill>
                <a:latin typeface="Helvetica Neue Light"/>
                <a:ea typeface="ＭＳ Ｐゴシック" charset="0"/>
                <a:cs typeface="Helvetica Neue Light"/>
              </a:defRPr>
            </a:lvl2pPr>
            <a:lvl3pPr marL="593725" indent="-173038" algn="l" defTabSz="457200" rtl="0" eaLnBrk="0" fontAlgn="base" hangingPunct="0">
              <a:spcBef>
                <a:spcPts val="600"/>
              </a:spcBef>
              <a:spcAft>
                <a:spcPct val="0"/>
              </a:spcAft>
              <a:buFont typeface="Arial" charset="0"/>
              <a:buChar char="•"/>
              <a:defRPr sz="1600" kern="1200">
                <a:solidFill>
                  <a:schemeClr val="accent2"/>
                </a:solidFill>
                <a:latin typeface="Helvetica Neue Light"/>
                <a:ea typeface="ＭＳ Ｐゴシック" charset="0"/>
                <a:cs typeface="Helvetica Neue Light"/>
              </a:defRPr>
            </a:lvl3pPr>
            <a:lvl4pPr marL="893763" indent="-300038" algn="l" defTabSz="457200" rtl="0" eaLnBrk="0" fontAlgn="base" hangingPunct="0">
              <a:spcBef>
                <a:spcPts val="600"/>
              </a:spcBef>
              <a:spcAft>
                <a:spcPct val="0"/>
              </a:spcAft>
              <a:buFont typeface="Arial" charset="0"/>
              <a:buChar char="–"/>
              <a:defRPr sz="1400" kern="1200">
                <a:solidFill>
                  <a:schemeClr val="accent2"/>
                </a:solidFill>
                <a:latin typeface="Helvetica Neue Light"/>
                <a:ea typeface="ＭＳ Ｐゴシック" charset="0"/>
                <a:cs typeface="Helvetica Neue Light"/>
              </a:defRPr>
            </a:lvl4pPr>
            <a:lvl5pPr marL="1074738" indent="-180975" algn="l" defTabSz="457200" rtl="0" eaLnBrk="0" fontAlgn="base" hangingPunct="0">
              <a:spcBef>
                <a:spcPts val="600"/>
              </a:spcBef>
              <a:spcAft>
                <a:spcPct val="0"/>
              </a:spcAft>
              <a:buFont typeface="Arial" charset="0"/>
              <a:buChar char="»"/>
              <a:defRPr sz="1400" kern="1200">
                <a:solidFill>
                  <a:schemeClr val="accent2"/>
                </a:solidFill>
                <a:latin typeface="Helvetica Neue Light"/>
                <a:ea typeface="ＭＳ Ｐゴシック" charset="0"/>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lvl="0" indent="0">
              <a:spcAft>
                <a:spcPts val="0"/>
              </a:spcAft>
              <a:buClr>
                <a:srgbClr val="2776C3"/>
              </a:buClr>
              <a:buNone/>
              <a:defRPr/>
            </a:pPr>
            <a:r>
              <a:rPr lang="en-US" sz="16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Create</a:t>
            </a:r>
          </a:p>
          <a:p>
            <a:pPr marL="0" indent="0">
              <a:spcAft>
                <a:spcPts val="0"/>
              </a:spcAft>
              <a:buClr>
                <a:srgbClr val="2776C3"/>
              </a:buClr>
              <a:buNone/>
              <a:defRPr/>
            </a:pPr>
            <a:r>
              <a:rPr lang="en-US" sz="16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Automatically create and test APIs to expose data, microservices, enterprise applications and SaaS services.</a:t>
            </a:r>
          </a:p>
        </p:txBody>
      </p:sp>
      <p:sp>
        <p:nvSpPr>
          <p:cNvPr id="9" name="Content Placeholder 2">
            <a:extLst>
              <a:ext uri="{FF2B5EF4-FFF2-40B4-BE49-F238E27FC236}">
                <a16:creationId xmlns:a16="http://schemas.microsoft.com/office/drawing/2014/main" id="{3B57D80A-100F-E842-8491-982411681BB1}"/>
              </a:ext>
            </a:extLst>
          </p:cNvPr>
          <p:cNvSpPr txBox="1">
            <a:spLocks/>
          </p:cNvSpPr>
          <p:nvPr/>
        </p:nvSpPr>
        <p:spPr bwMode="auto">
          <a:xfrm>
            <a:off x="5078387" y="2154836"/>
            <a:ext cx="4065613" cy="1137559"/>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180975" indent="-180975" algn="l" defTabSz="457200" rtl="0" eaLnBrk="0" fontAlgn="base" hangingPunct="0">
              <a:spcBef>
                <a:spcPts val="600"/>
              </a:spcBef>
              <a:spcAft>
                <a:spcPct val="0"/>
              </a:spcAft>
              <a:buClr>
                <a:schemeClr val="accent1"/>
              </a:buClr>
              <a:buFont typeface="Arial" charset="0"/>
              <a:buChar char="•"/>
              <a:defRPr sz="2000" kern="1200">
                <a:solidFill>
                  <a:schemeClr val="tx2"/>
                </a:solidFill>
                <a:latin typeface="Helvetica Neue Light"/>
                <a:ea typeface="ＭＳ Ｐゴシック" charset="0"/>
                <a:cs typeface="Helvetica Neue Light"/>
              </a:defRPr>
            </a:lvl1pPr>
            <a:lvl2pPr marL="420688" indent="-180975" algn="l" defTabSz="457200" rtl="0" eaLnBrk="0" fontAlgn="base" hangingPunct="0">
              <a:spcBef>
                <a:spcPts val="600"/>
              </a:spcBef>
              <a:spcAft>
                <a:spcPct val="0"/>
              </a:spcAft>
              <a:buFont typeface="Wingdings" charset="2"/>
              <a:buChar char="§"/>
              <a:defRPr sz="1800" kern="1200">
                <a:solidFill>
                  <a:schemeClr val="tx2"/>
                </a:solidFill>
                <a:latin typeface="Helvetica Neue Light"/>
                <a:ea typeface="ＭＳ Ｐゴシック" charset="0"/>
                <a:cs typeface="Helvetica Neue Light"/>
              </a:defRPr>
            </a:lvl2pPr>
            <a:lvl3pPr marL="593725" indent="-173038" algn="l" defTabSz="457200" rtl="0" eaLnBrk="0" fontAlgn="base" hangingPunct="0">
              <a:spcBef>
                <a:spcPts val="600"/>
              </a:spcBef>
              <a:spcAft>
                <a:spcPct val="0"/>
              </a:spcAft>
              <a:buFont typeface="Arial" charset="0"/>
              <a:buChar char="•"/>
              <a:defRPr sz="1600" kern="1200">
                <a:solidFill>
                  <a:schemeClr val="accent2"/>
                </a:solidFill>
                <a:latin typeface="Helvetica Neue Light"/>
                <a:ea typeface="ＭＳ Ｐゴシック" charset="0"/>
                <a:cs typeface="Helvetica Neue Light"/>
              </a:defRPr>
            </a:lvl3pPr>
            <a:lvl4pPr marL="893763" indent="-300038" algn="l" defTabSz="457200" rtl="0" eaLnBrk="0" fontAlgn="base" hangingPunct="0">
              <a:spcBef>
                <a:spcPts val="600"/>
              </a:spcBef>
              <a:spcAft>
                <a:spcPct val="0"/>
              </a:spcAft>
              <a:buFont typeface="Arial" charset="0"/>
              <a:buChar char="–"/>
              <a:defRPr sz="1400" kern="1200">
                <a:solidFill>
                  <a:schemeClr val="accent2"/>
                </a:solidFill>
                <a:latin typeface="Helvetica Neue Light"/>
                <a:ea typeface="ＭＳ Ｐゴシック" charset="0"/>
                <a:cs typeface="Helvetica Neue Light"/>
              </a:defRPr>
            </a:lvl4pPr>
            <a:lvl5pPr marL="1074738" indent="-180975" algn="l" defTabSz="457200" rtl="0" eaLnBrk="0" fontAlgn="base" hangingPunct="0">
              <a:spcBef>
                <a:spcPts val="600"/>
              </a:spcBef>
              <a:spcAft>
                <a:spcPct val="0"/>
              </a:spcAft>
              <a:buFont typeface="Arial" charset="0"/>
              <a:buChar char="»"/>
              <a:defRPr sz="1400" kern="1200">
                <a:solidFill>
                  <a:schemeClr val="accent2"/>
                </a:solidFill>
                <a:latin typeface="Helvetica Neue Light"/>
                <a:ea typeface="ＭＳ Ｐゴシック" charset="0"/>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lvl="0" indent="0">
              <a:spcAft>
                <a:spcPts val="0"/>
              </a:spcAft>
              <a:buClr>
                <a:srgbClr val="2776C3"/>
              </a:buClr>
              <a:buNone/>
              <a:defRPr/>
            </a:pPr>
            <a:r>
              <a:rPr lang="en-US" sz="16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Secure</a:t>
            </a:r>
          </a:p>
          <a:p>
            <a:pPr marL="0" indent="0">
              <a:spcAft>
                <a:spcPts val="0"/>
              </a:spcAft>
              <a:buClr>
                <a:srgbClr val="2776C3"/>
              </a:buClr>
              <a:buNone/>
              <a:defRPr/>
            </a:pPr>
            <a:r>
              <a:rPr lang="en-US" sz="16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Easily apply built-in and extensible policies to secure, control and mediate the delivery of APIs with unmatched scale.</a:t>
            </a:r>
          </a:p>
        </p:txBody>
      </p:sp>
      <p:sp>
        <p:nvSpPr>
          <p:cNvPr id="10" name="Content Placeholder 2">
            <a:extLst>
              <a:ext uri="{FF2B5EF4-FFF2-40B4-BE49-F238E27FC236}">
                <a16:creationId xmlns:a16="http://schemas.microsoft.com/office/drawing/2014/main" id="{EF62FA55-9797-294B-99D7-3DCE3FD6346B}"/>
              </a:ext>
            </a:extLst>
          </p:cNvPr>
          <p:cNvSpPr txBox="1">
            <a:spLocks/>
          </p:cNvSpPr>
          <p:nvPr/>
        </p:nvSpPr>
        <p:spPr bwMode="auto">
          <a:xfrm>
            <a:off x="5078387" y="3529692"/>
            <a:ext cx="4065613" cy="1161342"/>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180975" indent="-180975" algn="l" defTabSz="457200" rtl="0" eaLnBrk="0" fontAlgn="base" hangingPunct="0">
              <a:spcBef>
                <a:spcPts val="600"/>
              </a:spcBef>
              <a:spcAft>
                <a:spcPct val="0"/>
              </a:spcAft>
              <a:buClr>
                <a:schemeClr val="accent1"/>
              </a:buClr>
              <a:buFont typeface="Arial" charset="0"/>
              <a:buChar char="•"/>
              <a:defRPr sz="2000" kern="1200">
                <a:solidFill>
                  <a:schemeClr val="tx2"/>
                </a:solidFill>
                <a:latin typeface="Helvetica Neue Light"/>
                <a:ea typeface="ＭＳ Ｐゴシック" charset="0"/>
                <a:cs typeface="Helvetica Neue Light"/>
              </a:defRPr>
            </a:lvl1pPr>
            <a:lvl2pPr marL="420688" indent="-180975" algn="l" defTabSz="457200" rtl="0" eaLnBrk="0" fontAlgn="base" hangingPunct="0">
              <a:spcBef>
                <a:spcPts val="600"/>
              </a:spcBef>
              <a:spcAft>
                <a:spcPct val="0"/>
              </a:spcAft>
              <a:buFont typeface="Wingdings" charset="2"/>
              <a:buChar char="§"/>
              <a:defRPr sz="1800" kern="1200">
                <a:solidFill>
                  <a:schemeClr val="tx2"/>
                </a:solidFill>
                <a:latin typeface="Helvetica Neue Light"/>
                <a:ea typeface="ＭＳ Ｐゴシック" charset="0"/>
                <a:cs typeface="Helvetica Neue Light"/>
              </a:defRPr>
            </a:lvl2pPr>
            <a:lvl3pPr marL="593725" indent="-173038" algn="l" defTabSz="457200" rtl="0" eaLnBrk="0" fontAlgn="base" hangingPunct="0">
              <a:spcBef>
                <a:spcPts val="600"/>
              </a:spcBef>
              <a:spcAft>
                <a:spcPct val="0"/>
              </a:spcAft>
              <a:buFont typeface="Arial" charset="0"/>
              <a:buChar char="•"/>
              <a:defRPr sz="1600" kern="1200">
                <a:solidFill>
                  <a:schemeClr val="accent2"/>
                </a:solidFill>
                <a:latin typeface="Helvetica Neue Light"/>
                <a:ea typeface="ＭＳ Ｐゴシック" charset="0"/>
                <a:cs typeface="Helvetica Neue Light"/>
              </a:defRPr>
            </a:lvl3pPr>
            <a:lvl4pPr marL="893763" indent="-300038" algn="l" defTabSz="457200" rtl="0" eaLnBrk="0" fontAlgn="base" hangingPunct="0">
              <a:spcBef>
                <a:spcPts val="600"/>
              </a:spcBef>
              <a:spcAft>
                <a:spcPct val="0"/>
              </a:spcAft>
              <a:buFont typeface="Arial" charset="0"/>
              <a:buChar char="–"/>
              <a:defRPr sz="1400" kern="1200">
                <a:solidFill>
                  <a:schemeClr val="accent2"/>
                </a:solidFill>
                <a:latin typeface="Helvetica Neue Light"/>
                <a:ea typeface="ＭＳ Ｐゴシック" charset="0"/>
                <a:cs typeface="Helvetica Neue Light"/>
              </a:defRPr>
            </a:lvl4pPr>
            <a:lvl5pPr marL="1074738" indent="-180975" algn="l" defTabSz="457200" rtl="0" eaLnBrk="0" fontAlgn="base" hangingPunct="0">
              <a:spcBef>
                <a:spcPts val="600"/>
              </a:spcBef>
              <a:spcAft>
                <a:spcPct val="0"/>
              </a:spcAft>
              <a:buFont typeface="Arial" charset="0"/>
              <a:buChar char="»"/>
              <a:defRPr sz="1400" kern="1200">
                <a:solidFill>
                  <a:schemeClr val="accent2"/>
                </a:solidFill>
                <a:latin typeface="Helvetica Neue Light"/>
                <a:ea typeface="ＭＳ Ｐゴシック" charset="0"/>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lvl="0" indent="0">
              <a:spcAft>
                <a:spcPts val="0"/>
              </a:spcAft>
              <a:buClr>
                <a:srgbClr val="2776C3"/>
              </a:buClr>
              <a:buNone/>
              <a:defRPr/>
            </a:pPr>
            <a:r>
              <a:rPr lang="en-US" sz="16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Manage</a:t>
            </a:r>
            <a:endParaRPr lang="en-US" sz="16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a:p>
            <a:pPr marL="0" indent="0">
              <a:spcAft>
                <a:spcPts val="0"/>
              </a:spcAft>
              <a:buClr>
                <a:srgbClr val="2776C3"/>
              </a:buClr>
              <a:buNone/>
              <a:defRPr/>
            </a:pPr>
            <a:r>
              <a:rPr lang="en-US" sz="16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Rapidly publish, lifecycle govern, socialize, analyze, monitor and monetize APIs with built-in capabilities.</a:t>
            </a:r>
          </a:p>
        </p:txBody>
      </p:sp>
      <p:pic>
        <p:nvPicPr>
          <p:cNvPr id="12" name="Picture 11">
            <a:extLst>
              <a:ext uri="{FF2B5EF4-FFF2-40B4-BE49-F238E27FC236}">
                <a16:creationId xmlns:a16="http://schemas.microsoft.com/office/drawing/2014/main" id="{1C4298B1-4CC1-F14A-BC01-B4CD78D1464C}"/>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419459" y="1193232"/>
            <a:ext cx="1133992" cy="1366255"/>
          </a:xfrm>
          <a:prstGeom prst="rect">
            <a:avLst/>
          </a:prstGeom>
        </p:spPr>
      </p:pic>
      <p:sp>
        <p:nvSpPr>
          <p:cNvPr id="14" name="Content Placeholder 2">
            <a:extLst>
              <a:ext uri="{FF2B5EF4-FFF2-40B4-BE49-F238E27FC236}">
                <a16:creationId xmlns:a16="http://schemas.microsoft.com/office/drawing/2014/main" id="{A3FBD681-3A06-6448-9F62-B3E5F4454932}"/>
              </a:ext>
            </a:extLst>
          </p:cNvPr>
          <p:cNvSpPr txBox="1">
            <a:spLocks/>
          </p:cNvSpPr>
          <p:nvPr/>
        </p:nvSpPr>
        <p:spPr bwMode="auto">
          <a:xfrm>
            <a:off x="167790" y="2730270"/>
            <a:ext cx="3921024" cy="1509035"/>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180975" indent="-180975" algn="l" defTabSz="457200" rtl="0" eaLnBrk="0" fontAlgn="base" hangingPunct="0">
              <a:spcBef>
                <a:spcPts val="600"/>
              </a:spcBef>
              <a:spcAft>
                <a:spcPct val="0"/>
              </a:spcAft>
              <a:buClr>
                <a:schemeClr val="accent1"/>
              </a:buClr>
              <a:buFont typeface="Arial" charset="0"/>
              <a:buChar char="•"/>
              <a:defRPr sz="2000" kern="1200">
                <a:solidFill>
                  <a:schemeClr val="tx2"/>
                </a:solidFill>
                <a:latin typeface="Helvetica Neue Light"/>
                <a:ea typeface="ＭＳ Ｐゴシック" charset="0"/>
                <a:cs typeface="Helvetica Neue Light"/>
              </a:defRPr>
            </a:lvl1pPr>
            <a:lvl2pPr marL="420688" indent="-180975" algn="l" defTabSz="457200" rtl="0" eaLnBrk="0" fontAlgn="base" hangingPunct="0">
              <a:spcBef>
                <a:spcPts val="600"/>
              </a:spcBef>
              <a:spcAft>
                <a:spcPct val="0"/>
              </a:spcAft>
              <a:buFont typeface="Wingdings" charset="2"/>
              <a:buChar char="§"/>
              <a:defRPr sz="1800" kern="1200">
                <a:solidFill>
                  <a:schemeClr val="tx2"/>
                </a:solidFill>
                <a:latin typeface="Helvetica Neue Light"/>
                <a:ea typeface="ＭＳ Ｐゴシック" charset="0"/>
                <a:cs typeface="Helvetica Neue Light"/>
              </a:defRPr>
            </a:lvl2pPr>
            <a:lvl3pPr marL="593725" indent="-173038" algn="l" defTabSz="457200" rtl="0" eaLnBrk="0" fontAlgn="base" hangingPunct="0">
              <a:spcBef>
                <a:spcPts val="600"/>
              </a:spcBef>
              <a:spcAft>
                <a:spcPct val="0"/>
              </a:spcAft>
              <a:buFont typeface="Arial" charset="0"/>
              <a:buChar char="•"/>
              <a:defRPr sz="1600" kern="1200">
                <a:solidFill>
                  <a:schemeClr val="accent2"/>
                </a:solidFill>
                <a:latin typeface="Helvetica Neue Light"/>
                <a:ea typeface="ＭＳ Ｐゴシック" charset="0"/>
                <a:cs typeface="Helvetica Neue Light"/>
              </a:defRPr>
            </a:lvl3pPr>
            <a:lvl4pPr marL="893763" indent="-300038" algn="l" defTabSz="457200" rtl="0" eaLnBrk="0" fontAlgn="base" hangingPunct="0">
              <a:spcBef>
                <a:spcPts val="600"/>
              </a:spcBef>
              <a:spcAft>
                <a:spcPct val="0"/>
              </a:spcAft>
              <a:buFont typeface="Arial" charset="0"/>
              <a:buChar char="–"/>
              <a:defRPr sz="1400" kern="1200">
                <a:solidFill>
                  <a:schemeClr val="accent2"/>
                </a:solidFill>
                <a:latin typeface="Helvetica Neue Light"/>
                <a:ea typeface="ＭＳ Ｐゴシック" charset="0"/>
                <a:cs typeface="Helvetica Neue Light"/>
              </a:defRPr>
            </a:lvl4pPr>
            <a:lvl5pPr marL="1074738" indent="-180975" algn="l" defTabSz="457200" rtl="0" eaLnBrk="0" fontAlgn="base" hangingPunct="0">
              <a:spcBef>
                <a:spcPts val="600"/>
              </a:spcBef>
              <a:spcAft>
                <a:spcPct val="0"/>
              </a:spcAft>
              <a:buFont typeface="Arial" charset="0"/>
              <a:buChar char="»"/>
              <a:defRPr sz="1400" kern="1200">
                <a:solidFill>
                  <a:schemeClr val="accent2"/>
                </a:solidFill>
                <a:latin typeface="Helvetica Neue Light"/>
                <a:ea typeface="ＭＳ Ｐゴシック" charset="0"/>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lvl="0" indent="0" algn="ctr">
              <a:spcBef>
                <a:spcPts val="0"/>
              </a:spcBef>
              <a:spcAft>
                <a:spcPts val="0"/>
              </a:spcAft>
              <a:buClr>
                <a:srgbClr val="2776C3"/>
              </a:buClr>
              <a:buNone/>
              <a:defRPr/>
            </a:pPr>
            <a:r>
              <a:rPr lang="en-US" sz="16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The Scalable Multi-Cloud API Platform</a:t>
            </a:r>
          </a:p>
          <a:p>
            <a:pPr marL="0" lvl="0" indent="0" algn="ctr">
              <a:spcBef>
                <a:spcPts val="0"/>
              </a:spcBef>
              <a:spcAft>
                <a:spcPts val="0"/>
              </a:spcAft>
              <a:buClr>
                <a:srgbClr val="2776C3"/>
              </a:buClr>
              <a:buNone/>
              <a:defRPr/>
            </a:pPr>
            <a:endParaRPr lang="en-US" sz="16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a:p>
            <a:pPr marL="0" lvl="0" indent="0" algn="ctr">
              <a:spcBef>
                <a:spcPts val="0"/>
              </a:spcBef>
              <a:spcAft>
                <a:spcPts val="0"/>
              </a:spcAft>
              <a:buClr>
                <a:srgbClr val="2776C3"/>
              </a:buClr>
              <a:buNone/>
              <a:defRPr/>
            </a:pPr>
            <a:r>
              <a:rPr lang="en-US" sz="16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A complete, modern and intuitive API lifecycle platform to create, securely expose and manage APIs across clouds to power digital applications</a:t>
            </a:r>
          </a:p>
        </p:txBody>
      </p:sp>
      <p:sp>
        <p:nvSpPr>
          <p:cNvPr id="3" name="Footer Placeholder 2">
            <a:extLst>
              <a:ext uri="{FF2B5EF4-FFF2-40B4-BE49-F238E27FC236}">
                <a16:creationId xmlns:a16="http://schemas.microsoft.com/office/drawing/2014/main" id="{BBCE14F3-739D-444D-A69F-AED8F11EDF24}"/>
              </a:ext>
            </a:extLst>
          </p:cNvPr>
          <p:cNvSpPr>
            <a:spLocks noGrp="1"/>
          </p:cNvSpPr>
          <p:nvPr>
            <p:ph type="ftr" sz="quarter" idx="3"/>
          </p:nvPr>
        </p:nvSpPr>
        <p:spPr/>
        <p:txBody>
          <a:bodyPr/>
          <a:lstStyle/>
          <a:p>
            <a:r>
              <a:rPr lang="en-US">
                <a:latin typeface="Helvetica Neue" panose="02000503000000020004" pitchFamily="2" charset="0"/>
                <a:ea typeface="Helvetica Neue" panose="02000503000000020004" pitchFamily="2" charset="0"/>
                <a:cs typeface="Helvetica Neue" panose="02000503000000020004" pitchFamily="2" charset="0"/>
              </a:rPr>
              <a:t>IBM Private Cloud Boot-camp / June 2018 / © 2018 IBM Corporation</a:t>
            </a:r>
            <a:endParaRPr lang="en-US"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3" name="Slide Number Placeholder 12">
            <a:extLst>
              <a:ext uri="{FF2B5EF4-FFF2-40B4-BE49-F238E27FC236}">
                <a16:creationId xmlns:a16="http://schemas.microsoft.com/office/drawing/2014/main" id="{F1413C0C-4073-1448-9615-3B4FCCF86E5A}"/>
              </a:ext>
            </a:extLst>
          </p:cNvPr>
          <p:cNvSpPr>
            <a:spLocks noGrp="1"/>
          </p:cNvSpPr>
          <p:nvPr>
            <p:ph type="sldNum" sz="quarter" idx="4"/>
          </p:nvPr>
        </p:nvSpPr>
        <p:spPr/>
        <p:txBody>
          <a:bodyPr/>
          <a:lstStyle/>
          <a:p>
            <a:fld id="{3FD999D4-B456-9943-89B7-30D56181CE18}" type="slidenum">
              <a:rPr lang="en-US" smtClean="0"/>
              <a:pPr/>
              <a:t>4</a:t>
            </a:fld>
            <a:endParaRPr lang="en-US" dirty="0"/>
          </a:p>
        </p:txBody>
      </p:sp>
    </p:spTree>
    <p:extLst>
      <p:ext uri="{BB962C8B-B14F-4D97-AF65-F5344CB8AC3E}">
        <p14:creationId xmlns:p14="http://schemas.microsoft.com/office/powerpoint/2010/main" val="251173832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F02C5F-754E-1540-BF17-C8ED7B579647}"/>
              </a:ext>
            </a:extLst>
          </p:cNvPr>
          <p:cNvSpPr>
            <a:spLocks noGrp="1"/>
          </p:cNvSpPr>
          <p:nvPr>
            <p:ph type="title"/>
          </p:nvPr>
        </p:nvSpPr>
        <p:spPr>
          <a:xfrm>
            <a:off x="228600" y="201167"/>
            <a:ext cx="8686800" cy="493100"/>
          </a:xfrm>
        </p:spPr>
        <p:txBody>
          <a:bodyPr/>
          <a:lstStyle/>
          <a:p>
            <a:r>
              <a:rPr lang="en-US" dirty="0">
                <a:latin typeface="Helvetica Neue" panose="02000503000000020004" pitchFamily="2" charset="0"/>
                <a:ea typeface="Helvetica Neue" panose="02000503000000020004" pitchFamily="2" charset="0"/>
                <a:cs typeface="Helvetica Neue" panose="02000503000000020004" pitchFamily="2" charset="0"/>
              </a:rPr>
              <a:t>Resources</a:t>
            </a:r>
          </a:p>
        </p:txBody>
      </p:sp>
      <p:sp>
        <p:nvSpPr>
          <p:cNvPr id="3" name="Text Placeholder 2">
            <a:extLst>
              <a:ext uri="{FF2B5EF4-FFF2-40B4-BE49-F238E27FC236}">
                <a16:creationId xmlns:a16="http://schemas.microsoft.com/office/drawing/2014/main" id="{E453EE83-3802-B94C-9052-D24C5A02824F}"/>
              </a:ext>
            </a:extLst>
          </p:cNvPr>
          <p:cNvSpPr>
            <a:spLocks noGrp="1"/>
          </p:cNvSpPr>
          <p:nvPr>
            <p:ph type="body" sz="quarter" idx="14"/>
          </p:nvPr>
        </p:nvSpPr>
        <p:spPr>
          <a:xfrm>
            <a:off x="228601" y="694267"/>
            <a:ext cx="8686800" cy="4004733"/>
          </a:xfrm>
        </p:spPr>
        <p:txBody>
          <a:bodyPr/>
          <a:lstStyle/>
          <a:p>
            <a:endParaRPr lang="en-US" sz="1600" dirty="0">
              <a:latin typeface="Helvetica Neue" panose="02000503000000020004" pitchFamily="2" charset="0"/>
              <a:ea typeface="Helvetica Neue" panose="02000503000000020004" pitchFamily="2" charset="0"/>
              <a:cs typeface="Helvetica Neue" panose="02000503000000020004" pitchFamily="2" charset="0"/>
              <a:hlinkClick r:id="" action="ppaction://noaction"/>
            </a:endParaRPr>
          </a:p>
          <a:p>
            <a:pPr>
              <a:buFont typeface="Wingdings" pitchFamily="2" charset="2"/>
              <a:buChar char="q"/>
            </a:pPr>
            <a:r>
              <a:rPr lang="en-US" dirty="0">
                <a:hlinkClick r:id="rId2"/>
              </a:rPr>
              <a:t>https://www.ibm.com/support/knowledgecenter/en/SSMNED_2018/mapfiles/getting_started.html</a:t>
            </a:r>
            <a:endParaRPr lang="en-US" dirty="0">
              <a:hlinkClick r:id="" action="ppaction://noaction"/>
            </a:endParaRPr>
          </a:p>
          <a:p>
            <a:pPr>
              <a:buFont typeface="Wingdings" pitchFamily="2" charset="2"/>
              <a:buChar char="q"/>
            </a:pPr>
            <a:endParaRPr lang="en-US" dirty="0">
              <a:hlinkClick r:id="" action="ppaction://noaction"/>
            </a:endParaRPr>
          </a:p>
          <a:p>
            <a:pPr>
              <a:buFont typeface="Wingdings" pitchFamily="2" charset="2"/>
              <a:buChar char="q"/>
            </a:pPr>
            <a:r>
              <a:rPr lang="en-US" dirty="0">
                <a:latin typeface="Helvetica Neue" panose="02000503000000020004" pitchFamily="2" charset="0"/>
                <a:ea typeface="Helvetica Neue" panose="02000503000000020004" pitchFamily="2" charset="0"/>
                <a:cs typeface="Helvetica Neue" panose="02000503000000020004" pitchFamily="2" charset="0"/>
                <a:hlinkClick r:id="" action="ppaction://noaction"/>
              </a:rPr>
              <a:t>https://developer.ibm.com/apiconnect/</a:t>
            </a:r>
            <a:endParaRPr lang="en-US" dirty="0">
              <a:latin typeface="Helvetica Neue" panose="02000503000000020004" pitchFamily="2" charset="0"/>
              <a:ea typeface="Helvetica Neue" panose="02000503000000020004" pitchFamily="2" charset="0"/>
              <a:cs typeface="Helvetica Neue" panose="02000503000000020004" pitchFamily="2" charset="0"/>
            </a:endParaRPr>
          </a:p>
          <a:p>
            <a:pPr>
              <a:buFont typeface="Wingdings" pitchFamily="2" charset="2"/>
              <a:buChar char="q"/>
            </a:pPr>
            <a:endParaRPr lang="en-US" dirty="0">
              <a:latin typeface="Helvetica Neue" panose="02000503000000020004" pitchFamily="2" charset="0"/>
              <a:ea typeface="Helvetica Neue" panose="02000503000000020004" pitchFamily="2" charset="0"/>
              <a:cs typeface="Helvetica Neue" panose="02000503000000020004" pitchFamily="2" charset="0"/>
            </a:endParaRPr>
          </a:p>
          <a:p>
            <a:pPr>
              <a:buFont typeface="Wingdings" pitchFamily="2" charset="2"/>
              <a:buChar char="q"/>
            </a:pPr>
            <a:r>
              <a:rPr lang="en-US" dirty="0">
                <a:latin typeface="Helvetica Neue" panose="02000503000000020004" pitchFamily="2" charset="0"/>
                <a:ea typeface="Helvetica Neue" panose="02000503000000020004" pitchFamily="2" charset="0"/>
                <a:cs typeface="Helvetica Neue" panose="02000503000000020004" pitchFamily="2" charset="0"/>
                <a:hlinkClick r:id="rId3"/>
              </a:rPr>
              <a:t>https://developer.ibm.com/datapower/docker/</a:t>
            </a:r>
            <a:endParaRPr lang="en-US"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 name="Footer Placeholder 3">
            <a:extLst>
              <a:ext uri="{FF2B5EF4-FFF2-40B4-BE49-F238E27FC236}">
                <a16:creationId xmlns:a16="http://schemas.microsoft.com/office/drawing/2014/main" id="{E78D6EED-C7DB-2247-BFFB-BA8F41FBAE5A}"/>
              </a:ext>
            </a:extLst>
          </p:cNvPr>
          <p:cNvSpPr>
            <a:spLocks noGrp="1"/>
          </p:cNvSpPr>
          <p:nvPr>
            <p:ph type="ftr" sz="quarter" idx="3"/>
          </p:nvPr>
        </p:nvSpPr>
        <p:spPr/>
        <p:txBody>
          <a:bodyPr/>
          <a:lstStyle/>
          <a:p>
            <a:r>
              <a:rPr lang="en-US">
                <a:latin typeface="Helvetica Neue" panose="02000503000000020004" pitchFamily="2" charset="0"/>
                <a:ea typeface="Helvetica Neue" panose="02000503000000020004" pitchFamily="2" charset="0"/>
                <a:cs typeface="Helvetica Neue" panose="02000503000000020004" pitchFamily="2" charset="0"/>
              </a:rPr>
              <a:t>IBM Private Cloud Boot-camp / June 2018 / © 2018 IBM Corporation</a:t>
            </a:r>
            <a:endParaRPr lang="en-US"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7" name="Slide Number Placeholder 6">
            <a:extLst>
              <a:ext uri="{FF2B5EF4-FFF2-40B4-BE49-F238E27FC236}">
                <a16:creationId xmlns:a16="http://schemas.microsoft.com/office/drawing/2014/main" id="{C4C7E328-3F50-C344-96FC-2D960F95161E}"/>
              </a:ext>
            </a:extLst>
          </p:cNvPr>
          <p:cNvSpPr>
            <a:spLocks noGrp="1"/>
          </p:cNvSpPr>
          <p:nvPr>
            <p:ph type="sldNum" sz="quarter" idx="4"/>
          </p:nvPr>
        </p:nvSpPr>
        <p:spPr/>
        <p:txBody>
          <a:bodyPr/>
          <a:lstStyle/>
          <a:p>
            <a:fld id="{3FD999D4-B456-9943-89B7-30D56181CE18}" type="slidenum">
              <a:rPr lang="en-US" smtClean="0"/>
              <a:pPr/>
              <a:t>40</a:t>
            </a:fld>
            <a:endParaRPr lang="en-US" dirty="0"/>
          </a:p>
        </p:txBody>
      </p:sp>
    </p:spTree>
    <p:extLst>
      <p:ext uri="{BB962C8B-B14F-4D97-AF65-F5344CB8AC3E}">
        <p14:creationId xmlns:p14="http://schemas.microsoft.com/office/powerpoint/2010/main" val="316869521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8" name="Footer Placeholder 7"/>
          <p:cNvSpPr>
            <a:spLocks noGrp="1"/>
          </p:cNvSpPr>
          <p:nvPr>
            <p:ph type="ftr" sz="quarter" idx="11"/>
          </p:nvPr>
        </p:nvSpPr>
        <p:spPr/>
        <p:txBody>
          <a:bodyPr/>
          <a:lstStyle/>
          <a:p>
            <a:r>
              <a:rPr lang="de-DE" dirty="0">
                <a:solidFill>
                  <a:schemeClr val="bg2"/>
                </a:solidFill>
              </a:rPr>
              <a:t>IBM Private Cloud Boot-camp / June 2018 / © 2018 IBM Corporation</a:t>
            </a:r>
            <a:endParaRPr lang="en-US" dirty="0">
              <a:solidFill>
                <a:schemeClr val="bg2"/>
              </a:solidFill>
            </a:endParaRPr>
          </a:p>
        </p:txBody>
      </p:sp>
      <p:sp>
        <p:nvSpPr>
          <p:cNvPr id="7" name="Text Placeholder 6"/>
          <p:cNvSpPr>
            <a:spLocks noGrp="1"/>
          </p:cNvSpPr>
          <p:nvPr>
            <p:ph type="body" sz="quarter" idx="14"/>
          </p:nvPr>
        </p:nvSpPr>
        <p:spPr>
          <a:xfrm>
            <a:off x="228600" y="1093470"/>
            <a:ext cx="8686800" cy="3589655"/>
          </a:xfrm>
          <a:ln>
            <a:solidFill>
              <a:schemeClr val="accent2"/>
            </a:solidFill>
          </a:ln>
        </p:spPr>
        <p:txBody>
          <a:bodyPr/>
          <a:lstStyle/>
          <a:p>
            <a:pPr algn="ctr"/>
            <a:r>
              <a:rPr lang="en-US" sz="4800" dirty="0">
                <a:solidFill>
                  <a:schemeClr val="bg2"/>
                </a:solidFill>
              </a:rPr>
              <a:t>Thanks!</a:t>
            </a:r>
            <a:endParaRPr lang="en-US" sz="4800" b="1" dirty="0">
              <a:solidFill>
                <a:schemeClr val="bg2"/>
              </a:solidFill>
            </a:endParaRPr>
          </a:p>
          <a:p>
            <a:endParaRPr lang="en-US" dirty="0"/>
          </a:p>
        </p:txBody>
      </p:sp>
      <p:sp>
        <p:nvSpPr>
          <p:cNvPr id="4" name="Slide Number Placeholder 3">
            <a:extLst>
              <a:ext uri="{FF2B5EF4-FFF2-40B4-BE49-F238E27FC236}">
                <a16:creationId xmlns:a16="http://schemas.microsoft.com/office/drawing/2014/main" id="{CA7AD042-C234-F942-83F9-313E047497FA}"/>
              </a:ext>
            </a:extLst>
          </p:cNvPr>
          <p:cNvSpPr>
            <a:spLocks noGrp="1"/>
          </p:cNvSpPr>
          <p:nvPr>
            <p:ph type="sldNum" sz="quarter" idx="10"/>
          </p:nvPr>
        </p:nvSpPr>
        <p:spPr/>
        <p:txBody>
          <a:bodyPr/>
          <a:lstStyle/>
          <a:p>
            <a:fld id="{D0BE6F14-FF48-0F4F-A8AA-2E3F25371E4A}" type="slidenum">
              <a:rPr lang="en-US" smtClean="0"/>
              <a:pPr/>
              <a:t>41</a:t>
            </a:fld>
            <a:endParaRPr lang="en-US"/>
          </a:p>
        </p:txBody>
      </p:sp>
    </p:spTree>
    <p:extLst>
      <p:ext uri="{BB962C8B-B14F-4D97-AF65-F5344CB8AC3E}">
        <p14:creationId xmlns:p14="http://schemas.microsoft.com/office/powerpoint/2010/main" val="48942763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8" name="Footer Placeholder 7"/>
          <p:cNvSpPr>
            <a:spLocks noGrp="1"/>
          </p:cNvSpPr>
          <p:nvPr>
            <p:ph type="ftr" sz="quarter" idx="11"/>
          </p:nvPr>
        </p:nvSpPr>
        <p:spPr/>
        <p:txBody>
          <a:bodyPr/>
          <a:lstStyle/>
          <a:p>
            <a:r>
              <a:rPr lang="de-DE" dirty="0">
                <a:solidFill>
                  <a:schemeClr val="bg2"/>
                </a:solidFill>
              </a:rPr>
              <a:t>IBM Private Cloud Boot-camp / June 2018 / © 2018 IBM Corporation</a:t>
            </a:r>
            <a:endParaRPr lang="en-US" dirty="0">
              <a:solidFill>
                <a:schemeClr val="bg2"/>
              </a:solidFill>
            </a:endParaRPr>
          </a:p>
        </p:txBody>
      </p:sp>
      <p:sp>
        <p:nvSpPr>
          <p:cNvPr id="7" name="Text Placeholder 6"/>
          <p:cNvSpPr>
            <a:spLocks noGrp="1"/>
          </p:cNvSpPr>
          <p:nvPr>
            <p:ph type="body" sz="quarter" idx="14"/>
          </p:nvPr>
        </p:nvSpPr>
        <p:spPr>
          <a:xfrm>
            <a:off x="228600" y="1093470"/>
            <a:ext cx="8686800" cy="3589655"/>
          </a:xfrm>
          <a:ln>
            <a:solidFill>
              <a:schemeClr val="accent2"/>
            </a:solidFill>
          </a:ln>
        </p:spPr>
        <p:txBody>
          <a:bodyPr/>
          <a:lstStyle/>
          <a:p>
            <a:pPr algn="ctr"/>
            <a:r>
              <a:rPr lang="en-US" sz="4800" dirty="0">
                <a:solidFill>
                  <a:schemeClr val="bg2"/>
                </a:solidFill>
              </a:rPr>
              <a:t>Backup Slides</a:t>
            </a:r>
            <a:endParaRPr lang="en-US" sz="4800" b="1" dirty="0">
              <a:solidFill>
                <a:schemeClr val="bg2"/>
              </a:solidFill>
            </a:endParaRPr>
          </a:p>
          <a:p>
            <a:endParaRPr lang="en-US" dirty="0"/>
          </a:p>
        </p:txBody>
      </p:sp>
      <p:sp>
        <p:nvSpPr>
          <p:cNvPr id="4" name="Slide Number Placeholder 3">
            <a:extLst>
              <a:ext uri="{FF2B5EF4-FFF2-40B4-BE49-F238E27FC236}">
                <a16:creationId xmlns:a16="http://schemas.microsoft.com/office/drawing/2014/main" id="{B8CFFF29-08F6-9C4E-9A19-8650977528D8}"/>
              </a:ext>
            </a:extLst>
          </p:cNvPr>
          <p:cNvSpPr>
            <a:spLocks noGrp="1"/>
          </p:cNvSpPr>
          <p:nvPr>
            <p:ph type="sldNum" sz="quarter" idx="10"/>
          </p:nvPr>
        </p:nvSpPr>
        <p:spPr/>
        <p:txBody>
          <a:bodyPr/>
          <a:lstStyle/>
          <a:p>
            <a:fld id="{D0BE6F14-FF48-0F4F-A8AA-2E3F25371E4A}" type="slidenum">
              <a:rPr lang="en-US" smtClean="0"/>
              <a:pPr/>
              <a:t>42</a:t>
            </a:fld>
            <a:endParaRPr lang="en-US"/>
          </a:p>
        </p:txBody>
      </p:sp>
    </p:spTree>
    <p:extLst>
      <p:ext uri="{BB962C8B-B14F-4D97-AF65-F5344CB8AC3E}">
        <p14:creationId xmlns:p14="http://schemas.microsoft.com/office/powerpoint/2010/main" val="216767495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68744" y="475070"/>
            <a:ext cx="5736535" cy="420865"/>
          </a:xfrm>
        </p:spPr>
        <p:txBody>
          <a:bodyPr/>
          <a:lstStyle/>
          <a:p>
            <a:r>
              <a:rPr lang="en-US" dirty="0"/>
              <a:t>Web, Mobile &amp; APIs Offer Organizations</a:t>
            </a:r>
            <a:r>
              <a:rPr lang="mr-IN" dirty="0"/>
              <a:t>…</a:t>
            </a:r>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7642" y="1319875"/>
            <a:ext cx="2043119" cy="1969776"/>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86992" y="1159927"/>
            <a:ext cx="1075406" cy="2129724"/>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
        <p:nvSpPr>
          <p:cNvPr id="11" name="TextBox 10"/>
          <p:cNvSpPr txBox="1"/>
          <p:nvPr/>
        </p:nvSpPr>
        <p:spPr>
          <a:xfrm>
            <a:off x="1457642" y="3396771"/>
            <a:ext cx="1752298" cy="293927"/>
          </a:xfrm>
          <a:prstGeom prst="rect">
            <a:avLst/>
          </a:prstGeom>
          <a:noFill/>
        </p:spPr>
        <p:txBody>
          <a:bodyPr wrap="square" rtlCol="0">
            <a:spAutoFit/>
          </a:bodyPr>
          <a:lstStyle/>
          <a:p>
            <a:pPr algn="ctr"/>
            <a:r>
              <a:rPr lang="en-US" sz="1310" dirty="0">
                <a:latin typeface="Helvetica Neue Thin" charset="0"/>
                <a:ea typeface="Helvetica Neue Thin" charset="0"/>
                <a:cs typeface="Helvetica Neue Thin" charset="0"/>
              </a:rPr>
              <a:t>Late 1990s</a:t>
            </a:r>
          </a:p>
        </p:txBody>
      </p:sp>
      <p:sp>
        <p:nvSpPr>
          <p:cNvPr id="12" name="TextBox 11"/>
          <p:cNvSpPr txBox="1"/>
          <p:nvPr/>
        </p:nvSpPr>
        <p:spPr>
          <a:xfrm>
            <a:off x="4071043" y="3396771"/>
            <a:ext cx="1091355" cy="293927"/>
          </a:xfrm>
          <a:prstGeom prst="rect">
            <a:avLst/>
          </a:prstGeom>
          <a:noFill/>
        </p:spPr>
        <p:txBody>
          <a:bodyPr wrap="square" rtlCol="0">
            <a:spAutoFit/>
          </a:bodyPr>
          <a:lstStyle/>
          <a:p>
            <a:pPr algn="ctr"/>
            <a:r>
              <a:rPr lang="en-US" sz="1310" dirty="0">
                <a:latin typeface="Helvetica Neue Thin" charset="0"/>
                <a:ea typeface="Helvetica Neue Thin" charset="0"/>
                <a:cs typeface="Helvetica Neue Thin" charset="0"/>
              </a:rPr>
              <a:t>2000s</a:t>
            </a:r>
          </a:p>
        </p:txBody>
      </p:sp>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49703" y="1538261"/>
            <a:ext cx="1644945" cy="1611268"/>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
        <p:nvSpPr>
          <p:cNvPr id="14" name="TextBox 13"/>
          <p:cNvSpPr txBox="1"/>
          <p:nvPr/>
        </p:nvSpPr>
        <p:spPr>
          <a:xfrm>
            <a:off x="6023501" y="3396771"/>
            <a:ext cx="1379408" cy="293927"/>
          </a:xfrm>
          <a:prstGeom prst="rect">
            <a:avLst/>
          </a:prstGeom>
          <a:noFill/>
        </p:spPr>
        <p:txBody>
          <a:bodyPr wrap="square" rtlCol="0">
            <a:spAutoFit/>
          </a:bodyPr>
          <a:lstStyle/>
          <a:p>
            <a:pPr algn="ctr"/>
            <a:r>
              <a:rPr lang="en-US" sz="1310" dirty="0">
                <a:latin typeface="Helvetica Neue Thin" charset="0"/>
                <a:ea typeface="Helvetica Neue Thin" charset="0"/>
                <a:cs typeface="Helvetica Neue Thin" charset="0"/>
              </a:rPr>
              <a:t>2015+</a:t>
            </a:r>
          </a:p>
        </p:txBody>
      </p:sp>
      <p:sp>
        <p:nvSpPr>
          <p:cNvPr id="3" name="Footer Placeholder 2">
            <a:extLst>
              <a:ext uri="{FF2B5EF4-FFF2-40B4-BE49-F238E27FC236}">
                <a16:creationId xmlns:a16="http://schemas.microsoft.com/office/drawing/2014/main" id="{1DE8316E-48F1-EE4B-8FCB-E04722E8C31E}"/>
              </a:ext>
            </a:extLst>
          </p:cNvPr>
          <p:cNvSpPr>
            <a:spLocks noGrp="1"/>
          </p:cNvSpPr>
          <p:nvPr>
            <p:ph type="ftr" sz="quarter" idx="3"/>
          </p:nvPr>
        </p:nvSpPr>
        <p:spPr/>
        <p:txBody>
          <a:bodyPr/>
          <a:lstStyle/>
          <a:p>
            <a:r>
              <a:rPr lang="en-US"/>
              <a:t>IBM Private Cloud Boot-camp / June 2018 / © 2018 IBM Corporation</a:t>
            </a:r>
            <a:endParaRPr lang="en-US" dirty="0"/>
          </a:p>
        </p:txBody>
      </p:sp>
      <p:sp>
        <p:nvSpPr>
          <p:cNvPr id="6" name="Slide Number Placeholder 5">
            <a:extLst>
              <a:ext uri="{FF2B5EF4-FFF2-40B4-BE49-F238E27FC236}">
                <a16:creationId xmlns:a16="http://schemas.microsoft.com/office/drawing/2014/main" id="{3DAD9A18-F103-C741-8AF1-7DDCE1F3918F}"/>
              </a:ext>
            </a:extLst>
          </p:cNvPr>
          <p:cNvSpPr>
            <a:spLocks noGrp="1"/>
          </p:cNvSpPr>
          <p:nvPr>
            <p:ph type="sldNum" sz="quarter" idx="4"/>
          </p:nvPr>
        </p:nvSpPr>
        <p:spPr/>
        <p:txBody>
          <a:bodyPr/>
          <a:lstStyle/>
          <a:p>
            <a:fld id="{3FD999D4-B456-9943-89B7-30D56181CE18}" type="slidenum">
              <a:rPr lang="en-US" smtClean="0"/>
              <a:pPr/>
              <a:t>43</a:t>
            </a:fld>
            <a:endParaRPr lang="en-US" dirty="0"/>
          </a:p>
        </p:txBody>
      </p:sp>
    </p:spTree>
    <p:extLst>
      <p:ext uri="{BB962C8B-B14F-4D97-AF65-F5344CB8AC3E}">
        <p14:creationId xmlns:p14="http://schemas.microsoft.com/office/powerpoint/2010/main" val="285439482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84955" y="314025"/>
            <a:ext cx="5585256" cy="458966"/>
          </a:xfrm>
        </p:spPr>
        <p:txBody>
          <a:bodyPr/>
          <a:lstStyle/>
          <a:p>
            <a:r>
              <a:rPr lang="en-US" dirty="0"/>
              <a:t>Web, Mobile &amp; APIs Offer Organizations</a:t>
            </a:r>
            <a:r>
              <a:rPr lang="mr-IN" dirty="0"/>
              <a:t>…</a:t>
            </a:r>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7642" y="1319875"/>
            <a:ext cx="2043119" cy="1969776"/>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86992" y="1159927"/>
            <a:ext cx="1075406" cy="2129724"/>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49703" y="1538261"/>
            <a:ext cx="1644945" cy="1611268"/>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
        <p:nvSpPr>
          <p:cNvPr id="3" name="TextBox 2"/>
          <p:cNvSpPr txBox="1"/>
          <p:nvPr/>
        </p:nvSpPr>
        <p:spPr>
          <a:xfrm>
            <a:off x="1243853" y="1357976"/>
            <a:ext cx="6656295" cy="2781146"/>
          </a:xfrm>
          <a:prstGeom prst="rect">
            <a:avLst/>
          </a:prstGeom>
          <a:solidFill>
            <a:schemeClr val="bg1">
              <a:alpha val="92000"/>
            </a:schemeClr>
          </a:solidFill>
        </p:spPr>
        <p:txBody>
          <a:bodyPr wrap="square" rtlCol="0">
            <a:spAutoFit/>
          </a:bodyPr>
          <a:lstStyle/>
          <a:p>
            <a:r>
              <a:rPr lang="en-US" sz="2912" dirty="0">
                <a:solidFill>
                  <a:schemeClr val="tx2"/>
                </a:solidFill>
                <a:latin typeface="Helvetica Neue Light" charset="0"/>
                <a:ea typeface="Helvetica Neue Light" charset="0"/>
                <a:cs typeface="Helvetica Neue Light" charset="0"/>
              </a:rPr>
              <a:t> A new channel to:</a:t>
            </a:r>
          </a:p>
          <a:p>
            <a:endParaRPr lang="en-US" sz="2912" dirty="0">
              <a:solidFill>
                <a:schemeClr val="tx2"/>
              </a:solidFill>
              <a:latin typeface="Helvetica Neue Light" charset="0"/>
              <a:ea typeface="Helvetica Neue Light" charset="0"/>
              <a:cs typeface="Helvetica Neue Light" charset="0"/>
            </a:endParaRPr>
          </a:p>
          <a:p>
            <a:r>
              <a:rPr lang="en-US" sz="2912" dirty="0">
                <a:solidFill>
                  <a:schemeClr val="tx2"/>
                </a:solidFill>
                <a:latin typeface="Helvetica Neue Light" charset="0"/>
                <a:ea typeface="Helvetica Neue Light" charset="0"/>
                <a:cs typeface="Helvetica Neue Light" charset="0"/>
              </a:rPr>
              <a:t>    Reach clients &amp; partners </a:t>
            </a:r>
          </a:p>
          <a:p>
            <a:endParaRPr lang="en-US" sz="2912" dirty="0">
              <a:solidFill>
                <a:schemeClr val="tx2"/>
              </a:solidFill>
              <a:latin typeface="Helvetica Neue Light" charset="0"/>
              <a:ea typeface="Helvetica Neue Light" charset="0"/>
              <a:cs typeface="Helvetica Neue Light" charset="0"/>
            </a:endParaRPr>
          </a:p>
          <a:p>
            <a:r>
              <a:rPr lang="en-US" sz="2912" dirty="0">
                <a:solidFill>
                  <a:schemeClr val="tx2"/>
                </a:solidFill>
                <a:latin typeface="Helvetica Neue Light" charset="0"/>
                <a:ea typeface="Helvetica Neue Light" charset="0"/>
                <a:cs typeface="Helvetica Neue Light" charset="0"/>
              </a:rPr>
              <a:t>    Enable new businesses models</a:t>
            </a:r>
          </a:p>
          <a:p>
            <a:endParaRPr lang="en-US" sz="2912" dirty="0">
              <a:solidFill>
                <a:schemeClr val="tx2"/>
              </a:solidFill>
              <a:latin typeface="Helvetica Neue Light" charset="0"/>
              <a:ea typeface="Helvetica Neue Light" charset="0"/>
              <a:cs typeface="Helvetica Neue Light" charset="0"/>
            </a:endParaRPr>
          </a:p>
        </p:txBody>
      </p:sp>
      <p:sp>
        <p:nvSpPr>
          <p:cNvPr id="9" name="Oval 8"/>
          <p:cNvSpPr/>
          <p:nvPr/>
        </p:nvSpPr>
        <p:spPr>
          <a:xfrm>
            <a:off x="1384955" y="2382150"/>
            <a:ext cx="267783" cy="28609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10" dirty="0"/>
              <a:t>1</a:t>
            </a:r>
          </a:p>
        </p:txBody>
      </p:sp>
      <p:sp>
        <p:nvSpPr>
          <p:cNvPr id="15" name="Oval 14"/>
          <p:cNvSpPr/>
          <p:nvPr/>
        </p:nvSpPr>
        <p:spPr>
          <a:xfrm>
            <a:off x="1384955" y="3271664"/>
            <a:ext cx="267783" cy="28609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10" dirty="0"/>
              <a:t>2</a:t>
            </a:r>
          </a:p>
        </p:txBody>
      </p:sp>
      <p:sp>
        <p:nvSpPr>
          <p:cNvPr id="4" name="Footer Placeholder 3">
            <a:extLst>
              <a:ext uri="{FF2B5EF4-FFF2-40B4-BE49-F238E27FC236}">
                <a16:creationId xmlns:a16="http://schemas.microsoft.com/office/drawing/2014/main" id="{63E96476-1D79-0845-B75E-2A2DCFF1060C}"/>
              </a:ext>
            </a:extLst>
          </p:cNvPr>
          <p:cNvSpPr>
            <a:spLocks noGrp="1"/>
          </p:cNvSpPr>
          <p:nvPr>
            <p:ph type="ftr" sz="quarter" idx="3"/>
          </p:nvPr>
        </p:nvSpPr>
        <p:spPr/>
        <p:txBody>
          <a:bodyPr/>
          <a:lstStyle/>
          <a:p>
            <a:r>
              <a:rPr lang="en-US"/>
              <a:t>IBM Private Cloud Boot-camp / June 2018 / © 2018 IBM Corporation</a:t>
            </a:r>
            <a:endParaRPr lang="en-US" dirty="0"/>
          </a:p>
        </p:txBody>
      </p:sp>
      <p:sp>
        <p:nvSpPr>
          <p:cNvPr id="10" name="Slide Number Placeholder 9">
            <a:extLst>
              <a:ext uri="{FF2B5EF4-FFF2-40B4-BE49-F238E27FC236}">
                <a16:creationId xmlns:a16="http://schemas.microsoft.com/office/drawing/2014/main" id="{E7470014-BA39-DE41-97CE-BF1B604B9403}"/>
              </a:ext>
            </a:extLst>
          </p:cNvPr>
          <p:cNvSpPr>
            <a:spLocks noGrp="1"/>
          </p:cNvSpPr>
          <p:nvPr>
            <p:ph type="sldNum" sz="quarter" idx="4"/>
          </p:nvPr>
        </p:nvSpPr>
        <p:spPr/>
        <p:txBody>
          <a:bodyPr/>
          <a:lstStyle/>
          <a:p>
            <a:fld id="{3FD999D4-B456-9943-89B7-30D56181CE18}" type="slidenum">
              <a:rPr lang="en-US" smtClean="0"/>
              <a:pPr/>
              <a:t>44</a:t>
            </a:fld>
            <a:endParaRPr lang="en-US" dirty="0"/>
          </a:p>
        </p:txBody>
      </p:sp>
    </p:spTree>
    <p:extLst>
      <p:ext uri="{BB962C8B-B14F-4D97-AF65-F5344CB8AC3E}">
        <p14:creationId xmlns:p14="http://schemas.microsoft.com/office/powerpoint/2010/main" val="327042889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C162AD20-F331-CF4E-9377-0E41A6F72D6F}"/>
              </a:ext>
            </a:extLst>
          </p:cNvPr>
          <p:cNvSpPr txBox="1">
            <a:spLocks/>
          </p:cNvSpPr>
          <p:nvPr/>
        </p:nvSpPr>
        <p:spPr>
          <a:xfrm>
            <a:off x="228600" y="201170"/>
            <a:ext cx="8915400" cy="371486"/>
          </a:xfrm>
          <a:prstGeom prst="rect">
            <a:avLst/>
          </a:prstGeom>
        </p:spPr>
        <p:txBody>
          <a:bodyPr vert="horz" lIns="0" tIns="0" rIns="0" bIns="0" rtlCol="0" anchor="t" anchorCtr="0">
            <a:noAutofit/>
          </a:bodyPr>
          <a:lstStyle>
            <a:lvl1pPr algn="l" defTabSz="609585" rtl="0" eaLnBrk="1" latinLnBrk="0" hangingPunct="1">
              <a:lnSpc>
                <a:spcPct val="90000"/>
              </a:lnSpc>
              <a:spcBef>
                <a:spcPct val="0"/>
              </a:spcBef>
              <a:buNone/>
              <a:defRPr sz="3200" kern="1200">
                <a:solidFill>
                  <a:schemeClr val="tx1"/>
                </a:solidFill>
                <a:latin typeface="+mj-lt"/>
                <a:ea typeface="Arial" charset="0"/>
                <a:cs typeface="Arial" charset="0"/>
              </a:defRPr>
            </a:lvl1pPr>
          </a:lstStyle>
          <a:p>
            <a:pPr defTabSz="457189">
              <a:defRPr/>
            </a:pPr>
            <a:r>
              <a:rPr lang="en-US" sz="2400" dirty="0">
                <a:solidFill>
                  <a:srgbClr val="000000"/>
                </a:solidFill>
              </a:rPr>
              <a:t>What do the Following Have in Common?</a:t>
            </a:r>
            <a:endParaRPr lang="en-US" sz="2400" dirty="0">
              <a:solidFill>
                <a:srgbClr val="000000"/>
              </a:solidFill>
              <a:latin typeface="Arial"/>
            </a:endParaRPr>
          </a:p>
        </p:txBody>
      </p:sp>
      <p:pic>
        <p:nvPicPr>
          <p:cNvPr id="18" name="Picture 3">
            <a:extLst>
              <a:ext uri="{FF2B5EF4-FFF2-40B4-BE49-F238E27FC236}">
                <a16:creationId xmlns:a16="http://schemas.microsoft.com/office/drawing/2014/main" id="{409CCAD4-DEA9-9A41-9AC0-BB32C429BFE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65730" y="1549039"/>
            <a:ext cx="1775012" cy="7488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9" name="TextBox 4">
            <a:extLst>
              <a:ext uri="{FF2B5EF4-FFF2-40B4-BE49-F238E27FC236}">
                <a16:creationId xmlns:a16="http://schemas.microsoft.com/office/drawing/2014/main" id="{3A1663D8-4FC6-BF46-B119-B80C2015A345}"/>
              </a:ext>
            </a:extLst>
          </p:cNvPr>
          <p:cNvSpPr txBox="1">
            <a:spLocks noChangeArrowheads="1"/>
          </p:cNvSpPr>
          <p:nvPr/>
        </p:nvSpPr>
        <p:spPr bwMode="auto">
          <a:xfrm>
            <a:off x="1465730" y="2464280"/>
            <a:ext cx="1775012" cy="71660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r>
              <a:rPr lang="en-US" sz="1164">
                <a:solidFill>
                  <a:schemeClr val="tx2"/>
                </a:solidFill>
                <a:latin typeface="Helvetica Neue Light" charset="0"/>
                <a:cs typeface="Helvetica Neue Light" charset="0"/>
              </a:rPr>
              <a:t>Coffee company goes digital, builds $1.6B payments business, drives 21% of transactions</a:t>
            </a:r>
          </a:p>
        </p:txBody>
      </p:sp>
      <p:sp>
        <p:nvSpPr>
          <p:cNvPr id="20" name="TextBox 6">
            <a:extLst>
              <a:ext uri="{FF2B5EF4-FFF2-40B4-BE49-F238E27FC236}">
                <a16:creationId xmlns:a16="http://schemas.microsoft.com/office/drawing/2014/main" id="{6C17C482-D3E1-F247-9E3E-D75D81CCB57C}"/>
              </a:ext>
            </a:extLst>
          </p:cNvPr>
          <p:cNvSpPr txBox="1">
            <a:spLocks noChangeArrowheads="1"/>
          </p:cNvSpPr>
          <p:nvPr/>
        </p:nvSpPr>
        <p:spPr bwMode="auto">
          <a:xfrm>
            <a:off x="3573556" y="2464280"/>
            <a:ext cx="1775012" cy="71660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r>
              <a:rPr lang="en-US" sz="1164">
                <a:solidFill>
                  <a:schemeClr val="tx2"/>
                </a:solidFill>
                <a:latin typeface="Helvetica Neue Light" charset="0"/>
                <a:cs typeface="Helvetica Neue Light" charset="0"/>
              </a:rPr>
              <a:t>Car company offers connected car, improves driving experience, sells vehicle data to partners</a:t>
            </a:r>
          </a:p>
        </p:txBody>
      </p:sp>
      <p:sp>
        <p:nvSpPr>
          <p:cNvPr id="21" name="TextBox 7">
            <a:extLst>
              <a:ext uri="{FF2B5EF4-FFF2-40B4-BE49-F238E27FC236}">
                <a16:creationId xmlns:a16="http://schemas.microsoft.com/office/drawing/2014/main" id="{CCBB2CC0-33DC-7B41-B303-A1739C43D1FF}"/>
              </a:ext>
            </a:extLst>
          </p:cNvPr>
          <p:cNvSpPr txBox="1">
            <a:spLocks noChangeArrowheads="1"/>
          </p:cNvSpPr>
          <p:nvPr/>
        </p:nvSpPr>
        <p:spPr bwMode="auto">
          <a:xfrm>
            <a:off x="5681383" y="2464280"/>
            <a:ext cx="1885950" cy="71660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r>
              <a:rPr lang="en-US" sz="1164">
                <a:solidFill>
                  <a:schemeClr val="tx2"/>
                </a:solidFill>
                <a:latin typeface="Helvetica Neue Light" charset="0"/>
                <a:cs typeface="Helvetica Neue Light" charset="0"/>
              </a:rPr>
              <a:t>Bank spurs innovation by offering hackathons, integrates rewards program with retailer partners </a:t>
            </a:r>
          </a:p>
        </p:txBody>
      </p:sp>
      <p:pic>
        <p:nvPicPr>
          <p:cNvPr id="22" name="Picture 8">
            <a:extLst>
              <a:ext uri="{FF2B5EF4-FFF2-40B4-BE49-F238E27FC236}">
                <a16:creationId xmlns:a16="http://schemas.microsoft.com/office/drawing/2014/main" id="{D08A216D-E87A-C54C-9BEE-DBBBEB6B6AE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795432" y="1549039"/>
            <a:ext cx="1375173" cy="7488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3" name="Picture 1">
            <a:extLst>
              <a:ext uri="{FF2B5EF4-FFF2-40B4-BE49-F238E27FC236}">
                <a16:creationId xmlns:a16="http://schemas.microsoft.com/office/drawing/2014/main" id="{FE94B7C5-FA09-1743-93F0-F4EC744DC4B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25136" y="1549039"/>
            <a:ext cx="998444" cy="7488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4" name="TextBox 23">
            <a:extLst>
              <a:ext uri="{FF2B5EF4-FFF2-40B4-BE49-F238E27FC236}">
                <a16:creationId xmlns:a16="http://schemas.microsoft.com/office/drawing/2014/main" id="{56A60433-EE9A-2B47-A113-B1890B40E380}"/>
              </a:ext>
            </a:extLst>
          </p:cNvPr>
          <p:cNvSpPr txBox="1">
            <a:spLocks noChangeArrowheads="1"/>
          </p:cNvSpPr>
          <p:nvPr/>
        </p:nvSpPr>
        <p:spPr bwMode="auto">
          <a:xfrm>
            <a:off x="2053934" y="3638376"/>
            <a:ext cx="4936751" cy="41717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r>
              <a:rPr lang="en-US" sz="2038">
                <a:solidFill>
                  <a:srgbClr val="285287"/>
                </a:solidFill>
                <a:latin typeface="Helvetica Neue Medium" charset="0"/>
                <a:cs typeface="Helvetica Neue Medium" charset="0"/>
              </a:rPr>
              <a:t>Digital disruption fueled by API’s</a:t>
            </a:r>
          </a:p>
        </p:txBody>
      </p:sp>
      <p:sp>
        <p:nvSpPr>
          <p:cNvPr id="2" name="Footer Placeholder 1">
            <a:extLst>
              <a:ext uri="{FF2B5EF4-FFF2-40B4-BE49-F238E27FC236}">
                <a16:creationId xmlns:a16="http://schemas.microsoft.com/office/drawing/2014/main" id="{98597774-14C7-7146-803D-DC89D39BA207}"/>
              </a:ext>
            </a:extLst>
          </p:cNvPr>
          <p:cNvSpPr>
            <a:spLocks noGrp="1"/>
          </p:cNvSpPr>
          <p:nvPr>
            <p:ph type="ftr" sz="quarter" idx="3"/>
          </p:nvPr>
        </p:nvSpPr>
        <p:spPr/>
        <p:txBody>
          <a:bodyPr/>
          <a:lstStyle/>
          <a:p>
            <a:r>
              <a:rPr lang="en-US"/>
              <a:t>IBM Private Cloud Boot-camp / June 2018 / © 2018 IBM Corporation</a:t>
            </a:r>
            <a:endParaRPr lang="en-US" dirty="0"/>
          </a:p>
        </p:txBody>
      </p:sp>
      <p:sp>
        <p:nvSpPr>
          <p:cNvPr id="5" name="Slide Number Placeholder 4">
            <a:extLst>
              <a:ext uri="{FF2B5EF4-FFF2-40B4-BE49-F238E27FC236}">
                <a16:creationId xmlns:a16="http://schemas.microsoft.com/office/drawing/2014/main" id="{619BC4F2-BD79-554F-A110-9F5F9A0912D4}"/>
              </a:ext>
            </a:extLst>
          </p:cNvPr>
          <p:cNvSpPr>
            <a:spLocks noGrp="1"/>
          </p:cNvSpPr>
          <p:nvPr>
            <p:ph type="sldNum" sz="quarter" idx="4"/>
          </p:nvPr>
        </p:nvSpPr>
        <p:spPr/>
        <p:txBody>
          <a:bodyPr/>
          <a:lstStyle/>
          <a:p>
            <a:fld id="{3FD999D4-B456-9943-89B7-30D56181CE18}" type="slidenum">
              <a:rPr lang="en-US" smtClean="0"/>
              <a:pPr/>
              <a:t>45</a:t>
            </a:fld>
            <a:endParaRPr lang="en-US" dirty="0"/>
          </a:p>
        </p:txBody>
      </p:sp>
    </p:spTree>
    <p:extLst>
      <p:ext uri="{BB962C8B-B14F-4D97-AF65-F5344CB8AC3E}">
        <p14:creationId xmlns:p14="http://schemas.microsoft.com/office/powerpoint/2010/main" val="39091258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C162AD20-F331-CF4E-9377-0E41A6F72D6F}"/>
              </a:ext>
            </a:extLst>
          </p:cNvPr>
          <p:cNvSpPr txBox="1">
            <a:spLocks/>
          </p:cNvSpPr>
          <p:nvPr/>
        </p:nvSpPr>
        <p:spPr>
          <a:xfrm>
            <a:off x="228600" y="201170"/>
            <a:ext cx="8915400" cy="371486"/>
          </a:xfrm>
          <a:prstGeom prst="rect">
            <a:avLst/>
          </a:prstGeom>
        </p:spPr>
        <p:txBody>
          <a:bodyPr vert="horz" lIns="0" tIns="0" rIns="0" bIns="0" rtlCol="0" anchor="t" anchorCtr="0">
            <a:noAutofit/>
          </a:bodyPr>
          <a:lstStyle>
            <a:lvl1pPr algn="l" defTabSz="609585" rtl="0" eaLnBrk="1" latinLnBrk="0" hangingPunct="1">
              <a:lnSpc>
                <a:spcPct val="90000"/>
              </a:lnSpc>
              <a:spcBef>
                <a:spcPct val="0"/>
              </a:spcBef>
              <a:buNone/>
              <a:defRPr sz="3200" kern="1200">
                <a:solidFill>
                  <a:schemeClr val="tx1"/>
                </a:solidFill>
                <a:latin typeface="+mj-lt"/>
                <a:ea typeface="Arial" charset="0"/>
                <a:cs typeface="Arial" charset="0"/>
              </a:defRPr>
            </a:lvl1pPr>
          </a:lstStyle>
          <a:p>
            <a:pPr defTabSz="457189">
              <a:defRPr/>
            </a:pPr>
            <a:r>
              <a:rPr lang="en-US" sz="2400" dirty="0">
                <a:solidFill>
                  <a:srgbClr val="000000"/>
                </a:solidFill>
              </a:rPr>
              <a:t>How Do We Extend Our Reach?</a:t>
            </a:r>
            <a:endParaRPr lang="en-US" sz="2400" dirty="0">
              <a:solidFill>
                <a:srgbClr val="000000"/>
              </a:solidFill>
              <a:latin typeface="Arial"/>
            </a:endParaRPr>
          </a:p>
        </p:txBody>
      </p:sp>
      <p:sp>
        <p:nvSpPr>
          <p:cNvPr id="9" name="Rounded Rectangle 8">
            <a:extLst>
              <a:ext uri="{FF2B5EF4-FFF2-40B4-BE49-F238E27FC236}">
                <a16:creationId xmlns:a16="http://schemas.microsoft.com/office/drawing/2014/main" id="{B8550CCE-811F-2648-B448-526465E93093}"/>
              </a:ext>
            </a:extLst>
          </p:cNvPr>
          <p:cNvSpPr/>
          <p:nvPr/>
        </p:nvSpPr>
        <p:spPr bwMode="auto">
          <a:xfrm>
            <a:off x="1815458" y="739203"/>
            <a:ext cx="5446059" cy="913229"/>
          </a:xfrm>
          <a:prstGeom prst="roundRect">
            <a:avLst/>
          </a:prstGeom>
          <a:solidFill>
            <a:srgbClr val="00B2EF">
              <a:alpha val="35000"/>
            </a:srgbClr>
          </a:solidFill>
          <a:ln w="6350">
            <a:solidFill>
              <a:srgbClr val="00B2EF"/>
            </a:solidFill>
            <a:miter lim="800000"/>
            <a:headEnd/>
            <a:tailEnd/>
          </a:ln>
        </p:spPr>
        <p:txBody>
          <a:bodyPr rtlCol="0" anchor="ctr">
            <a:spAutoFit/>
          </a:bodyPr>
          <a:lstStyle/>
          <a:p>
            <a:pPr algn="ctr">
              <a:buClr>
                <a:schemeClr val="tx1"/>
              </a:buClr>
            </a:pPr>
            <a:r>
              <a:rPr lang="en-US" sz="1588" dirty="0">
                <a:solidFill>
                  <a:srgbClr val="000000"/>
                </a:solidFill>
              </a:rPr>
              <a:t>Opportunity</a:t>
            </a:r>
          </a:p>
          <a:p>
            <a:pPr algn="ctr">
              <a:buClr>
                <a:schemeClr val="tx1"/>
              </a:buClr>
            </a:pPr>
            <a:endParaRPr lang="en-US" sz="1588" dirty="0">
              <a:solidFill>
                <a:srgbClr val="000000"/>
              </a:solidFill>
            </a:endParaRPr>
          </a:p>
          <a:p>
            <a:pPr algn="ctr">
              <a:buClr>
                <a:schemeClr val="tx1"/>
              </a:buClr>
            </a:pPr>
            <a:r>
              <a:rPr lang="en-US" sz="1588" dirty="0">
                <a:solidFill>
                  <a:srgbClr val="000000"/>
                </a:solidFill>
              </a:rPr>
              <a:t>Potential Customers</a:t>
            </a:r>
          </a:p>
        </p:txBody>
      </p:sp>
      <p:sp>
        <p:nvSpPr>
          <p:cNvPr id="10" name="Rounded Rectangle 9">
            <a:extLst>
              <a:ext uri="{FF2B5EF4-FFF2-40B4-BE49-F238E27FC236}">
                <a16:creationId xmlns:a16="http://schemas.microsoft.com/office/drawing/2014/main" id="{DF839EBE-43D8-3B47-A886-1758767F87D7}"/>
              </a:ext>
            </a:extLst>
          </p:cNvPr>
          <p:cNvSpPr/>
          <p:nvPr/>
        </p:nvSpPr>
        <p:spPr bwMode="auto">
          <a:xfrm>
            <a:off x="1815458" y="3714365"/>
            <a:ext cx="5446059" cy="913229"/>
          </a:xfrm>
          <a:prstGeom prst="roundRect">
            <a:avLst/>
          </a:prstGeom>
          <a:solidFill>
            <a:srgbClr val="00B2EF">
              <a:alpha val="35000"/>
            </a:srgbClr>
          </a:solidFill>
          <a:ln w="6350">
            <a:solidFill>
              <a:srgbClr val="00B2EF"/>
            </a:solidFill>
            <a:miter lim="800000"/>
            <a:headEnd/>
            <a:tailEnd/>
          </a:ln>
        </p:spPr>
        <p:txBody>
          <a:bodyPr rtlCol="0" anchor="ctr">
            <a:spAutoFit/>
          </a:bodyPr>
          <a:lstStyle/>
          <a:p>
            <a:pPr algn="ctr">
              <a:buClr>
                <a:schemeClr val="tx1"/>
              </a:buClr>
            </a:pPr>
            <a:r>
              <a:rPr lang="en-US" sz="1588" dirty="0">
                <a:solidFill>
                  <a:srgbClr val="000000"/>
                </a:solidFill>
              </a:rPr>
              <a:t>Business Offerings</a:t>
            </a:r>
          </a:p>
          <a:p>
            <a:pPr algn="ctr">
              <a:buClr>
                <a:schemeClr val="tx1"/>
              </a:buClr>
            </a:pPr>
            <a:endParaRPr lang="en-US" sz="1588" dirty="0">
              <a:solidFill>
                <a:srgbClr val="000000"/>
              </a:solidFill>
            </a:endParaRPr>
          </a:p>
          <a:p>
            <a:pPr algn="ctr">
              <a:buClr>
                <a:schemeClr val="tx1"/>
              </a:buClr>
            </a:pPr>
            <a:r>
              <a:rPr lang="en-US" sz="1588" dirty="0">
                <a:solidFill>
                  <a:srgbClr val="000000"/>
                </a:solidFill>
              </a:rPr>
              <a:t>Transactions, Data, Content, …</a:t>
            </a:r>
          </a:p>
        </p:txBody>
      </p:sp>
      <p:sp>
        <p:nvSpPr>
          <p:cNvPr id="11" name="TextBox 10">
            <a:extLst>
              <a:ext uri="{FF2B5EF4-FFF2-40B4-BE49-F238E27FC236}">
                <a16:creationId xmlns:a16="http://schemas.microsoft.com/office/drawing/2014/main" id="{C6EF3259-EC27-724C-812B-8F1F95B96465}"/>
              </a:ext>
            </a:extLst>
          </p:cNvPr>
          <p:cNvSpPr txBox="1"/>
          <p:nvPr/>
        </p:nvSpPr>
        <p:spPr>
          <a:xfrm rot="16200000">
            <a:off x="980463" y="2492724"/>
            <a:ext cx="2102646" cy="387670"/>
          </a:xfrm>
          <a:prstGeom prst="rect">
            <a:avLst/>
          </a:prstGeom>
          <a:solidFill>
            <a:srgbClr val="FFFF99"/>
          </a:solidFill>
          <a:ln>
            <a:solidFill>
              <a:srgbClr val="FFFF99"/>
            </a:solidFill>
          </a:ln>
        </p:spPr>
        <p:txBody>
          <a:bodyPr wrap="square" rtlCol="0">
            <a:spAutoFit/>
          </a:bodyPr>
          <a:lstStyle/>
          <a:p>
            <a:pPr algn="ctr"/>
            <a:r>
              <a:rPr lang="en-US" sz="1919" dirty="0"/>
              <a:t>In Person</a:t>
            </a:r>
          </a:p>
        </p:txBody>
      </p:sp>
      <p:grpSp>
        <p:nvGrpSpPr>
          <p:cNvPr id="12" name="Group 11">
            <a:extLst>
              <a:ext uri="{FF2B5EF4-FFF2-40B4-BE49-F238E27FC236}">
                <a16:creationId xmlns:a16="http://schemas.microsoft.com/office/drawing/2014/main" id="{6D6B0D84-BF41-1246-B156-199698BDA4AB}"/>
              </a:ext>
            </a:extLst>
          </p:cNvPr>
          <p:cNvGrpSpPr/>
          <p:nvPr/>
        </p:nvGrpSpPr>
        <p:grpSpPr>
          <a:xfrm>
            <a:off x="2421008" y="1635235"/>
            <a:ext cx="397084" cy="2096323"/>
            <a:chOff x="1778813" y="2471021"/>
            <a:chExt cx="600037" cy="3167777"/>
          </a:xfrm>
          <a:solidFill>
            <a:srgbClr val="CCECFF"/>
          </a:solidFill>
        </p:grpSpPr>
        <p:sp>
          <p:nvSpPr>
            <p:cNvPr id="13" name="Rectangle 12">
              <a:extLst>
                <a:ext uri="{FF2B5EF4-FFF2-40B4-BE49-F238E27FC236}">
                  <a16:creationId xmlns:a16="http://schemas.microsoft.com/office/drawing/2014/main" id="{EB5CDA5A-41F5-014A-9220-8D459E60E06F}"/>
                </a:ext>
              </a:extLst>
            </p:cNvPr>
            <p:cNvSpPr/>
            <p:nvPr/>
          </p:nvSpPr>
          <p:spPr bwMode="auto">
            <a:xfrm rot="16200000">
              <a:off x="487830" y="3762004"/>
              <a:ext cx="3167777" cy="585811"/>
            </a:xfrm>
            <a:prstGeom prst="rect">
              <a:avLst/>
            </a:prstGeom>
            <a:grpFill/>
            <a:ln w="6350">
              <a:solidFill>
                <a:srgbClr val="CCECFF"/>
              </a:solidFill>
              <a:miter lim="800000"/>
              <a:headEnd/>
              <a:tailEnd/>
            </a:ln>
          </p:spPr>
          <p:txBody>
            <a:bodyPr rtlCol="0" anchor="ctr">
              <a:spAutoFit/>
            </a:bodyPr>
            <a:lstStyle/>
            <a:p>
              <a:pPr marL="77739" indent="-77739">
                <a:buClr>
                  <a:schemeClr val="tx1"/>
                </a:buClr>
                <a:buFont typeface="Wingdings" pitchFamily="2" charset="2"/>
                <a:buChar char="§"/>
              </a:pPr>
              <a:endParaRPr lang="en-US" sz="1919" dirty="0">
                <a:solidFill>
                  <a:srgbClr val="000000"/>
                </a:solidFill>
              </a:endParaRPr>
            </a:p>
          </p:txBody>
        </p:sp>
        <p:sp>
          <p:nvSpPr>
            <p:cNvPr id="14" name="TextBox 13">
              <a:extLst>
                <a:ext uri="{FF2B5EF4-FFF2-40B4-BE49-F238E27FC236}">
                  <a16:creationId xmlns:a16="http://schemas.microsoft.com/office/drawing/2014/main" id="{20EFF951-6E4E-894D-835E-E20116FD3A61}"/>
                </a:ext>
              </a:extLst>
            </p:cNvPr>
            <p:cNvSpPr txBox="1"/>
            <p:nvPr/>
          </p:nvSpPr>
          <p:spPr>
            <a:xfrm rot="16200000">
              <a:off x="1167290" y="3762003"/>
              <a:ext cx="1837310" cy="585811"/>
            </a:xfrm>
            <a:prstGeom prst="rect">
              <a:avLst/>
            </a:prstGeom>
            <a:grpFill/>
            <a:ln>
              <a:solidFill>
                <a:srgbClr val="CCECFF"/>
              </a:solidFill>
            </a:ln>
          </p:spPr>
          <p:txBody>
            <a:bodyPr wrap="square" rtlCol="0">
              <a:spAutoFit/>
            </a:bodyPr>
            <a:lstStyle/>
            <a:p>
              <a:pPr algn="ctr"/>
              <a:r>
                <a:rPr lang="en-US" sz="1919" dirty="0"/>
                <a:t>Web Site</a:t>
              </a:r>
            </a:p>
          </p:txBody>
        </p:sp>
      </p:grpSp>
      <p:sp>
        <p:nvSpPr>
          <p:cNvPr id="16" name="Left-Right Arrow 15">
            <a:extLst>
              <a:ext uri="{FF2B5EF4-FFF2-40B4-BE49-F238E27FC236}">
                <a16:creationId xmlns:a16="http://schemas.microsoft.com/office/drawing/2014/main" id="{67E5781A-005B-174B-ADC3-F45C51BBA605}"/>
              </a:ext>
            </a:extLst>
          </p:cNvPr>
          <p:cNvSpPr/>
          <p:nvPr/>
        </p:nvSpPr>
        <p:spPr bwMode="auto">
          <a:xfrm>
            <a:off x="1899397" y="1578056"/>
            <a:ext cx="1159811" cy="586379"/>
          </a:xfrm>
          <a:prstGeom prst="leftRightArrow">
            <a:avLst>
              <a:gd name="adj1" fmla="val 65669"/>
              <a:gd name="adj2" fmla="val 30344"/>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6350">
            <a:solidFill>
              <a:schemeClr val="tx1"/>
            </a:solidFill>
            <a:miter lim="800000"/>
            <a:headEnd/>
            <a:tailEnd/>
          </a:ln>
        </p:spPr>
        <p:txBody>
          <a:bodyPr rtlCol="0" anchor="ctr">
            <a:spAutoFit/>
          </a:bodyPr>
          <a:lstStyle/>
          <a:p>
            <a:pPr algn="ctr">
              <a:buClr>
                <a:schemeClr val="tx1"/>
              </a:buClr>
            </a:pPr>
            <a:r>
              <a:rPr lang="en-US" sz="1919" dirty="0">
                <a:solidFill>
                  <a:srgbClr val="000000"/>
                </a:solidFill>
              </a:rPr>
              <a:t>Reach</a:t>
            </a:r>
          </a:p>
        </p:txBody>
      </p:sp>
      <p:sp>
        <p:nvSpPr>
          <p:cNvPr id="17" name="Left-Right Arrow 16">
            <a:extLst>
              <a:ext uri="{FF2B5EF4-FFF2-40B4-BE49-F238E27FC236}">
                <a16:creationId xmlns:a16="http://schemas.microsoft.com/office/drawing/2014/main" id="{4053B4F9-A803-AE4C-8EFF-229E2604552B}"/>
              </a:ext>
            </a:extLst>
          </p:cNvPr>
          <p:cNvSpPr/>
          <p:nvPr/>
        </p:nvSpPr>
        <p:spPr bwMode="auto">
          <a:xfrm>
            <a:off x="3065511" y="1578056"/>
            <a:ext cx="4196006" cy="586379"/>
          </a:xfrm>
          <a:prstGeom prst="leftRightArrow">
            <a:avLst>
              <a:gd name="adj1" fmla="val 65669"/>
              <a:gd name="adj2" fmla="val 30344"/>
            </a:avLst>
          </a:prstGeom>
          <a:gradFill>
            <a:gsLst>
              <a:gs pos="0">
                <a:schemeClr val="accent1">
                  <a:lumMod val="5000"/>
                  <a:lumOff val="95000"/>
                </a:schemeClr>
              </a:gs>
              <a:gs pos="74000">
                <a:srgbClr val="99FF99"/>
              </a:gs>
              <a:gs pos="83000">
                <a:srgbClr val="99FF99"/>
              </a:gs>
              <a:gs pos="100000">
                <a:srgbClr val="99FF99"/>
              </a:gs>
            </a:gsLst>
            <a:lin ang="5400000" scaled="1"/>
          </a:gradFill>
          <a:ln w="6350">
            <a:solidFill>
              <a:schemeClr val="tx1"/>
            </a:solidFill>
            <a:miter lim="800000"/>
            <a:headEnd/>
            <a:tailEnd/>
          </a:ln>
        </p:spPr>
        <p:txBody>
          <a:bodyPr rtlCol="0" anchor="ctr">
            <a:spAutoFit/>
          </a:bodyPr>
          <a:lstStyle/>
          <a:p>
            <a:pPr algn="ctr">
              <a:buClr>
                <a:schemeClr val="tx1"/>
              </a:buClr>
            </a:pPr>
            <a:r>
              <a:rPr lang="en-US" sz="1919" dirty="0">
                <a:solidFill>
                  <a:srgbClr val="000000"/>
                </a:solidFill>
              </a:rPr>
              <a:t>Untapped Opportunity</a:t>
            </a:r>
          </a:p>
        </p:txBody>
      </p:sp>
      <p:sp>
        <p:nvSpPr>
          <p:cNvPr id="2" name="Footer Placeholder 1">
            <a:extLst>
              <a:ext uri="{FF2B5EF4-FFF2-40B4-BE49-F238E27FC236}">
                <a16:creationId xmlns:a16="http://schemas.microsoft.com/office/drawing/2014/main" id="{6528CA79-A253-4E4D-8630-238E33DC7949}"/>
              </a:ext>
            </a:extLst>
          </p:cNvPr>
          <p:cNvSpPr>
            <a:spLocks noGrp="1"/>
          </p:cNvSpPr>
          <p:nvPr>
            <p:ph type="ftr" sz="quarter" idx="3"/>
          </p:nvPr>
        </p:nvSpPr>
        <p:spPr/>
        <p:txBody>
          <a:bodyPr/>
          <a:lstStyle/>
          <a:p>
            <a:r>
              <a:rPr lang="en-US"/>
              <a:t>IBM Private Cloud Boot-camp / June 2018 / © 2018 IBM Corporation</a:t>
            </a:r>
            <a:endParaRPr lang="en-US" dirty="0"/>
          </a:p>
        </p:txBody>
      </p:sp>
      <p:sp>
        <p:nvSpPr>
          <p:cNvPr id="5" name="Slide Number Placeholder 4">
            <a:extLst>
              <a:ext uri="{FF2B5EF4-FFF2-40B4-BE49-F238E27FC236}">
                <a16:creationId xmlns:a16="http://schemas.microsoft.com/office/drawing/2014/main" id="{CBD151E1-0EE8-1741-9AEE-6AB3196B73C3}"/>
              </a:ext>
            </a:extLst>
          </p:cNvPr>
          <p:cNvSpPr>
            <a:spLocks noGrp="1"/>
          </p:cNvSpPr>
          <p:nvPr>
            <p:ph type="sldNum" sz="quarter" idx="4"/>
          </p:nvPr>
        </p:nvSpPr>
        <p:spPr/>
        <p:txBody>
          <a:bodyPr/>
          <a:lstStyle/>
          <a:p>
            <a:fld id="{3FD999D4-B456-9943-89B7-30D56181CE18}" type="slidenum">
              <a:rPr lang="en-US" smtClean="0"/>
              <a:pPr/>
              <a:t>46</a:t>
            </a:fld>
            <a:endParaRPr lang="en-US" dirty="0"/>
          </a:p>
        </p:txBody>
      </p:sp>
    </p:spTree>
    <p:extLst>
      <p:ext uri="{BB962C8B-B14F-4D97-AF65-F5344CB8AC3E}">
        <p14:creationId xmlns:p14="http://schemas.microsoft.com/office/powerpoint/2010/main" val="3556444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1000"/>
                                        <p:tgtEl>
                                          <p:spTgt spid="16"/>
                                        </p:tgtEl>
                                      </p:cBhvr>
                                    </p:animEffect>
                                  </p:childTnLst>
                                </p:cTn>
                              </p:par>
                            </p:childTnLst>
                          </p:cTn>
                        </p:par>
                        <p:par>
                          <p:cTn id="8" fill="hold">
                            <p:stCondLst>
                              <p:cond delay="1000"/>
                            </p:stCondLst>
                            <p:childTnLst>
                              <p:par>
                                <p:cTn id="9" presetID="22" presetClass="entr" presetSubtype="8" fill="hold" grpId="0" nodeType="afterEffect">
                                  <p:stCondLst>
                                    <p:cond delay="500"/>
                                  </p:stCondLst>
                                  <p:childTnLst>
                                    <p:set>
                                      <p:cBhvr>
                                        <p:cTn id="10" dur="1" fill="hold">
                                          <p:stCondLst>
                                            <p:cond delay="0"/>
                                          </p:stCondLst>
                                        </p:cTn>
                                        <p:tgtEl>
                                          <p:spTgt spid="17"/>
                                        </p:tgtEl>
                                        <p:attrNameLst>
                                          <p:attrName>style.visibility</p:attrName>
                                        </p:attrNameLst>
                                      </p:cBhvr>
                                      <p:to>
                                        <p:strVal val="visible"/>
                                      </p:to>
                                    </p:set>
                                    <p:animEffect transition="in" filter="wipe(left)">
                                      <p:cBhvr>
                                        <p:cTn id="11" dur="1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C162AD20-F331-CF4E-9377-0E41A6F72D6F}"/>
              </a:ext>
            </a:extLst>
          </p:cNvPr>
          <p:cNvSpPr txBox="1">
            <a:spLocks/>
          </p:cNvSpPr>
          <p:nvPr/>
        </p:nvSpPr>
        <p:spPr>
          <a:xfrm>
            <a:off x="228600" y="201170"/>
            <a:ext cx="8915400" cy="371486"/>
          </a:xfrm>
          <a:prstGeom prst="rect">
            <a:avLst/>
          </a:prstGeom>
        </p:spPr>
        <p:txBody>
          <a:bodyPr vert="horz" lIns="0" tIns="0" rIns="0" bIns="0" rtlCol="0" anchor="t" anchorCtr="0">
            <a:noAutofit/>
          </a:bodyPr>
          <a:lstStyle>
            <a:lvl1pPr algn="l" defTabSz="609585" rtl="0" eaLnBrk="1" latinLnBrk="0" hangingPunct="1">
              <a:lnSpc>
                <a:spcPct val="90000"/>
              </a:lnSpc>
              <a:spcBef>
                <a:spcPct val="0"/>
              </a:spcBef>
              <a:buNone/>
              <a:defRPr sz="3200" kern="1200">
                <a:solidFill>
                  <a:schemeClr val="tx1"/>
                </a:solidFill>
                <a:latin typeface="+mj-lt"/>
                <a:ea typeface="Arial" charset="0"/>
                <a:cs typeface="Arial" charset="0"/>
              </a:defRPr>
            </a:lvl1pPr>
          </a:lstStyle>
          <a:p>
            <a:pPr defTabSz="457189">
              <a:defRPr/>
            </a:pPr>
            <a:r>
              <a:rPr lang="en-US" sz="2400" dirty="0">
                <a:solidFill>
                  <a:srgbClr val="000000"/>
                </a:solidFill>
              </a:rPr>
              <a:t>Enabling the New Channel</a:t>
            </a:r>
            <a:endParaRPr lang="en-US" sz="2400" dirty="0">
              <a:solidFill>
                <a:srgbClr val="000000"/>
              </a:solidFill>
              <a:latin typeface="Arial"/>
            </a:endParaRPr>
          </a:p>
        </p:txBody>
      </p:sp>
      <p:sp>
        <p:nvSpPr>
          <p:cNvPr id="3" name="TextBox 2">
            <a:extLst>
              <a:ext uri="{FF2B5EF4-FFF2-40B4-BE49-F238E27FC236}">
                <a16:creationId xmlns:a16="http://schemas.microsoft.com/office/drawing/2014/main" id="{1C4762F3-91AD-6146-9A53-4F1B09ED40FC}"/>
              </a:ext>
            </a:extLst>
          </p:cNvPr>
          <p:cNvSpPr txBox="1"/>
          <p:nvPr/>
        </p:nvSpPr>
        <p:spPr>
          <a:xfrm rot="16200000">
            <a:off x="980463" y="2492724"/>
            <a:ext cx="2102646" cy="387670"/>
          </a:xfrm>
          <a:prstGeom prst="rect">
            <a:avLst/>
          </a:prstGeom>
          <a:solidFill>
            <a:srgbClr val="FFFF99"/>
          </a:solidFill>
          <a:ln>
            <a:solidFill>
              <a:srgbClr val="FFFF99"/>
            </a:solidFill>
          </a:ln>
        </p:spPr>
        <p:txBody>
          <a:bodyPr wrap="square" rtlCol="0">
            <a:spAutoFit/>
          </a:bodyPr>
          <a:lstStyle/>
          <a:p>
            <a:pPr algn="ctr"/>
            <a:r>
              <a:rPr lang="en-US" sz="1919" dirty="0"/>
              <a:t>In Person</a:t>
            </a:r>
          </a:p>
        </p:txBody>
      </p:sp>
      <p:grpSp>
        <p:nvGrpSpPr>
          <p:cNvPr id="4" name="Group 3">
            <a:extLst>
              <a:ext uri="{FF2B5EF4-FFF2-40B4-BE49-F238E27FC236}">
                <a16:creationId xmlns:a16="http://schemas.microsoft.com/office/drawing/2014/main" id="{B59735FE-1D6C-9649-9A7D-5D887D866F50}"/>
              </a:ext>
            </a:extLst>
          </p:cNvPr>
          <p:cNvGrpSpPr/>
          <p:nvPr/>
        </p:nvGrpSpPr>
        <p:grpSpPr>
          <a:xfrm>
            <a:off x="2421008" y="1635235"/>
            <a:ext cx="397084" cy="2096323"/>
            <a:chOff x="1778813" y="2471021"/>
            <a:chExt cx="600037" cy="3167777"/>
          </a:xfrm>
          <a:solidFill>
            <a:srgbClr val="CCECFF"/>
          </a:solidFill>
        </p:grpSpPr>
        <p:sp>
          <p:nvSpPr>
            <p:cNvPr id="5" name="Rectangle 4">
              <a:extLst>
                <a:ext uri="{FF2B5EF4-FFF2-40B4-BE49-F238E27FC236}">
                  <a16:creationId xmlns:a16="http://schemas.microsoft.com/office/drawing/2014/main" id="{E6E67C85-ED65-E94F-9662-F9E12BDC7CB8}"/>
                </a:ext>
              </a:extLst>
            </p:cNvPr>
            <p:cNvSpPr/>
            <p:nvPr/>
          </p:nvSpPr>
          <p:spPr bwMode="auto">
            <a:xfrm rot="16200000">
              <a:off x="487830" y="3762004"/>
              <a:ext cx="3167777" cy="585811"/>
            </a:xfrm>
            <a:prstGeom prst="rect">
              <a:avLst/>
            </a:prstGeom>
            <a:grpFill/>
            <a:ln w="6350">
              <a:solidFill>
                <a:srgbClr val="CCECFF"/>
              </a:solidFill>
              <a:miter lim="800000"/>
              <a:headEnd/>
              <a:tailEnd/>
            </a:ln>
          </p:spPr>
          <p:txBody>
            <a:bodyPr rtlCol="0" anchor="ctr">
              <a:spAutoFit/>
            </a:bodyPr>
            <a:lstStyle/>
            <a:p>
              <a:pPr marL="77739" indent="-77739">
                <a:buClr>
                  <a:schemeClr val="tx1"/>
                </a:buClr>
                <a:buFont typeface="Wingdings" pitchFamily="2" charset="2"/>
                <a:buChar char="§"/>
              </a:pPr>
              <a:endParaRPr lang="en-US" sz="1919" dirty="0">
                <a:solidFill>
                  <a:srgbClr val="000000"/>
                </a:solidFill>
              </a:endParaRPr>
            </a:p>
          </p:txBody>
        </p:sp>
        <p:sp>
          <p:nvSpPr>
            <p:cNvPr id="6" name="TextBox 5">
              <a:extLst>
                <a:ext uri="{FF2B5EF4-FFF2-40B4-BE49-F238E27FC236}">
                  <a16:creationId xmlns:a16="http://schemas.microsoft.com/office/drawing/2014/main" id="{F72F4EF7-6054-624B-9592-DC18990EC70B}"/>
                </a:ext>
              </a:extLst>
            </p:cNvPr>
            <p:cNvSpPr txBox="1"/>
            <p:nvPr/>
          </p:nvSpPr>
          <p:spPr>
            <a:xfrm rot="16200000">
              <a:off x="1167290" y="3762003"/>
              <a:ext cx="1837310" cy="585811"/>
            </a:xfrm>
            <a:prstGeom prst="rect">
              <a:avLst/>
            </a:prstGeom>
            <a:grpFill/>
            <a:ln>
              <a:solidFill>
                <a:srgbClr val="CCECFF"/>
              </a:solidFill>
            </a:ln>
          </p:spPr>
          <p:txBody>
            <a:bodyPr wrap="square" rtlCol="0">
              <a:spAutoFit/>
            </a:bodyPr>
            <a:lstStyle/>
            <a:p>
              <a:pPr algn="ctr"/>
              <a:r>
                <a:rPr lang="en-US" sz="1919" dirty="0"/>
                <a:t>Web Site</a:t>
              </a:r>
            </a:p>
          </p:txBody>
        </p:sp>
      </p:grpSp>
      <p:grpSp>
        <p:nvGrpSpPr>
          <p:cNvPr id="7" name="Group 6">
            <a:extLst>
              <a:ext uri="{FF2B5EF4-FFF2-40B4-BE49-F238E27FC236}">
                <a16:creationId xmlns:a16="http://schemas.microsoft.com/office/drawing/2014/main" id="{022AC75B-000B-4843-9061-83795D375D24}"/>
              </a:ext>
            </a:extLst>
          </p:cNvPr>
          <p:cNvGrpSpPr/>
          <p:nvPr/>
        </p:nvGrpSpPr>
        <p:grpSpPr>
          <a:xfrm>
            <a:off x="2762096" y="1631569"/>
            <a:ext cx="683007" cy="2096323"/>
            <a:chOff x="1134409" y="2471022"/>
            <a:chExt cx="1903063" cy="3167777"/>
          </a:xfrm>
          <a:solidFill>
            <a:srgbClr val="CCCCFF"/>
          </a:solidFill>
        </p:grpSpPr>
        <p:sp>
          <p:nvSpPr>
            <p:cNvPr id="8" name="Rectangle 7">
              <a:extLst>
                <a:ext uri="{FF2B5EF4-FFF2-40B4-BE49-F238E27FC236}">
                  <a16:creationId xmlns:a16="http://schemas.microsoft.com/office/drawing/2014/main" id="{9908DE9D-34FD-2C47-AEAD-64AEFD4F9B23}"/>
                </a:ext>
              </a:extLst>
            </p:cNvPr>
            <p:cNvSpPr/>
            <p:nvPr/>
          </p:nvSpPr>
          <p:spPr bwMode="auto">
            <a:xfrm rot="16200000">
              <a:off x="487830" y="3514828"/>
              <a:ext cx="3167777" cy="1080165"/>
            </a:xfrm>
            <a:prstGeom prst="rect">
              <a:avLst/>
            </a:prstGeom>
            <a:grpFill/>
            <a:ln w="6350">
              <a:solidFill>
                <a:srgbClr val="CCCCFF"/>
              </a:solidFill>
              <a:miter lim="800000"/>
              <a:headEnd/>
              <a:tailEnd/>
            </a:ln>
          </p:spPr>
          <p:txBody>
            <a:bodyPr rtlCol="0" anchor="ctr">
              <a:spAutoFit/>
            </a:bodyPr>
            <a:lstStyle/>
            <a:p>
              <a:pPr marL="77739" indent="-77739">
                <a:buClr>
                  <a:schemeClr val="tx1"/>
                </a:buClr>
                <a:buFont typeface="Wingdings" pitchFamily="2" charset="2"/>
                <a:buChar char="§"/>
              </a:pPr>
              <a:endParaRPr lang="en-US" sz="1919" dirty="0">
                <a:solidFill>
                  <a:srgbClr val="000000"/>
                </a:solidFill>
              </a:endParaRPr>
            </a:p>
          </p:txBody>
        </p:sp>
        <p:sp>
          <p:nvSpPr>
            <p:cNvPr id="9" name="TextBox 8">
              <a:extLst>
                <a:ext uri="{FF2B5EF4-FFF2-40B4-BE49-F238E27FC236}">
                  <a16:creationId xmlns:a16="http://schemas.microsoft.com/office/drawing/2014/main" id="{10F68C3F-AA30-A548-93EA-6AA1A7C3CCBB}"/>
                </a:ext>
              </a:extLst>
            </p:cNvPr>
            <p:cNvSpPr txBox="1"/>
            <p:nvPr/>
          </p:nvSpPr>
          <p:spPr>
            <a:xfrm rot="16200000">
              <a:off x="1167286" y="3103379"/>
              <a:ext cx="1837310" cy="1903063"/>
            </a:xfrm>
            <a:prstGeom prst="rect">
              <a:avLst/>
            </a:prstGeom>
            <a:grpFill/>
            <a:ln>
              <a:solidFill>
                <a:srgbClr val="CCCCFF"/>
              </a:solidFill>
            </a:ln>
          </p:spPr>
          <p:txBody>
            <a:bodyPr wrap="square" rtlCol="0">
              <a:spAutoFit/>
            </a:bodyPr>
            <a:lstStyle/>
            <a:p>
              <a:pPr algn="ctr"/>
              <a:r>
                <a:rPr lang="en-US" sz="1919" dirty="0"/>
                <a:t>Mobile Apps</a:t>
              </a:r>
            </a:p>
          </p:txBody>
        </p:sp>
      </p:grpSp>
      <p:sp>
        <p:nvSpPr>
          <p:cNvPr id="10" name="Left-Right Arrow 9">
            <a:extLst>
              <a:ext uri="{FF2B5EF4-FFF2-40B4-BE49-F238E27FC236}">
                <a16:creationId xmlns:a16="http://schemas.microsoft.com/office/drawing/2014/main" id="{68302900-E2AF-DB41-81E1-882A5C776D70}"/>
              </a:ext>
            </a:extLst>
          </p:cNvPr>
          <p:cNvSpPr/>
          <p:nvPr/>
        </p:nvSpPr>
        <p:spPr bwMode="auto">
          <a:xfrm>
            <a:off x="1899397" y="1578056"/>
            <a:ext cx="1159811" cy="586379"/>
          </a:xfrm>
          <a:prstGeom prst="leftRightArrow">
            <a:avLst>
              <a:gd name="adj1" fmla="val 65669"/>
              <a:gd name="adj2" fmla="val 30344"/>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6350">
            <a:solidFill>
              <a:schemeClr val="tx1"/>
            </a:solidFill>
            <a:miter lim="800000"/>
            <a:headEnd/>
            <a:tailEnd/>
          </a:ln>
        </p:spPr>
        <p:txBody>
          <a:bodyPr rtlCol="0" anchor="ctr">
            <a:spAutoFit/>
          </a:bodyPr>
          <a:lstStyle/>
          <a:p>
            <a:pPr algn="ctr">
              <a:buClr>
                <a:schemeClr val="tx1"/>
              </a:buClr>
            </a:pPr>
            <a:r>
              <a:rPr lang="en-US" sz="1919" dirty="0">
                <a:solidFill>
                  <a:srgbClr val="000000"/>
                </a:solidFill>
              </a:rPr>
              <a:t>Reach</a:t>
            </a:r>
          </a:p>
        </p:txBody>
      </p:sp>
      <p:grpSp>
        <p:nvGrpSpPr>
          <p:cNvPr id="11" name="Group 10">
            <a:extLst>
              <a:ext uri="{FF2B5EF4-FFF2-40B4-BE49-F238E27FC236}">
                <a16:creationId xmlns:a16="http://schemas.microsoft.com/office/drawing/2014/main" id="{458133B1-063D-0C40-9326-BAA93E97240C}"/>
              </a:ext>
            </a:extLst>
          </p:cNvPr>
          <p:cNvGrpSpPr/>
          <p:nvPr/>
        </p:nvGrpSpPr>
        <p:grpSpPr>
          <a:xfrm>
            <a:off x="3302481" y="1627901"/>
            <a:ext cx="978345" cy="2096323"/>
            <a:chOff x="1333622" y="2444884"/>
            <a:chExt cx="1504642" cy="3167777"/>
          </a:xfrm>
          <a:solidFill>
            <a:srgbClr val="CCCCFF"/>
          </a:solidFill>
        </p:grpSpPr>
        <p:sp>
          <p:nvSpPr>
            <p:cNvPr id="12" name="Rectangle 11">
              <a:extLst>
                <a:ext uri="{FF2B5EF4-FFF2-40B4-BE49-F238E27FC236}">
                  <a16:creationId xmlns:a16="http://schemas.microsoft.com/office/drawing/2014/main" id="{7FEA4A9C-D9FA-234A-B0BD-0A3E7A676ED8}"/>
                </a:ext>
              </a:extLst>
            </p:cNvPr>
            <p:cNvSpPr/>
            <p:nvPr/>
          </p:nvSpPr>
          <p:spPr bwMode="auto">
            <a:xfrm rot="16200000">
              <a:off x="487831" y="3730665"/>
              <a:ext cx="3167777" cy="596216"/>
            </a:xfrm>
            <a:prstGeom prst="rect">
              <a:avLst/>
            </a:prstGeom>
            <a:solidFill>
              <a:srgbClr val="FFCC99"/>
            </a:solidFill>
            <a:ln w="6350">
              <a:solidFill>
                <a:srgbClr val="CCCCFF"/>
              </a:solidFill>
              <a:miter lim="800000"/>
              <a:headEnd/>
              <a:tailEnd/>
            </a:ln>
          </p:spPr>
          <p:txBody>
            <a:bodyPr rtlCol="0" anchor="ctr">
              <a:spAutoFit/>
            </a:bodyPr>
            <a:lstStyle/>
            <a:p>
              <a:pPr marL="77739" indent="-77739">
                <a:buClr>
                  <a:schemeClr val="tx1"/>
                </a:buClr>
                <a:buFont typeface="Wingdings" pitchFamily="2" charset="2"/>
                <a:buChar char="§"/>
              </a:pPr>
              <a:endParaRPr lang="en-US" sz="1919" dirty="0">
                <a:solidFill>
                  <a:srgbClr val="000000"/>
                </a:solidFill>
              </a:endParaRPr>
            </a:p>
          </p:txBody>
        </p:sp>
        <p:sp>
          <p:nvSpPr>
            <p:cNvPr id="13" name="TextBox 12">
              <a:extLst>
                <a:ext uri="{FF2B5EF4-FFF2-40B4-BE49-F238E27FC236}">
                  <a16:creationId xmlns:a16="http://schemas.microsoft.com/office/drawing/2014/main" id="{4E1F65FA-A6D1-0D42-8CDB-B4F1FF858F0D}"/>
                </a:ext>
              </a:extLst>
            </p:cNvPr>
            <p:cNvSpPr txBox="1"/>
            <p:nvPr/>
          </p:nvSpPr>
          <p:spPr>
            <a:xfrm rot="16200000">
              <a:off x="1167288" y="3302591"/>
              <a:ext cx="1837310" cy="1504642"/>
            </a:xfrm>
            <a:prstGeom prst="rect">
              <a:avLst/>
            </a:prstGeom>
            <a:solidFill>
              <a:srgbClr val="FFCC99"/>
            </a:solidFill>
            <a:ln>
              <a:noFill/>
            </a:ln>
          </p:spPr>
          <p:txBody>
            <a:bodyPr wrap="square" rtlCol="0">
              <a:spAutoFit/>
            </a:bodyPr>
            <a:lstStyle/>
            <a:p>
              <a:pPr algn="ctr"/>
              <a:r>
                <a:rPr lang="en-US" sz="1919" dirty="0"/>
                <a:t>Partnering </a:t>
              </a:r>
            </a:p>
            <a:p>
              <a:pPr algn="ctr"/>
              <a:r>
                <a:rPr lang="en-US" sz="1919" dirty="0"/>
                <a:t>B2B</a:t>
              </a:r>
            </a:p>
          </p:txBody>
        </p:sp>
      </p:grpSp>
      <p:grpSp>
        <p:nvGrpSpPr>
          <p:cNvPr id="14" name="Group 13">
            <a:extLst>
              <a:ext uri="{FF2B5EF4-FFF2-40B4-BE49-F238E27FC236}">
                <a16:creationId xmlns:a16="http://schemas.microsoft.com/office/drawing/2014/main" id="{BEF69CF3-861F-E846-8B66-9641FA6EA0B8}"/>
              </a:ext>
            </a:extLst>
          </p:cNvPr>
          <p:cNvGrpSpPr/>
          <p:nvPr/>
        </p:nvGrpSpPr>
        <p:grpSpPr>
          <a:xfrm>
            <a:off x="4323374" y="1633403"/>
            <a:ext cx="683007" cy="2096323"/>
            <a:chOff x="1560733" y="2444885"/>
            <a:chExt cx="1050423" cy="3167777"/>
          </a:xfrm>
          <a:solidFill>
            <a:srgbClr val="FFFFCC"/>
          </a:solidFill>
        </p:grpSpPr>
        <p:sp>
          <p:nvSpPr>
            <p:cNvPr id="16" name="Rectangle 15">
              <a:extLst>
                <a:ext uri="{FF2B5EF4-FFF2-40B4-BE49-F238E27FC236}">
                  <a16:creationId xmlns:a16="http://schemas.microsoft.com/office/drawing/2014/main" id="{FEAF445C-3D0F-734E-B697-D0CCF8B8FE53}"/>
                </a:ext>
              </a:extLst>
            </p:cNvPr>
            <p:cNvSpPr/>
            <p:nvPr/>
          </p:nvSpPr>
          <p:spPr bwMode="auto">
            <a:xfrm rot="16200000">
              <a:off x="487831" y="3730667"/>
              <a:ext cx="3167777" cy="596213"/>
            </a:xfrm>
            <a:prstGeom prst="rect">
              <a:avLst/>
            </a:prstGeom>
            <a:grpFill/>
            <a:ln w="6350">
              <a:solidFill>
                <a:srgbClr val="CCCCFF"/>
              </a:solidFill>
              <a:miter lim="800000"/>
              <a:headEnd/>
              <a:tailEnd/>
            </a:ln>
          </p:spPr>
          <p:txBody>
            <a:bodyPr rtlCol="0" anchor="ctr">
              <a:spAutoFit/>
            </a:bodyPr>
            <a:lstStyle/>
            <a:p>
              <a:pPr marL="77739" indent="-77739">
                <a:buClr>
                  <a:schemeClr val="tx1"/>
                </a:buClr>
                <a:buFont typeface="Wingdings" pitchFamily="2" charset="2"/>
                <a:buChar char="§"/>
              </a:pPr>
              <a:endParaRPr lang="en-US" sz="1919" dirty="0">
                <a:solidFill>
                  <a:srgbClr val="000000"/>
                </a:solidFill>
              </a:endParaRPr>
            </a:p>
          </p:txBody>
        </p:sp>
        <p:sp>
          <p:nvSpPr>
            <p:cNvPr id="17" name="TextBox 16">
              <a:extLst>
                <a:ext uri="{FF2B5EF4-FFF2-40B4-BE49-F238E27FC236}">
                  <a16:creationId xmlns:a16="http://schemas.microsoft.com/office/drawing/2014/main" id="{ED4C5161-0258-174B-9C9E-7D0CE623F957}"/>
                </a:ext>
              </a:extLst>
            </p:cNvPr>
            <p:cNvSpPr txBox="1"/>
            <p:nvPr/>
          </p:nvSpPr>
          <p:spPr>
            <a:xfrm rot="16200000">
              <a:off x="1167290" y="3529696"/>
              <a:ext cx="1837310" cy="1050423"/>
            </a:xfrm>
            <a:prstGeom prst="rect">
              <a:avLst/>
            </a:prstGeom>
            <a:grpFill/>
            <a:ln>
              <a:noFill/>
            </a:ln>
          </p:spPr>
          <p:txBody>
            <a:bodyPr wrap="square" rtlCol="0">
              <a:spAutoFit/>
            </a:bodyPr>
            <a:lstStyle/>
            <a:p>
              <a:pPr algn="ctr"/>
              <a:r>
                <a:rPr lang="en-US" sz="1919" dirty="0"/>
                <a:t>3</a:t>
              </a:r>
              <a:r>
                <a:rPr lang="en-US" sz="1919" baseline="30000" dirty="0"/>
                <a:t>rd</a:t>
              </a:r>
              <a:r>
                <a:rPr lang="en-US" sz="1919" dirty="0"/>
                <a:t> Party Apps</a:t>
              </a:r>
            </a:p>
          </p:txBody>
        </p:sp>
      </p:grpSp>
      <p:grpSp>
        <p:nvGrpSpPr>
          <p:cNvPr id="18" name="Group 17">
            <a:extLst>
              <a:ext uri="{FF2B5EF4-FFF2-40B4-BE49-F238E27FC236}">
                <a16:creationId xmlns:a16="http://schemas.microsoft.com/office/drawing/2014/main" id="{BEE184A2-C127-A041-A886-F609B892E91C}"/>
              </a:ext>
            </a:extLst>
          </p:cNvPr>
          <p:cNvGrpSpPr/>
          <p:nvPr/>
        </p:nvGrpSpPr>
        <p:grpSpPr>
          <a:xfrm>
            <a:off x="5048923" y="1627901"/>
            <a:ext cx="978345" cy="2096323"/>
            <a:chOff x="1333622" y="2444884"/>
            <a:chExt cx="1504642" cy="3167777"/>
          </a:xfrm>
          <a:solidFill>
            <a:srgbClr val="CCFFCC"/>
          </a:solidFill>
        </p:grpSpPr>
        <p:sp>
          <p:nvSpPr>
            <p:cNvPr id="19" name="Rectangle 18">
              <a:extLst>
                <a:ext uri="{FF2B5EF4-FFF2-40B4-BE49-F238E27FC236}">
                  <a16:creationId xmlns:a16="http://schemas.microsoft.com/office/drawing/2014/main" id="{C855F7AB-5E13-524E-9330-E2683E5C7F57}"/>
                </a:ext>
              </a:extLst>
            </p:cNvPr>
            <p:cNvSpPr/>
            <p:nvPr/>
          </p:nvSpPr>
          <p:spPr bwMode="auto">
            <a:xfrm rot="16200000">
              <a:off x="487831" y="3730665"/>
              <a:ext cx="3167777" cy="596216"/>
            </a:xfrm>
            <a:prstGeom prst="rect">
              <a:avLst/>
            </a:prstGeom>
            <a:grpFill/>
            <a:ln w="6350">
              <a:solidFill>
                <a:srgbClr val="CCCCFF"/>
              </a:solidFill>
              <a:miter lim="800000"/>
              <a:headEnd/>
              <a:tailEnd/>
            </a:ln>
          </p:spPr>
          <p:txBody>
            <a:bodyPr rtlCol="0" anchor="ctr">
              <a:spAutoFit/>
            </a:bodyPr>
            <a:lstStyle/>
            <a:p>
              <a:pPr marL="77739" indent="-77739">
                <a:buClr>
                  <a:schemeClr val="tx1"/>
                </a:buClr>
                <a:buFont typeface="Wingdings" pitchFamily="2" charset="2"/>
                <a:buChar char="§"/>
              </a:pPr>
              <a:endParaRPr lang="en-US" sz="1919" dirty="0">
                <a:solidFill>
                  <a:srgbClr val="000000"/>
                </a:solidFill>
              </a:endParaRPr>
            </a:p>
          </p:txBody>
        </p:sp>
        <p:sp>
          <p:nvSpPr>
            <p:cNvPr id="20" name="TextBox 19">
              <a:extLst>
                <a:ext uri="{FF2B5EF4-FFF2-40B4-BE49-F238E27FC236}">
                  <a16:creationId xmlns:a16="http://schemas.microsoft.com/office/drawing/2014/main" id="{CB28CAB9-B845-7540-B310-264D2A03D269}"/>
                </a:ext>
              </a:extLst>
            </p:cNvPr>
            <p:cNvSpPr txBox="1"/>
            <p:nvPr/>
          </p:nvSpPr>
          <p:spPr>
            <a:xfrm rot="16200000">
              <a:off x="1167288" y="3302589"/>
              <a:ext cx="1837310" cy="1504642"/>
            </a:xfrm>
            <a:prstGeom prst="rect">
              <a:avLst/>
            </a:prstGeom>
            <a:grpFill/>
            <a:ln>
              <a:noFill/>
            </a:ln>
          </p:spPr>
          <p:txBody>
            <a:bodyPr wrap="square" rtlCol="0">
              <a:spAutoFit/>
            </a:bodyPr>
            <a:lstStyle/>
            <a:p>
              <a:pPr algn="ctr"/>
              <a:r>
                <a:rPr lang="en-US" sz="1919" dirty="0"/>
                <a:t>Social Networks</a:t>
              </a:r>
            </a:p>
          </p:txBody>
        </p:sp>
      </p:grpSp>
      <p:grpSp>
        <p:nvGrpSpPr>
          <p:cNvPr id="21" name="Group 20">
            <a:extLst>
              <a:ext uri="{FF2B5EF4-FFF2-40B4-BE49-F238E27FC236}">
                <a16:creationId xmlns:a16="http://schemas.microsoft.com/office/drawing/2014/main" id="{A51AC413-0489-914B-B541-588AA4DF6BAC}"/>
              </a:ext>
            </a:extLst>
          </p:cNvPr>
          <p:cNvGrpSpPr/>
          <p:nvPr/>
        </p:nvGrpSpPr>
        <p:grpSpPr>
          <a:xfrm>
            <a:off x="6076119" y="1627902"/>
            <a:ext cx="683007" cy="2096323"/>
            <a:chOff x="1560733" y="2444885"/>
            <a:chExt cx="1050423" cy="3167777"/>
          </a:xfrm>
          <a:solidFill>
            <a:srgbClr val="9999FF"/>
          </a:solidFill>
        </p:grpSpPr>
        <p:sp>
          <p:nvSpPr>
            <p:cNvPr id="22" name="Rectangle 21">
              <a:extLst>
                <a:ext uri="{FF2B5EF4-FFF2-40B4-BE49-F238E27FC236}">
                  <a16:creationId xmlns:a16="http://schemas.microsoft.com/office/drawing/2014/main" id="{8A9316DC-6284-CA45-B37F-0DDA58255331}"/>
                </a:ext>
              </a:extLst>
            </p:cNvPr>
            <p:cNvSpPr/>
            <p:nvPr/>
          </p:nvSpPr>
          <p:spPr bwMode="auto">
            <a:xfrm rot="16200000">
              <a:off x="487831" y="3730667"/>
              <a:ext cx="3167777" cy="596213"/>
            </a:xfrm>
            <a:prstGeom prst="rect">
              <a:avLst/>
            </a:prstGeom>
            <a:grpFill/>
            <a:ln w="6350">
              <a:solidFill>
                <a:srgbClr val="CCCCFF"/>
              </a:solidFill>
              <a:miter lim="800000"/>
              <a:headEnd/>
              <a:tailEnd/>
            </a:ln>
          </p:spPr>
          <p:txBody>
            <a:bodyPr rtlCol="0" anchor="ctr">
              <a:spAutoFit/>
            </a:bodyPr>
            <a:lstStyle/>
            <a:p>
              <a:pPr marL="77739" indent="-77739">
                <a:buClr>
                  <a:schemeClr val="tx1"/>
                </a:buClr>
                <a:buFont typeface="Wingdings" pitchFamily="2" charset="2"/>
                <a:buChar char="§"/>
              </a:pPr>
              <a:endParaRPr lang="en-US" sz="1919" dirty="0">
                <a:solidFill>
                  <a:srgbClr val="000000"/>
                </a:solidFill>
              </a:endParaRPr>
            </a:p>
          </p:txBody>
        </p:sp>
        <p:sp>
          <p:nvSpPr>
            <p:cNvPr id="23" name="TextBox 22">
              <a:extLst>
                <a:ext uri="{FF2B5EF4-FFF2-40B4-BE49-F238E27FC236}">
                  <a16:creationId xmlns:a16="http://schemas.microsoft.com/office/drawing/2014/main" id="{3BF17F67-40CA-DB4A-87D0-4D19D7D2FFF2}"/>
                </a:ext>
              </a:extLst>
            </p:cNvPr>
            <p:cNvSpPr txBox="1"/>
            <p:nvPr/>
          </p:nvSpPr>
          <p:spPr>
            <a:xfrm rot="16200000">
              <a:off x="1167290" y="3529696"/>
              <a:ext cx="1837310" cy="1050423"/>
            </a:xfrm>
            <a:prstGeom prst="rect">
              <a:avLst/>
            </a:prstGeom>
            <a:grpFill/>
            <a:ln>
              <a:noFill/>
            </a:ln>
          </p:spPr>
          <p:txBody>
            <a:bodyPr wrap="square" rtlCol="0">
              <a:spAutoFit/>
            </a:bodyPr>
            <a:lstStyle/>
            <a:p>
              <a:pPr algn="ctr"/>
              <a:r>
                <a:rPr lang="en-US" sz="1919" dirty="0"/>
                <a:t>IoT / Devices</a:t>
              </a:r>
            </a:p>
          </p:txBody>
        </p:sp>
      </p:grpSp>
      <p:sp>
        <p:nvSpPr>
          <p:cNvPr id="24" name="Left-Right Arrow 23">
            <a:extLst>
              <a:ext uri="{FF2B5EF4-FFF2-40B4-BE49-F238E27FC236}">
                <a16:creationId xmlns:a16="http://schemas.microsoft.com/office/drawing/2014/main" id="{F28A1C8F-728E-2943-A1DA-577F5B976A89}"/>
              </a:ext>
            </a:extLst>
          </p:cNvPr>
          <p:cNvSpPr/>
          <p:nvPr/>
        </p:nvSpPr>
        <p:spPr bwMode="auto">
          <a:xfrm>
            <a:off x="3065511" y="1578056"/>
            <a:ext cx="4196006" cy="586379"/>
          </a:xfrm>
          <a:prstGeom prst="leftRightArrow">
            <a:avLst>
              <a:gd name="adj1" fmla="val 65669"/>
              <a:gd name="adj2" fmla="val 30344"/>
            </a:avLst>
          </a:prstGeom>
          <a:gradFill>
            <a:gsLst>
              <a:gs pos="0">
                <a:schemeClr val="accent1">
                  <a:lumMod val="5000"/>
                  <a:lumOff val="95000"/>
                </a:schemeClr>
              </a:gs>
              <a:gs pos="74000">
                <a:srgbClr val="D7DCFE"/>
              </a:gs>
              <a:gs pos="83000">
                <a:srgbClr val="D7DCFE"/>
              </a:gs>
              <a:gs pos="100000">
                <a:srgbClr val="D7DCFE"/>
              </a:gs>
            </a:gsLst>
            <a:lin ang="5400000" scaled="1"/>
          </a:gradFill>
          <a:ln w="6350">
            <a:solidFill>
              <a:schemeClr val="tx1"/>
            </a:solidFill>
            <a:miter lim="800000"/>
            <a:headEnd/>
            <a:tailEnd/>
          </a:ln>
        </p:spPr>
        <p:txBody>
          <a:bodyPr rtlCol="0" anchor="ctr">
            <a:spAutoFit/>
          </a:bodyPr>
          <a:lstStyle/>
          <a:p>
            <a:pPr algn="ctr">
              <a:buClr>
                <a:schemeClr val="tx1"/>
              </a:buClr>
            </a:pPr>
            <a:r>
              <a:rPr lang="en-US" sz="1919" dirty="0">
                <a:solidFill>
                  <a:srgbClr val="000000"/>
                </a:solidFill>
              </a:rPr>
              <a:t>Extended Reach</a:t>
            </a:r>
          </a:p>
        </p:txBody>
      </p:sp>
      <p:grpSp>
        <p:nvGrpSpPr>
          <p:cNvPr id="25" name="Group 24">
            <a:extLst>
              <a:ext uri="{FF2B5EF4-FFF2-40B4-BE49-F238E27FC236}">
                <a16:creationId xmlns:a16="http://schemas.microsoft.com/office/drawing/2014/main" id="{EED0B205-AB41-8847-AE86-41609B0BC6E8}"/>
              </a:ext>
            </a:extLst>
          </p:cNvPr>
          <p:cNvGrpSpPr/>
          <p:nvPr/>
        </p:nvGrpSpPr>
        <p:grpSpPr>
          <a:xfrm>
            <a:off x="2614842" y="3348529"/>
            <a:ext cx="4230138" cy="474164"/>
            <a:chOff x="2071716" y="5059997"/>
            <a:chExt cx="6392209" cy="716514"/>
          </a:xfrm>
        </p:grpSpPr>
        <p:sp>
          <p:nvSpPr>
            <p:cNvPr id="26" name="Rectangle 25">
              <a:extLst>
                <a:ext uri="{FF2B5EF4-FFF2-40B4-BE49-F238E27FC236}">
                  <a16:creationId xmlns:a16="http://schemas.microsoft.com/office/drawing/2014/main" id="{839CC346-6738-ED4B-9DC2-D8DEE0DE5676}"/>
                </a:ext>
              </a:extLst>
            </p:cNvPr>
            <p:cNvSpPr/>
            <p:nvPr/>
          </p:nvSpPr>
          <p:spPr bwMode="auto">
            <a:xfrm>
              <a:off x="2071716" y="5059997"/>
              <a:ext cx="6392209" cy="585812"/>
            </a:xfrm>
            <a:prstGeom prst="rect">
              <a:avLst/>
            </a:prstGeom>
            <a:solidFill>
              <a:srgbClr val="9966FF"/>
            </a:solidFill>
            <a:ln w="6350">
              <a:solidFill>
                <a:srgbClr val="CCCCFF"/>
              </a:solidFill>
              <a:miter lim="800000"/>
              <a:headEnd/>
              <a:tailEnd/>
            </a:ln>
          </p:spPr>
          <p:txBody>
            <a:bodyPr rtlCol="0" anchor="ctr">
              <a:spAutoFit/>
            </a:bodyPr>
            <a:lstStyle/>
            <a:p>
              <a:pPr marL="77739" indent="-77739">
                <a:buClr>
                  <a:schemeClr val="tx1"/>
                </a:buClr>
                <a:buFont typeface="Wingdings" pitchFamily="2" charset="2"/>
                <a:buChar char="§"/>
              </a:pPr>
              <a:endParaRPr lang="en-US" sz="1919" dirty="0">
                <a:solidFill>
                  <a:srgbClr val="000000"/>
                </a:solidFill>
              </a:endParaRPr>
            </a:p>
          </p:txBody>
        </p:sp>
        <p:sp>
          <p:nvSpPr>
            <p:cNvPr id="27" name="TextBox 26">
              <a:extLst>
                <a:ext uri="{FF2B5EF4-FFF2-40B4-BE49-F238E27FC236}">
                  <a16:creationId xmlns:a16="http://schemas.microsoft.com/office/drawing/2014/main" id="{023E6337-B24D-4349-8E31-8CD268038E3D}"/>
                </a:ext>
              </a:extLst>
            </p:cNvPr>
            <p:cNvSpPr txBox="1"/>
            <p:nvPr/>
          </p:nvSpPr>
          <p:spPr>
            <a:xfrm>
              <a:off x="3350195" y="5190699"/>
              <a:ext cx="3707480" cy="585812"/>
            </a:xfrm>
            <a:prstGeom prst="rect">
              <a:avLst/>
            </a:prstGeom>
            <a:solidFill>
              <a:srgbClr val="660066">
                <a:alpha val="0"/>
              </a:srgbClr>
            </a:solidFill>
            <a:ln>
              <a:noFill/>
            </a:ln>
          </p:spPr>
          <p:txBody>
            <a:bodyPr wrap="square" rtlCol="0">
              <a:spAutoFit/>
            </a:bodyPr>
            <a:lstStyle/>
            <a:p>
              <a:pPr algn="ctr"/>
              <a:r>
                <a:rPr lang="en-US" sz="1919" dirty="0">
                  <a:solidFill>
                    <a:schemeClr val="bg1"/>
                  </a:solidFill>
                </a:rPr>
                <a:t>Business APIs</a:t>
              </a:r>
            </a:p>
          </p:txBody>
        </p:sp>
      </p:grpSp>
      <p:sp>
        <p:nvSpPr>
          <p:cNvPr id="28" name="Rounded Rectangle 27">
            <a:extLst>
              <a:ext uri="{FF2B5EF4-FFF2-40B4-BE49-F238E27FC236}">
                <a16:creationId xmlns:a16="http://schemas.microsoft.com/office/drawing/2014/main" id="{B6EF5939-A5AC-2E4D-A462-FF1D98A40A33}"/>
              </a:ext>
            </a:extLst>
          </p:cNvPr>
          <p:cNvSpPr/>
          <p:nvPr/>
        </p:nvSpPr>
        <p:spPr bwMode="auto">
          <a:xfrm>
            <a:off x="1815458" y="739203"/>
            <a:ext cx="5446059" cy="913229"/>
          </a:xfrm>
          <a:prstGeom prst="roundRect">
            <a:avLst/>
          </a:prstGeom>
          <a:solidFill>
            <a:srgbClr val="00B2EF">
              <a:alpha val="35000"/>
            </a:srgbClr>
          </a:solidFill>
          <a:ln w="6350">
            <a:solidFill>
              <a:srgbClr val="00B2EF"/>
            </a:solidFill>
            <a:miter lim="800000"/>
            <a:headEnd/>
            <a:tailEnd/>
          </a:ln>
        </p:spPr>
        <p:txBody>
          <a:bodyPr rtlCol="0" anchor="ctr">
            <a:spAutoFit/>
          </a:bodyPr>
          <a:lstStyle/>
          <a:p>
            <a:pPr algn="ctr">
              <a:buClr>
                <a:schemeClr val="tx1"/>
              </a:buClr>
            </a:pPr>
            <a:r>
              <a:rPr lang="en-US" sz="1588" dirty="0">
                <a:solidFill>
                  <a:srgbClr val="000000"/>
                </a:solidFill>
              </a:rPr>
              <a:t>Opportunity</a:t>
            </a:r>
          </a:p>
          <a:p>
            <a:pPr algn="ctr">
              <a:buClr>
                <a:schemeClr val="tx1"/>
              </a:buClr>
            </a:pPr>
            <a:endParaRPr lang="en-US" sz="1588" dirty="0">
              <a:solidFill>
                <a:srgbClr val="000000"/>
              </a:solidFill>
            </a:endParaRPr>
          </a:p>
          <a:p>
            <a:pPr algn="ctr">
              <a:buClr>
                <a:schemeClr val="tx1"/>
              </a:buClr>
            </a:pPr>
            <a:r>
              <a:rPr lang="en-US" sz="1588" dirty="0">
                <a:solidFill>
                  <a:srgbClr val="000000"/>
                </a:solidFill>
              </a:rPr>
              <a:t>Potential Customers</a:t>
            </a:r>
          </a:p>
        </p:txBody>
      </p:sp>
      <p:sp>
        <p:nvSpPr>
          <p:cNvPr id="29" name="Rounded Rectangle 28">
            <a:extLst>
              <a:ext uri="{FF2B5EF4-FFF2-40B4-BE49-F238E27FC236}">
                <a16:creationId xmlns:a16="http://schemas.microsoft.com/office/drawing/2014/main" id="{BDC82A1F-65EE-AC41-9933-F2167C49A088}"/>
              </a:ext>
            </a:extLst>
          </p:cNvPr>
          <p:cNvSpPr/>
          <p:nvPr/>
        </p:nvSpPr>
        <p:spPr bwMode="auto">
          <a:xfrm>
            <a:off x="1815458" y="3714365"/>
            <a:ext cx="5446059" cy="913229"/>
          </a:xfrm>
          <a:prstGeom prst="roundRect">
            <a:avLst/>
          </a:prstGeom>
          <a:solidFill>
            <a:srgbClr val="00B2EF">
              <a:alpha val="35000"/>
            </a:srgbClr>
          </a:solidFill>
          <a:ln w="6350">
            <a:solidFill>
              <a:srgbClr val="00B2EF"/>
            </a:solidFill>
            <a:miter lim="800000"/>
            <a:headEnd/>
            <a:tailEnd/>
          </a:ln>
        </p:spPr>
        <p:txBody>
          <a:bodyPr rtlCol="0" anchor="ctr">
            <a:spAutoFit/>
          </a:bodyPr>
          <a:lstStyle/>
          <a:p>
            <a:pPr algn="ctr">
              <a:buClr>
                <a:schemeClr val="tx1"/>
              </a:buClr>
            </a:pPr>
            <a:r>
              <a:rPr lang="en-US" sz="1588" dirty="0">
                <a:solidFill>
                  <a:srgbClr val="000000"/>
                </a:solidFill>
              </a:rPr>
              <a:t>Business Offerings</a:t>
            </a:r>
          </a:p>
          <a:p>
            <a:pPr algn="ctr">
              <a:buClr>
                <a:schemeClr val="tx1"/>
              </a:buClr>
            </a:pPr>
            <a:endParaRPr lang="en-US" sz="1588" dirty="0">
              <a:solidFill>
                <a:srgbClr val="000000"/>
              </a:solidFill>
            </a:endParaRPr>
          </a:p>
          <a:p>
            <a:pPr algn="ctr">
              <a:buClr>
                <a:schemeClr val="tx1"/>
              </a:buClr>
            </a:pPr>
            <a:r>
              <a:rPr lang="en-US" sz="1588" dirty="0">
                <a:solidFill>
                  <a:srgbClr val="000000"/>
                </a:solidFill>
              </a:rPr>
              <a:t>Transactions, Data, Content, …</a:t>
            </a:r>
          </a:p>
        </p:txBody>
      </p:sp>
      <p:sp>
        <p:nvSpPr>
          <p:cNvPr id="2" name="Footer Placeholder 1">
            <a:extLst>
              <a:ext uri="{FF2B5EF4-FFF2-40B4-BE49-F238E27FC236}">
                <a16:creationId xmlns:a16="http://schemas.microsoft.com/office/drawing/2014/main" id="{56480F0F-3692-FB4B-9E4F-E52C68407016}"/>
              </a:ext>
            </a:extLst>
          </p:cNvPr>
          <p:cNvSpPr>
            <a:spLocks noGrp="1"/>
          </p:cNvSpPr>
          <p:nvPr>
            <p:ph type="ftr" sz="quarter" idx="3"/>
          </p:nvPr>
        </p:nvSpPr>
        <p:spPr/>
        <p:txBody>
          <a:bodyPr/>
          <a:lstStyle/>
          <a:p>
            <a:r>
              <a:rPr lang="en-US"/>
              <a:t>IBM Private Cloud Boot-camp / June 2018 / © 2018 IBM Corporation</a:t>
            </a:r>
            <a:endParaRPr lang="en-US" dirty="0"/>
          </a:p>
        </p:txBody>
      </p:sp>
      <p:sp>
        <p:nvSpPr>
          <p:cNvPr id="32" name="Slide Number Placeholder 31">
            <a:extLst>
              <a:ext uri="{FF2B5EF4-FFF2-40B4-BE49-F238E27FC236}">
                <a16:creationId xmlns:a16="http://schemas.microsoft.com/office/drawing/2014/main" id="{FF56D58A-5BEC-8F45-AB0F-4E456FD9A42B}"/>
              </a:ext>
            </a:extLst>
          </p:cNvPr>
          <p:cNvSpPr>
            <a:spLocks noGrp="1"/>
          </p:cNvSpPr>
          <p:nvPr>
            <p:ph type="sldNum" sz="quarter" idx="4"/>
          </p:nvPr>
        </p:nvSpPr>
        <p:spPr/>
        <p:txBody>
          <a:bodyPr/>
          <a:lstStyle/>
          <a:p>
            <a:fld id="{3FD999D4-B456-9943-89B7-30D56181CE18}" type="slidenum">
              <a:rPr lang="en-US" smtClean="0"/>
              <a:pPr/>
              <a:t>47</a:t>
            </a:fld>
            <a:endParaRPr lang="en-US" dirty="0"/>
          </a:p>
        </p:txBody>
      </p:sp>
    </p:spTree>
    <p:extLst>
      <p:ext uri="{BB962C8B-B14F-4D97-AF65-F5344CB8AC3E}">
        <p14:creationId xmlns:p14="http://schemas.microsoft.com/office/powerpoint/2010/main" val="15607218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left)">
                                      <p:cBhvr>
                                        <p:cTn id="11" dur="1000"/>
                                        <p:tgtEl>
                                          <p:spTgt spid="7"/>
                                        </p:tgtEl>
                                      </p:cBhvr>
                                    </p:animEffect>
                                  </p:childTnLst>
                                </p:cTn>
                              </p:par>
                            </p:childTnLst>
                          </p:cTn>
                        </p:par>
                        <p:par>
                          <p:cTn id="12" fill="hold">
                            <p:stCondLst>
                              <p:cond delay="1500"/>
                            </p:stCondLst>
                            <p:childTnLst>
                              <p:par>
                                <p:cTn id="13" presetID="22" presetClass="entr" presetSubtype="8" fill="hold"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wipe(left)">
                                      <p:cBhvr>
                                        <p:cTn id="15" dur="1000"/>
                                        <p:tgtEl>
                                          <p:spTgt spid="11"/>
                                        </p:tgtEl>
                                      </p:cBhvr>
                                    </p:animEffect>
                                  </p:childTnLst>
                                </p:cTn>
                              </p:par>
                            </p:childTnLst>
                          </p:cTn>
                        </p:par>
                        <p:par>
                          <p:cTn id="16" fill="hold">
                            <p:stCondLst>
                              <p:cond delay="2500"/>
                            </p:stCondLst>
                            <p:childTnLst>
                              <p:par>
                                <p:cTn id="17" presetID="22" presetClass="entr" presetSubtype="8" fill="hold"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wipe(left)">
                                      <p:cBhvr>
                                        <p:cTn id="19" dur="1000"/>
                                        <p:tgtEl>
                                          <p:spTgt spid="14"/>
                                        </p:tgtEl>
                                      </p:cBhvr>
                                    </p:animEffect>
                                  </p:childTnLst>
                                </p:cTn>
                              </p:par>
                            </p:childTnLst>
                          </p:cTn>
                        </p:par>
                        <p:par>
                          <p:cTn id="20" fill="hold">
                            <p:stCondLst>
                              <p:cond delay="3500"/>
                            </p:stCondLst>
                            <p:childTnLst>
                              <p:par>
                                <p:cTn id="21" presetID="22" presetClass="entr" presetSubtype="8" fill="hold" nodeType="after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wipe(left)">
                                      <p:cBhvr>
                                        <p:cTn id="23" dur="1000"/>
                                        <p:tgtEl>
                                          <p:spTgt spid="18"/>
                                        </p:tgtEl>
                                      </p:cBhvr>
                                    </p:animEffect>
                                  </p:childTnLst>
                                </p:cTn>
                              </p:par>
                            </p:childTnLst>
                          </p:cTn>
                        </p:par>
                        <p:par>
                          <p:cTn id="24" fill="hold">
                            <p:stCondLst>
                              <p:cond delay="4500"/>
                            </p:stCondLst>
                            <p:childTnLst>
                              <p:par>
                                <p:cTn id="25" presetID="22" presetClass="entr" presetSubtype="8" fill="hold" nodeType="after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wipe(left)">
                                      <p:cBhvr>
                                        <p:cTn id="27" dur="1000"/>
                                        <p:tgtEl>
                                          <p:spTgt spid="21"/>
                                        </p:tgtEl>
                                      </p:cBhvr>
                                    </p:animEffect>
                                  </p:childTnLst>
                                </p:cTn>
                              </p:par>
                            </p:childTnLst>
                          </p:cTn>
                        </p:par>
                        <p:par>
                          <p:cTn id="28" fill="hold">
                            <p:stCondLst>
                              <p:cond delay="5500"/>
                            </p:stCondLst>
                            <p:childTnLst>
                              <p:par>
                                <p:cTn id="29" presetID="22" presetClass="entr" presetSubtype="8" fill="hold" grpId="0" nodeType="afterEffect">
                                  <p:stCondLst>
                                    <p:cond delay="0"/>
                                  </p:stCondLst>
                                  <p:childTnLst>
                                    <p:set>
                                      <p:cBhvr>
                                        <p:cTn id="30" dur="1" fill="hold">
                                          <p:stCondLst>
                                            <p:cond delay="0"/>
                                          </p:stCondLst>
                                        </p:cTn>
                                        <p:tgtEl>
                                          <p:spTgt spid="24"/>
                                        </p:tgtEl>
                                        <p:attrNameLst>
                                          <p:attrName>style.visibility</p:attrName>
                                        </p:attrNameLst>
                                      </p:cBhvr>
                                      <p:to>
                                        <p:strVal val="visible"/>
                                      </p:to>
                                    </p:set>
                                    <p:animEffect transition="in" filter="wipe(left)">
                                      <p:cBhvr>
                                        <p:cTn id="31"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C162AD20-F331-CF4E-9377-0E41A6F72D6F}"/>
              </a:ext>
            </a:extLst>
          </p:cNvPr>
          <p:cNvSpPr txBox="1">
            <a:spLocks/>
          </p:cNvSpPr>
          <p:nvPr/>
        </p:nvSpPr>
        <p:spPr>
          <a:xfrm>
            <a:off x="228600" y="201170"/>
            <a:ext cx="8915400" cy="371486"/>
          </a:xfrm>
          <a:prstGeom prst="rect">
            <a:avLst/>
          </a:prstGeom>
        </p:spPr>
        <p:txBody>
          <a:bodyPr vert="horz" lIns="0" tIns="0" rIns="0" bIns="0" rtlCol="0" anchor="t" anchorCtr="0">
            <a:noAutofit/>
          </a:bodyPr>
          <a:lstStyle>
            <a:lvl1pPr algn="l" defTabSz="609585" rtl="0" eaLnBrk="1" latinLnBrk="0" hangingPunct="1">
              <a:lnSpc>
                <a:spcPct val="90000"/>
              </a:lnSpc>
              <a:spcBef>
                <a:spcPct val="0"/>
              </a:spcBef>
              <a:buNone/>
              <a:defRPr sz="3200" kern="1200">
                <a:solidFill>
                  <a:schemeClr val="tx1"/>
                </a:solidFill>
                <a:latin typeface="+mj-lt"/>
                <a:ea typeface="Arial" charset="0"/>
                <a:cs typeface="Arial" charset="0"/>
              </a:defRPr>
            </a:lvl1pPr>
          </a:lstStyle>
          <a:p>
            <a:pPr defTabSz="457189">
              <a:defRPr/>
            </a:pPr>
            <a:r>
              <a:rPr lang="en-US" sz="2400" dirty="0">
                <a:solidFill>
                  <a:srgbClr val="000000"/>
                </a:solidFill>
              </a:rPr>
              <a:t>Business API = Web API = Productized Service</a:t>
            </a:r>
            <a:endParaRPr lang="en-US" sz="2400" dirty="0">
              <a:solidFill>
                <a:srgbClr val="000000"/>
              </a:solidFill>
              <a:latin typeface="Arial"/>
            </a:endParaRPr>
          </a:p>
        </p:txBody>
      </p:sp>
      <p:sp>
        <p:nvSpPr>
          <p:cNvPr id="30" name="Rectangle 11">
            <a:extLst>
              <a:ext uri="{FF2B5EF4-FFF2-40B4-BE49-F238E27FC236}">
                <a16:creationId xmlns:a16="http://schemas.microsoft.com/office/drawing/2014/main" id="{BCC06891-2D16-F94D-B332-D425CF5357BC}"/>
              </a:ext>
            </a:extLst>
          </p:cNvPr>
          <p:cNvSpPr>
            <a:spLocks noChangeArrowheads="1"/>
          </p:cNvSpPr>
          <p:nvPr/>
        </p:nvSpPr>
        <p:spPr bwMode="auto">
          <a:xfrm>
            <a:off x="1507542" y="814177"/>
            <a:ext cx="6149928" cy="3843968"/>
          </a:xfrm>
          <a:prstGeom prst="rect">
            <a:avLst/>
          </a:prstGeom>
          <a:gradFill rotWithShape="1">
            <a:gsLst>
              <a:gs pos="0">
                <a:srgbClr val="C0C0C0">
                  <a:alpha val="56000"/>
                </a:srgbClr>
              </a:gs>
              <a:gs pos="100000">
                <a:srgbClr val="FFFFFF">
                  <a:alpha val="0"/>
                </a:srgbClr>
              </a:gs>
            </a:gsLst>
            <a:lin ang="5400000" scaled="1"/>
          </a:gradFill>
          <a:ln w="9525">
            <a:noFill/>
            <a:miter lim="800000"/>
            <a:headEnd/>
            <a:tailEnd/>
          </a:ln>
        </p:spPr>
        <p:txBody>
          <a:bodyPr wrap="none" lIns="67422" tIns="33711" rIns="67422" bIns="33711" anchor="ctr"/>
          <a:lstStyle/>
          <a:p>
            <a:pPr defTabSz="337220"/>
            <a:endParaRPr lang="en-US" sz="1654">
              <a:solidFill>
                <a:srgbClr val="000000"/>
              </a:solidFill>
              <a:latin typeface="Arial" charset="0"/>
              <a:ea typeface="MS PGothic" pitchFamily="34" charset="-128"/>
            </a:endParaRPr>
          </a:p>
        </p:txBody>
      </p:sp>
      <p:sp>
        <p:nvSpPr>
          <p:cNvPr id="31" name="Rectangle 3">
            <a:extLst>
              <a:ext uri="{FF2B5EF4-FFF2-40B4-BE49-F238E27FC236}">
                <a16:creationId xmlns:a16="http://schemas.microsoft.com/office/drawing/2014/main" id="{41C8FDD2-5C79-6A4A-B191-E33419D852D4}"/>
              </a:ext>
            </a:extLst>
          </p:cNvPr>
          <p:cNvSpPr txBox="1">
            <a:spLocks noChangeArrowheads="1"/>
          </p:cNvSpPr>
          <p:nvPr/>
        </p:nvSpPr>
        <p:spPr>
          <a:xfrm>
            <a:off x="1638861" y="923436"/>
            <a:ext cx="5884139" cy="3941669"/>
          </a:xfrm>
        </p:spPr>
        <p:txBody>
          <a:bodyPr lIns="0" tIns="0" rIns="0" bIns="0"/>
          <a:lstStyle>
            <a:lvl1pPr marL="0" indent="0" algn="l" defTabSz="728758" rtl="0" eaLnBrk="1" latinLnBrk="0" hangingPunct="1">
              <a:spcBef>
                <a:spcPts val="960"/>
              </a:spcBef>
              <a:buClr>
                <a:schemeClr val="tx1"/>
              </a:buClr>
              <a:buFontTx/>
              <a:buNone/>
              <a:defRPr sz="3200" b="0" i="0" kern="1200">
                <a:solidFill>
                  <a:srgbClr val="595959"/>
                </a:solidFill>
                <a:latin typeface="IBM Plex Sans Regular" charset="0"/>
                <a:ea typeface="+mn-ea"/>
                <a:cs typeface="+mn-cs"/>
              </a:defRPr>
            </a:lvl1pPr>
            <a:lvl2pPr marL="635237" indent="-253078" algn="l" defTabSz="728758" rtl="0" eaLnBrk="1" latinLnBrk="0" hangingPunct="1">
              <a:spcBef>
                <a:spcPts val="960"/>
              </a:spcBef>
              <a:buClr>
                <a:schemeClr val="accent5"/>
              </a:buClr>
              <a:buFont typeface="Arial"/>
              <a:buChar char="•"/>
              <a:defRPr sz="2880" b="0" i="0" kern="1200">
                <a:solidFill>
                  <a:srgbClr val="595959"/>
                </a:solidFill>
                <a:latin typeface="IBM Plex Sans Regular" charset="0"/>
                <a:ea typeface="+mn-ea"/>
                <a:cs typeface="+mn-cs"/>
              </a:defRPr>
            </a:lvl2pPr>
            <a:lvl3pPr marL="946506" indent="-275939" algn="l" defTabSz="728758" rtl="0" eaLnBrk="1" latinLnBrk="0" hangingPunct="1">
              <a:spcBef>
                <a:spcPts val="960"/>
              </a:spcBef>
              <a:buClr>
                <a:schemeClr val="tx1"/>
              </a:buClr>
              <a:buFont typeface="Lucida Grande"/>
              <a:buChar char="–"/>
              <a:defRPr sz="2560" b="0" i="0" kern="1200">
                <a:solidFill>
                  <a:srgbClr val="595959"/>
                </a:solidFill>
                <a:latin typeface="IBM Plex Sans Regular" charset="0"/>
                <a:ea typeface="+mn-ea"/>
                <a:cs typeface="+mn-cs"/>
              </a:defRPr>
            </a:lvl3pPr>
            <a:lvl4pPr marL="1424952" indent="-478333" algn="l" defTabSz="728758" rtl="0" eaLnBrk="1" latinLnBrk="0" hangingPunct="1">
              <a:spcBef>
                <a:spcPts val="960"/>
              </a:spcBef>
              <a:buClr>
                <a:schemeClr val="tx1"/>
              </a:buClr>
              <a:buFont typeface="Lucida Grande"/>
              <a:buChar char="–"/>
              <a:defRPr sz="2240" b="0" i="0" kern="1200">
                <a:solidFill>
                  <a:srgbClr val="595959"/>
                </a:solidFill>
                <a:latin typeface="IBM Plex Sans Regular" charset="0"/>
                <a:ea typeface="+mn-ea"/>
                <a:cs typeface="+mn-cs"/>
              </a:defRPr>
            </a:lvl4pPr>
            <a:lvl5pPr marL="1713360" indent="-288525" algn="l" defTabSz="728758" rtl="0" eaLnBrk="1" latinLnBrk="0" hangingPunct="1">
              <a:spcBef>
                <a:spcPts val="960"/>
              </a:spcBef>
              <a:buClr>
                <a:schemeClr val="tx1"/>
              </a:buClr>
              <a:buFont typeface="Lucida Grande"/>
              <a:buChar char="–"/>
              <a:defRPr sz="2240" b="0" i="0" kern="1200">
                <a:solidFill>
                  <a:srgbClr val="595959"/>
                </a:solidFill>
                <a:latin typeface="IBM Plex Sans Regular" charset="0"/>
                <a:ea typeface="+mn-ea"/>
                <a:cs typeface="+mn-cs"/>
              </a:defRPr>
            </a:lvl5pPr>
            <a:lvl6pPr marL="4008845" indent="-364378" algn="l" defTabSz="728758" rtl="0" eaLnBrk="1" latinLnBrk="0" hangingPunct="1">
              <a:spcBef>
                <a:spcPct val="20000"/>
              </a:spcBef>
              <a:buFont typeface="Arial"/>
              <a:buChar char="•"/>
              <a:defRPr sz="3200" kern="1200">
                <a:solidFill>
                  <a:schemeClr val="tx1"/>
                </a:solidFill>
                <a:latin typeface="+mn-lt"/>
                <a:ea typeface="+mn-ea"/>
                <a:cs typeface="+mn-cs"/>
              </a:defRPr>
            </a:lvl6pPr>
            <a:lvl7pPr marL="4737830" indent="-364378" algn="l" defTabSz="728758" rtl="0" eaLnBrk="1" latinLnBrk="0" hangingPunct="1">
              <a:spcBef>
                <a:spcPct val="20000"/>
              </a:spcBef>
              <a:buFont typeface="Arial"/>
              <a:buChar char="•"/>
              <a:defRPr sz="3200" kern="1200">
                <a:solidFill>
                  <a:schemeClr val="tx1"/>
                </a:solidFill>
                <a:latin typeface="+mn-lt"/>
                <a:ea typeface="+mn-ea"/>
                <a:cs typeface="+mn-cs"/>
              </a:defRPr>
            </a:lvl7pPr>
            <a:lvl8pPr marL="5466702" indent="-364378" algn="l" defTabSz="728758" rtl="0" eaLnBrk="1" latinLnBrk="0" hangingPunct="1">
              <a:spcBef>
                <a:spcPct val="20000"/>
              </a:spcBef>
              <a:buFont typeface="Arial"/>
              <a:buChar char="•"/>
              <a:defRPr sz="3200" kern="1200">
                <a:solidFill>
                  <a:schemeClr val="tx1"/>
                </a:solidFill>
                <a:latin typeface="+mn-lt"/>
                <a:ea typeface="+mn-ea"/>
                <a:cs typeface="+mn-cs"/>
              </a:defRPr>
            </a:lvl8pPr>
            <a:lvl9pPr marL="6195613" indent="-364378" algn="l" defTabSz="728758" rtl="0" eaLnBrk="1" latinLnBrk="0" hangingPunct="1">
              <a:spcBef>
                <a:spcPct val="20000"/>
              </a:spcBef>
              <a:buFont typeface="Arial"/>
              <a:buChar char="•"/>
              <a:defRPr sz="3200" kern="1200">
                <a:solidFill>
                  <a:schemeClr val="tx1"/>
                </a:solidFill>
                <a:latin typeface="+mn-lt"/>
                <a:ea typeface="+mn-ea"/>
                <a:cs typeface="+mn-cs"/>
              </a:defRPr>
            </a:lvl9pPr>
          </a:lstStyle>
          <a:p>
            <a:pPr defTabSz="302552">
              <a:lnSpc>
                <a:spcPct val="95000"/>
              </a:lnSpc>
              <a:spcBef>
                <a:spcPct val="0"/>
              </a:spcBef>
            </a:pPr>
            <a:r>
              <a:rPr lang="en-US" sz="1588" b="1"/>
              <a:t>What is a Business API?</a:t>
            </a:r>
          </a:p>
          <a:p>
            <a:pPr marL="189095" lvl="1" indent="-113457" defTabSz="302552">
              <a:lnSpc>
                <a:spcPct val="95000"/>
              </a:lnSpc>
              <a:spcBef>
                <a:spcPct val="0"/>
              </a:spcBef>
              <a:buFont typeface="Wingdings" pitchFamily="2" charset="2"/>
              <a:buChar char="§"/>
            </a:pPr>
            <a:r>
              <a:rPr lang="en-US" sz="1324"/>
              <a:t>A Business API is a </a:t>
            </a:r>
            <a:r>
              <a:rPr lang="en-US" sz="1324" b="1">
                <a:solidFill>
                  <a:srgbClr val="006699"/>
                </a:solidFill>
              </a:rPr>
              <a:t>public persona</a:t>
            </a:r>
            <a:r>
              <a:rPr lang="en-US" sz="1324"/>
              <a:t> for an enterprise; exposing defined assets, data or services for public consumption</a:t>
            </a:r>
          </a:p>
          <a:p>
            <a:pPr marL="189095" lvl="1" indent="-113457" defTabSz="302552">
              <a:lnSpc>
                <a:spcPct val="95000"/>
              </a:lnSpc>
              <a:spcBef>
                <a:spcPct val="0"/>
              </a:spcBef>
              <a:buFont typeface="Wingdings" pitchFamily="2" charset="2"/>
              <a:buChar char="§"/>
            </a:pPr>
            <a:r>
              <a:rPr lang="en-US" sz="1324"/>
              <a:t>A Business API is </a:t>
            </a:r>
            <a:r>
              <a:rPr lang="en-US" sz="1324" b="1">
                <a:solidFill>
                  <a:srgbClr val="006699"/>
                </a:solidFill>
              </a:rPr>
              <a:t>simple</a:t>
            </a:r>
            <a:r>
              <a:rPr lang="en-US" sz="1324"/>
              <a:t> for app developers to use, access and understand</a:t>
            </a:r>
          </a:p>
          <a:p>
            <a:pPr marL="189095" lvl="1" indent="-113457" defTabSz="302552">
              <a:lnSpc>
                <a:spcPct val="95000"/>
              </a:lnSpc>
              <a:spcBef>
                <a:spcPct val="0"/>
              </a:spcBef>
              <a:buFont typeface="Wingdings" pitchFamily="2" charset="2"/>
              <a:buChar char="§"/>
            </a:pPr>
            <a:r>
              <a:rPr lang="en-US" sz="1324"/>
              <a:t>A Business API can be easily invoked</a:t>
            </a:r>
            <a:br>
              <a:rPr lang="en-US" sz="1324"/>
            </a:br>
            <a:endParaRPr lang="en-US" sz="1324" i="1"/>
          </a:p>
          <a:p>
            <a:pPr defTabSz="302552">
              <a:lnSpc>
                <a:spcPct val="95000"/>
              </a:lnSpc>
              <a:spcBef>
                <a:spcPct val="0"/>
              </a:spcBef>
            </a:pPr>
            <a:r>
              <a:rPr lang="en-US" sz="1588" b="1"/>
              <a:t>What Value Does a Business API Provide?</a:t>
            </a:r>
          </a:p>
          <a:p>
            <a:pPr marL="189095" lvl="1" indent="-113457" defTabSz="302552">
              <a:lnSpc>
                <a:spcPct val="95000"/>
              </a:lnSpc>
              <a:spcBef>
                <a:spcPct val="0"/>
              </a:spcBef>
              <a:buFont typeface="Wingdings" pitchFamily="2" charset="2"/>
              <a:buChar char="§"/>
            </a:pPr>
            <a:r>
              <a:rPr lang="en-US" sz="1324"/>
              <a:t>Extends an enterprise and opens new markets by allowing external app </a:t>
            </a:r>
            <a:br>
              <a:rPr lang="en-US" sz="1324"/>
            </a:br>
            <a:r>
              <a:rPr lang="en-US" sz="1324"/>
              <a:t>developers to easily leverage, publicize and/or aggregate a company</a:t>
            </a:r>
            <a:r>
              <a:rPr lang="en-US" altLang="en-US" sz="1324"/>
              <a:t>’</a:t>
            </a:r>
            <a:r>
              <a:rPr lang="en-US" sz="1324"/>
              <a:t>s </a:t>
            </a:r>
            <a:br>
              <a:rPr lang="en-US" sz="1324"/>
            </a:br>
            <a:r>
              <a:rPr lang="en-US" sz="1324"/>
              <a:t>assets for broad-based consumption</a:t>
            </a:r>
            <a:br>
              <a:rPr lang="en-US" sz="1324"/>
            </a:br>
            <a:endParaRPr lang="en-US" sz="1324" i="1"/>
          </a:p>
          <a:p>
            <a:pPr defTabSz="302552">
              <a:lnSpc>
                <a:spcPct val="95000"/>
              </a:lnSpc>
              <a:spcBef>
                <a:spcPct val="0"/>
              </a:spcBef>
            </a:pPr>
            <a:r>
              <a:rPr lang="en-US" sz="1588" b="1"/>
              <a:t>What </a:t>
            </a:r>
            <a:r>
              <a:rPr lang="en-US" altLang="en-US" sz="1588" b="1"/>
              <a:t>“</a:t>
            </a:r>
            <a:r>
              <a:rPr lang="en-US" sz="1588" b="1"/>
              <a:t>assets, data or services</a:t>
            </a:r>
            <a:r>
              <a:rPr lang="en-US" altLang="en-US" sz="1588" b="1"/>
              <a:t>”</a:t>
            </a:r>
            <a:r>
              <a:rPr lang="en-US" sz="1588" b="1"/>
              <a:t> </a:t>
            </a:r>
            <a:br>
              <a:rPr lang="en-US" sz="1588" b="1"/>
            </a:br>
            <a:r>
              <a:rPr lang="en-US" sz="1588" b="1"/>
              <a:t>are exposed via a Business API?:</a:t>
            </a:r>
          </a:p>
          <a:p>
            <a:pPr marL="189095" lvl="1" indent="-113457" defTabSz="302552">
              <a:lnSpc>
                <a:spcPct val="95000"/>
              </a:lnSpc>
              <a:spcBef>
                <a:spcPct val="0"/>
              </a:spcBef>
              <a:buFont typeface="Wingdings" pitchFamily="2" charset="2"/>
              <a:buChar char="§"/>
            </a:pPr>
            <a:r>
              <a:rPr lang="en-US" sz="1324"/>
              <a:t>Product catalogs</a:t>
            </a:r>
          </a:p>
          <a:p>
            <a:pPr marL="189095" lvl="1" indent="-113457" defTabSz="302552">
              <a:lnSpc>
                <a:spcPct val="95000"/>
              </a:lnSpc>
              <a:spcBef>
                <a:spcPct val="0"/>
              </a:spcBef>
              <a:buFont typeface="Wingdings" pitchFamily="2" charset="2"/>
              <a:buChar char="§"/>
            </a:pPr>
            <a:r>
              <a:rPr lang="en-US" sz="1324"/>
              <a:t>Store listings</a:t>
            </a:r>
          </a:p>
          <a:p>
            <a:pPr marL="189095" lvl="1" indent="-113457" defTabSz="302552">
              <a:lnSpc>
                <a:spcPct val="95000"/>
              </a:lnSpc>
              <a:spcBef>
                <a:spcPct val="0"/>
              </a:spcBef>
              <a:buFont typeface="Wingdings" pitchFamily="2" charset="2"/>
              <a:buChar char="§"/>
            </a:pPr>
            <a:r>
              <a:rPr lang="en-US" sz="1324"/>
              <a:t>Order status</a:t>
            </a:r>
          </a:p>
          <a:p>
            <a:pPr marL="189095" lvl="1" indent="-113457" defTabSz="302552">
              <a:lnSpc>
                <a:spcPct val="95000"/>
              </a:lnSpc>
              <a:spcBef>
                <a:spcPct val="0"/>
              </a:spcBef>
              <a:buFont typeface="Wingdings" pitchFamily="2" charset="2"/>
              <a:buChar char="§"/>
            </a:pPr>
            <a:r>
              <a:rPr lang="en-US" sz="1324"/>
              <a:t>Inventory</a:t>
            </a:r>
          </a:p>
          <a:p>
            <a:pPr marL="189095" lvl="1" indent="-113457" defTabSz="302552">
              <a:lnSpc>
                <a:spcPct val="95000"/>
              </a:lnSpc>
              <a:spcBef>
                <a:spcPct val="0"/>
              </a:spcBef>
              <a:buFont typeface="Wingdings" pitchFamily="2" charset="2"/>
              <a:buChar char="§"/>
            </a:pPr>
            <a:r>
              <a:rPr lang="en-US" sz="1324"/>
              <a:t>Social interaction</a:t>
            </a:r>
          </a:p>
          <a:p>
            <a:pPr marL="189095" lvl="1" indent="-113457" defTabSz="302552">
              <a:lnSpc>
                <a:spcPct val="95000"/>
              </a:lnSpc>
              <a:spcBef>
                <a:spcPct val="0"/>
              </a:spcBef>
              <a:buNone/>
            </a:pPr>
            <a:endParaRPr lang="en-US" sz="1324" dirty="0"/>
          </a:p>
        </p:txBody>
      </p:sp>
      <p:pic>
        <p:nvPicPr>
          <p:cNvPr id="32" name="Picture 12" descr="Image Silo Enterprise">
            <a:extLst>
              <a:ext uri="{FF2B5EF4-FFF2-40B4-BE49-F238E27FC236}">
                <a16:creationId xmlns:a16="http://schemas.microsoft.com/office/drawing/2014/main" id="{C960D96F-7F0C-D642-9EB7-BFCC82B22B83}"/>
              </a:ext>
            </a:extLst>
          </p:cNvPr>
          <p:cNvPicPr>
            <a:picLocks noChangeAspect="1" noChangeArrowheads="1"/>
          </p:cNvPicPr>
          <p:nvPr/>
        </p:nvPicPr>
        <p:blipFill>
          <a:blip r:embed="rId3"/>
          <a:srcRect/>
          <a:stretch>
            <a:fillRect/>
          </a:stretch>
        </p:blipFill>
        <p:spPr bwMode="auto">
          <a:xfrm>
            <a:off x="4723279" y="3342855"/>
            <a:ext cx="3176868" cy="1800645"/>
          </a:xfrm>
          <a:prstGeom prst="rect">
            <a:avLst/>
          </a:prstGeom>
          <a:noFill/>
          <a:ln w="9525">
            <a:noFill/>
            <a:miter lim="800000"/>
            <a:headEnd/>
            <a:tailEnd/>
          </a:ln>
        </p:spPr>
      </p:pic>
      <p:sp>
        <p:nvSpPr>
          <p:cNvPr id="33" name="Text Box 8">
            <a:extLst>
              <a:ext uri="{FF2B5EF4-FFF2-40B4-BE49-F238E27FC236}">
                <a16:creationId xmlns:a16="http://schemas.microsoft.com/office/drawing/2014/main" id="{2AB2FDCA-C557-BC4B-B1EF-77A6AC8A435B}"/>
              </a:ext>
            </a:extLst>
          </p:cNvPr>
          <p:cNvSpPr txBox="1">
            <a:spLocks noChangeArrowheads="1"/>
          </p:cNvSpPr>
          <p:nvPr/>
        </p:nvSpPr>
        <p:spPr bwMode="auto">
          <a:xfrm>
            <a:off x="4128667" y="4656045"/>
            <a:ext cx="1012732" cy="200424"/>
          </a:xfrm>
          <a:prstGeom prst="rect">
            <a:avLst/>
          </a:prstGeom>
          <a:noFill/>
          <a:ln w="9525">
            <a:noFill/>
            <a:miter lim="800000"/>
            <a:headEnd/>
            <a:tailEnd/>
          </a:ln>
          <a:effectLst>
            <a:prstShdw prst="shdw17" dist="17961" dir="2700000">
              <a:srgbClr val="560567">
                <a:alpha val="74997"/>
              </a:srgbClr>
            </a:prstShdw>
          </a:effectLst>
        </p:spPr>
        <p:txBody>
          <a:bodyPr lIns="67422" tIns="33711" rIns="67422" bIns="33711">
            <a:spAutoFit/>
          </a:bodyPr>
          <a:lstStyle/>
          <a:p>
            <a:pPr defTabSz="337220"/>
            <a:r>
              <a:rPr lang="en-US" sz="860" b="1">
                <a:solidFill>
                  <a:srgbClr val="000000"/>
                </a:solidFill>
                <a:latin typeface="Arial" charset="0"/>
                <a:ea typeface="MS PGothic" pitchFamily="34" charset="-128"/>
              </a:rPr>
              <a:t>App Developer</a:t>
            </a:r>
          </a:p>
        </p:txBody>
      </p:sp>
      <p:sp>
        <p:nvSpPr>
          <p:cNvPr id="34" name="Rectangle 12">
            <a:extLst>
              <a:ext uri="{FF2B5EF4-FFF2-40B4-BE49-F238E27FC236}">
                <a16:creationId xmlns:a16="http://schemas.microsoft.com/office/drawing/2014/main" id="{C344F191-03FA-E34D-8A21-8C880A333032}"/>
              </a:ext>
            </a:extLst>
          </p:cNvPr>
          <p:cNvSpPr>
            <a:spLocks noChangeArrowheads="1"/>
          </p:cNvSpPr>
          <p:nvPr/>
        </p:nvSpPr>
        <p:spPr bwMode="auto">
          <a:xfrm>
            <a:off x="5515395" y="4914480"/>
            <a:ext cx="1164011" cy="229020"/>
          </a:xfrm>
          <a:prstGeom prst="rect">
            <a:avLst/>
          </a:prstGeom>
          <a:solidFill>
            <a:schemeClr val="bg1"/>
          </a:solidFill>
          <a:ln w="9525">
            <a:noFill/>
            <a:miter lim="800000"/>
            <a:headEnd/>
            <a:tailEnd/>
          </a:ln>
        </p:spPr>
        <p:txBody>
          <a:bodyPr lIns="67422" tIns="33711" rIns="67422" bIns="33711"/>
          <a:lstStyle/>
          <a:p>
            <a:pPr defTabSz="337220"/>
            <a:endParaRPr lang="en-US" sz="1654">
              <a:solidFill>
                <a:srgbClr val="000000"/>
              </a:solidFill>
              <a:latin typeface="Arial" charset="0"/>
              <a:ea typeface="MS PGothic" pitchFamily="34" charset="-128"/>
            </a:endParaRPr>
          </a:p>
        </p:txBody>
      </p:sp>
      <p:sp>
        <p:nvSpPr>
          <p:cNvPr id="2" name="Footer Placeholder 1">
            <a:extLst>
              <a:ext uri="{FF2B5EF4-FFF2-40B4-BE49-F238E27FC236}">
                <a16:creationId xmlns:a16="http://schemas.microsoft.com/office/drawing/2014/main" id="{47E50B09-0C79-6A40-9AC8-214E5103267B}"/>
              </a:ext>
            </a:extLst>
          </p:cNvPr>
          <p:cNvSpPr>
            <a:spLocks noGrp="1"/>
          </p:cNvSpPr>
          <p:nvPr>
            <p:ph type="ftr" sz="quarter" idx="3"/>
          </p:nvPr>
        </p:nvSpPr>
        <p:spPr/>
        <p:txBody>
          <a:bodyPr/>
          <a:lstStyle/>
          <a:p>
            <a:r>
              <a:rPr lang="en-US"/>
              <a:t>IBM Private Cloud Boot-camp / June 2018 / © 2018 IBM Corporation</a:t>
            </a:r>
            <a:endParaRPr lang="en-US" dirty="0"/>
          </a:p>
        </p:txBody>
      </p:sp>
      <p:sp>
        <p:nvSpPr>
          <p:cNvPr id="5" name="Slide Number Placeholder 4">
            <a:extLst>
              <a:ext uri="{FF2B5EF4-FFF2-40B4-BE49-F238E27FC236}">
                <a16:creationId xmlns:a16="http://schemas.microsoft.com/office/drawing/2014/main" id="{A862087B-EC05-3847-A4A6-9D0A037110DC}"/>
              </a:ext>
            </a:extLst>
          </p:cNvPr>
          <p:cNvSpPr>
            <a:spLocks noGrp="1"/>
          </p:cNvSpPr>
          <p:nvPr>
            <p:ph type="sldNum" sz="quarter" idx="4"/>
          </p:nvPr>
        </p:nvSpPr>
        <p:spPr/>
        <p:txBody>
          <a:bodyPr/>
          <a:lstStyle/>
          <a:p>
            <a:fld id="{3FD999D4-B456-9943-89B7-30D56181CE18}" type="slidenum">
              <a:rPr lang="en-US" smtClean="0"/>
              <a:pPr/>
              <a:t>48</a:t>
            </a:fld>
            <a:endParaRPr lang="en-US" dirty="0"/>
          </a:p>
        </p:txBody>
      </p:sp>
    </p:spTree>
    <p:extLst>
      <p:ext uri="{BB962C8B-B14F-4D97-AF65-F5344CB8AC3E}">
        <p14:creationId xmlns:p14="http://schemas.microsoft.com/office/powerpoint/2010/main" val="214747554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C162AD20-F331-CF4E-9377-0E41A6F72D6F}"/>
              </a:ext>
            </a:extLst>
          </p:cNvPr>
          <p:cNvSpPr txBox="1">
            <a:spLocks/>
          </p:cNvSpPr>
          <p:nvPr/>
        </p:nvSpPr>
        <p:spPr>
          <a:xfrm>
            <a:off x="228600" y="201170"/>
            <a:ext cx="8915400" cy="371486"/>
          </a:xfrm>
          <a:prstGeom prst="rect">
            <a:avLst/>
          </a:prstGeom>
        </p:spPr>
        <p:txBody>
          <a:bodyPr vert="horz" lIns="0" tIns="0" rIns="0" bIns="0" rtlCol="0" anchor="t" anchorCtr="0">
            <a:noAutofit/>
          </a:bodyPr>
          <a:lstStyle>
            <a:lvl1pPr algn="l" defTabSz="609585" rtl="0" eaLnBrk="1" latinLnBrk="0" hangingPunct="1">
              <a:lnSpc>
                <a:spcPct val="90000"/>
              </a:lnSpc>
              <a:spcBef>
                <a:spcPct val="0"/>
              </a:spcBef>
              <a:buNone/>
              <a:defRPr sz="3200" kern="1200">
                <a:solidFill>
                  <a:schemeClr val="tx1"/>
                </a:solidFill>
                <a:latin typeface="+mj-lt"/>
                <a:ea typeface="Arial" charset="0"/>
                <a:cs typeface="Arial" charset="0"/>
              </a:defRPr>
            </a:lvl1pPr>
          </a:lstStyle>
          <a:p>
            <a:pPr defTabSz="457189">
              <a:defRPr/>
            </a:pPr>
            <a:r>
              <a:rPr lang="en-US" sz="2400" dirty="0">
                <a:solidFill>
                  <a:srgbClr val="000000"/>
                </a:solidFill>
              </a:rPr>
              <a:t>API Economy Supply Chain</a:t>
            </a:r>
            <a:endParaRPr lang="en-US" sz="2400" dirty="0">
              <a:solidFill>
                <a:srgbClr val="000000"/>
              </a:solidFill>
              <a:latin typeface="Arial"/>
            </a:endParaRPr>
          </a:p>
        </p:txBody>
      </p:sp>
      <p:pic>
        <p:nvPicPr>
          <p:cNvPr id="30" name="Picture 1">
            <a:extLst>
              <a:ext uri="{FF2B5EF4-FFF2-40B4-BE49-F238E27FC236}">
                <a16:creationId xmlns:a16="http://schemas.microsoft.com/office/drawing/2014/main" id="{7F0A269D-AEF4-E84F-BAF1-B6AC786F163F}"/>
              </a:ext>
            </a:extLst>
          </p:cNvPr>
          <p:cNvPicPr>
            <a:picLocks noChangeAspect="1"/>
          </p:cNvPicPr>
          <p:nvPr/>
        </p:nvPicPr>
        <p:blipFill>
          <a:blip r:embed="rId3"/>
          <a:srcRect/>
          <a:stretch>
            <a:fillRect/>
          </a:stretch>
        </p:blipFill>
        <p:spPr bwMode="auto">
          <a:xfrm>
            <a:off x="1243854" y="971761"/>
            <a:ext cx="6656294" cy="3521449"/>
          </a:xfrm>
          <a:prstGeom prst="rect">
            <a:avLst/>
          </a:prstGeom>
          <a:noFill/>
          <a:ln w="9525">
            <a:noFill/>
            <a:miter lim="800000"/>
            <a:headEnd/>
            <a:tailEnd/>
          </a:ln>
        </p:spPr>
      </p:pic>
      <p:sp>
        <p:nvSpPr>
          <p:cNvPr id="31" name="Left Arrow 30">
            <a:extLst>
              <a:ext uri="{FF2B5EF4-FFF2-40B4-BE49-F238E27FC236}">
                <a16:creationId xmlns:a16="http://schemas.microsoft.com/office/drawing/2014/main" id="{4CDB50D0-A095-B148-AC5A-D561CB8A91D4}"/>
              </a:ext>
            </a:extLst>
          </p:cNvPr>
          <p:cNvSpPr/>
          <p:nvPr/>
        </p:nvSpPr>
        <p:spPr>
          <a:xfrm rot="19781575">
            <a:off x="6970341" y="592704"/>
            <a:ext cx="905835" cy="574639"/>
          </a:xfrm>
          <a:prstGeom prst="leftArrow">
            <a:avLst/>
          </a:prstGeom>
          <a:solidFill>
            <a:srgbClr val="CCFFCC"/>
          </a:solidFill>
          <a:ln>
            <a:solidFill>
              <a:schemeClr val="tx1"/>
            </a:solidFill>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60512" tIns="30256" rIns="60512" bIns="30256" numCol="1" spcCol="0" rtlCol="0" fromWordArt="0" anchor="ctr" anchorCtr="0" forceAA="0" compatLnSpc="1">
            <a:prstTxWarp prst="textNoShape">
              <a:avLst/>
            </a:prstTxWarp>
            <a:noAutofit/>
          </a:bodyPr>
          <a:lstStyle/>
          <a:p>
            <a:pPr algn="ctr"/>
            <a:r>
              <a:rPr lang="en-US" sz="926" dirty="0">
                <a:ln w="0"/>
                <a:solidFill>
                  <a:srgbClr val="00B050"/>
                </a:solidFill>
                <a:effectLst>
                  <a:outerShdw blurRad="38100" dist="19050" dir="2700000" algn="tl" rotWithShape="0">
                    <a:schemeClr val="dk1">
                      <a:alpha val="40000"/>
                    </a:schemeClr>
                  </a:outerShdw>
                </a:effectLst>
              </a:rPr>
              <a:t>Focus Here</a:t>
            </a:r>
          </a:p>
        </p:txBody>
      </p:sp>
      <p:sp>
        <p:nvSpPr>
          <p:cNvPr id="32" name="Right Arrow 31">
            <a:extLst>
              <a:ext uri="{FF2B5EF4-FFF2-40B4-BE49-F238E27FC236}">
                <a16:creationId xmlns:a16="http://schemas.microsoft.com/office/drawing/2014/main" id="{FE8ED39D-0D7B-474C-9CE5-9A046D4A24E9}"/>
              </a:ext>
            </a:extLst>
          </p:cNvPr>
          <p:cNvSpPr/>
          <p:nvPr/>
        </p:nvSpPr>
        <p:spPr>
          <a:xfrm rot="19604792">
            <a:off x="1318918" y="2785623"/>
            <a:ext cx="724400" cy="429506"/>
          </a:xfrm>
          <a:prstGeom prst="rightArrow">
            <a:avLst/>
          </a:prstGeom>
          <a:solidFill>
            <a:srgbClr val="FFCCCC"/>
          </a:solidFill>
          <a:ln>
            <a:solidFill>
              <a:schemeClr val="tx1"/>
            </a:solidFill>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60512" tIns="30256" rIns="60512" bIns="30256" numCol="1" spcCol="0" rtlCol="0" fromWordArt="0" anchor="ctr" anchorCtr="0" forceAA="0" compatLnSpc="1">
            <a:prstTxWarp prst="textNoShape">
              <a:avLst/>
            </a:prstTxWarp>
            <a:noAutofit/>
          </a:bodyPr>
          <a:lstStyle/>
          <a:p>
            <a:pPr algn="ctr"/>
            <a:r>
              <a:rPr lang="en-US" sz="926" dirty="0">
                <a:ln w="0"/>
                <a:solidFill>
                  <a:srgbClr val="FF0000"/>
                </a:solidFill>
                <a:effectLst>
                  <a:outerShdw blurRad="38100" dist="19050" dir="2700000" algn="tl" rotWithShape="0">
                    <a:schemeClr val="dk1">
                      <a:alpha val="40000"/>
                    </a:schemeClr>
                  </a:outerShdw>
                </a:effectLst>
              </a:rPr>
              <a:t>Not Here</a:t>
            </a:r>
          </a:p>
        </p:txBody>
      </p:sp>
      <p:sp>
        <p:nvSpPr>
          <p:cNvPr id="2" name="Footer Placeholder 1">
            <a:extLst>
              <a:ext uri="{FF2B5EF4-FFF2-40B4-BE49-F238E27FC236}">
                <a16:creationId xmlns:a16="http://schemas.microsoft.com/office/drawing/2014/main" id="{05F7551A-08C2-674C-99DD-1BC4097366C6}"/>
              </a:ext>
            </a:extLst>
          </p:cNvPr>
          <p:cNvSpPr>
            <a:spLocks noGrp="1"/>
          </p:cNvSpPr>
          <p:nvPr>
            <p:ph type="ftr" sz="quarter" idx="3"/>
          </p:nvPr>
        </p:nvSpPr>
        <p:spPr/>
        <p:txBody>
          <a:bodyPr/>
          <a:lstStyle/>
          <a:p>
            <a:r>
              <a:rPr lang="en-US"/>
              <a:t>IBM Private Cloud Boot-camp / June 2018 / © 2018 IBM Corporation</a:t>
            </a:r>
            <a:endParaRPr lang="en-US" dirty="0"/>
          </a:p>
        </p:txBody>
      </p:sp>
      <p:sp>
        <p:nvSpPr>
          <p:cNvPr id="5" name="Slide Number Placeholder 4">
            <a:extLst>
              <a:ext uri="{FF2B5EF4-FFF2-40B4-BE49-F238E27FC236}">
                <a16:creationId xmlns:a16="http://schemas.microsoft.com/office/drawing/2014/main" id="{25A07952-965E-1347-8F6A-CC4386AB6F0E}"/>
              </a:ext>
            </a:extLst>
          </p:cNvPr>
          <p:cNvSpPr>
            <a:spLocks noGrp="1"/>
          </p:cNvSpPr>
          <p:nvPr>
            <p:ph type="sldNum" sz="quarter" idx="4"/>
          </p:nvPr>
        </p:nvSpPr>
        <p:spPr/>
        <p:txBody>
          <a:bodyPr/>
          <a:lstStyle/>
          <a:p>
            <a:fld id="{3FD999D4-B456-9943-89B7-30D56181CE18}" type="slidenum">
              <a:rPr lang="en-US" smtClean="0"/>
              <a:pPr/>
              <a:t>49</a:t>
            </a:fld>
            <a:endParaRPr lang="en-US" dirty="0"/>
          </a:p>
        </p:txBody>
      </p:sp>
    </p:spTree>
    <p:extLst>
      <p:ext uri="{BB962C8B-B14F-4D97-AF65-F5344CB8AC3E}">
        <p14:creationId xmlns:p14="http://schemas.microsoft.com/office/powerpoint/2010/main" val="50517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750"/>
                                        <p:tgtEl>
                                          <p:spTgt spid="31"/>
                                        </p:tgtEl>
                                      </p:cBhvr>
                                    </p:animEffect>
                                  </p:childTnLst>
                                </p:cTn>
                              </p:par>
                            </p:childTnLst>
                          </p:cTn>
                        </p:par>
                        <p:par>
                          <p:cTn id="8" fill="hold">
                            <p:stCondLst>
                              <p:cond delay="750"/>
                            </p:stCondLst>
                            <p:childTnLst>
                              <p:par>
                                <p:cTn id="9" presetID="10" presetClass="entr" presetSubtype="0" fill="hold" grpId="0" nodeType="afterEffect">
                                  <p:stCondLst>
                                    <p:cond delay="0"/>
                                  </p:stCondLst>
                                  <p:childTnLst>
                                    <p:set>
                                      <p:cBhvr>
                                        <p:cTn id="10" dur="1" fill="hold">
                                          <p:stCondLst>
                                            <p:cond delay="0"/>
                                          </p:stCondLst>
                                        </p:cTn>
                                        <p:tgtEl>
                                          <p:spTgt spid="32"/>
                                        </p:tgtEl>
                                        <p:attrNameLst>
                                          <p:attrName>style.visibility</p:attrName>
                                        </p:attrNameLst>
                                      </p:cBhvr>
                                      <p:to>
                                        <p:strVal val="visible"/>
                                      </p:to>
                                    </p:set>
                                    <p:animEffect transition="in" filter="fade">
                                      <p:cBhvr>
                                        <p:cTn id="11" dur="75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2"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5937183-9623-FC4C-8162-67E70D2E2DB5}"/>
              </a:ext>
            </a:extLst>
          </p:cNvPr>
          <p:cNvGrpSpPr/>
          <p:nvPr/>
        </p:nvGrpSpPr>
        <p:grpSpPr>
          <a:xfrm>
            <a:off x="5262801" y="775761"/>
            <a:ext cx="3516280" cy="3865955"/>
            <a:chOff x="5245793" y="691963"/>
            <a:chExt cx="3516280" cy="3865955"/>
          </a:xfrm>
        </p:grpSpPr>
        <p:grpSp>
          <p:nvGrpSpPr>
            <p:cNvPr id="16" name="Group 15">
              <a:extLst>
                <a:ext uri="{FF2B5EF4-FFF2-40B4-BE49-F238E27FC236}">
                  <a16:creationId xmlns:a16="http://schemas.microsoft.com/office/drawing/2014/main" id="{6E01E7C1-6938-5149-A927-897D74CAB2DC}"/>
                </a:ext>
              </a:extLst>
            </p:cNvPr>
            <p:cNvGrpSpPr/>
            <p:nvPr/>
          </p:nvGrpSpPr>
          <p:grpSpPr>
            <a:xfrm>
              <a:off x="5245793" y="691963"/>
              <a:ext cx="3516280" cy="3672362"/>
              <a:chOff x="4895125" y="813726"/>
              <a:chExt cx="2291759" cy="2291759"/>
            </a:xfrm>
          </p:grpSpPr>
          <p:pic>
            <p:nvPicPr>
              <p:cNvPr id="19" name="Picture 18">
                <a:extLst>
                  <a:ext uri="{FF2B5EF4-FFF2-40B4-BE49-F238E27FC236}">
                    <a16:creationId xmlns:a16="http://schemas.microsoft.com/office/drawing/2014/main" id="{3F55FCF2-7F2F-6943-A7B3-89874DC9B61E}"/>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895125" y="813726"/>
                <a:ext cx="2291759" cy="2291759"/>
              </a:xfrm>
              <a:prstGeom prst="rect">
                <a:avLst/>
              </a:prstGeom>
            </p:spPr>
          </p:pic>
          <p:sp>
            <p:nvSpPr>
              <p:cNvPr id="20" name="Rounded Rectangle 19">
                <a:extLst>
                  <a:ext uri="{FF2B5EF4-FFF2-40B4-BE49-F238E27FC236}">
                    <a16:creationId xmlns:a16="http://schemas.microsoft.com/office/drawing/2014/main" id="{8DB536E7-E045-3C4B-87AA-F23C9718297D}"/>
                  </a:ext>
                </a:extLst>
              </p:cNvPr>
              <p:cNvSpPr/>
              <p:nvPr/>
            </p:nvSpPr>
            <p:spPr>
              <a:xfrm>
                <a:off x="6809727" y="1016930"/>
                <a:ext cx="298938" cy="296248"/>
              </a:xfrm>
              <a:prstGeom prst="roundRect">
                <a:avLst>
                  <a:gd name="adj" fmla="val 22807"/>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85" eaLnBrk="0" fontAlgn="base" hangingPunct="0">
                  <a:spcBef>
                    <a:spcPct val="0"/>
                  </a:spcBef>
                  <a:spcAft>
                    <a:spcPct val="0"/>
                  </a:spcAft>
                </a:pPr>
                <a:endParaRPr lang="en-US" sz="2400" dirty="0">
                  <a:solidFill>
                    <a:prstClr val="white"/>
                  </a:solidFill>
                  <a:latin typeface="Helvetica Neue" panose="02000503000000020004" pitchFamily="2" charset="0"/>
                  <a:ea typeface="Helvetica Neue" panose="02000503000000020004" pitchFamily="2" charset="0"/>
                  <a:cs typeface="Helvetica Neue" panose="02000503000000020004" pitchFamily="2" charset="0"/>
                </a:endParaRPr>
              </a:p>
            </p:txBody>
          </p:sp>
        </p:grpSp>
        <p:sp>
          <p:nvSpPr>
            <p:cNvPr id="3" name="TextBox 2">
              <a:extLst>
                <a:ext uri="{FF2B5EF4-FFF2-40B4-BE49-F238E27FC236}">
                  <a16:creationId xmlns:a16="http://schemas.microsoft.com/office/drawing/2014/main" id="{7BE73E29-8168-894F-9293-ECF20659BCEB}"/>
                </a:ext>
              </a:extLst>
            </p:cNvPr>
            <p:cNvSpPr txBox="1"/>
            <p:nvPr/>
          </p:nvSpPr>
          <p:spPr>
            <a:xfrm>
              <a:off x="6683672" y="4311697"/>
              <a:ext cx="1118331" cy="246221"/>
            </a:xfrm>
            <a:prstGeom prst="rect">
              <a:avLst/>
            </a:prstGeom>
            <a:noFill/>
          </p:spPr>
          <p:txBody>
            <a:bodyPr wrap="square" rtlCol="0">
              <a:spAutoFit/>
            </a:bodyPr>
            <a:lstStyle/>
            <a:p>
              <a:r>
                <a:rPr lang="en-US" sz="1000" dirty="0">
                  <a:latin typeface="Helvetica Neue" panose="02000503000000020004" pitchFamily="2" charset="0"/>
                  <a:ea typeface="Helvetica Neue" panose="02000503000000020004" pitchFamily="2" charset="0"/>
                  <a:cs typeface="Helvetica Neue" panose="02000503000000020004" pitchFamily="2" charset="0"/>
                </a:rPr>
                <a:t>Forrester Wave</a:t>
              </a:r>
            </a:p>
          </p:txBody>
        </p:sp>
      </p:grpSp>
      <p:sp>
        <p:nvSpPr>
          <p:cNvPr id="14" name="Title 1">
            <a:extLst>
              <a:ext uri="{FF2B5EF4-FFF2-40B4-BE49-F238E27FC236}">
                <a16:creationId xmlns:a16="http://schemas.microsoft.com/office/drawing/2014/main" id="{D838755A-21E0-6D4E-9929-0E88B7C552DA}"/>
              </a:ext>
            </a:extLst>
          </p:cNvPr>
          <p:cNvSpPr>
            <a:spLocks noGrp="1"/>
          </p:cNvSpPr>
          <p:nvPr>
            <p:ph type="title"/>
          </p:nvPr>
        </p:nvSpPr>
        <p:spPr>
          <a:xfrm>
            <a:off x="228600" y="201167"/>
            <a:ext cx="8686800" cy="481188"/>
          </a:xfrm>
        </p:spPr>
        <p:txBody>
          <a:bodyPr/>
          <a:lstStyle/>
          <a:p>
            <a:r>
              <a:rPr lang="en-US" dirty="0">
                <a:latin typeface="Helvetica Neue" panose="02000503000000020004" pitchFamily="2" charset="0"/>
                <a:ea typeface="Helvetica Neue" panose="02000503000000020004" pitchFamily="2" charset="0"/>
                <a:cs typeface="Helvetica Neue" panose="02000503000000020004" pitchFamily="2" charset="0"/>
              </a:rPr>
              <a:t>IBM API Connect: Ranked #1</a:t>
            </a:r>
            <a:endParaRPr lang="en-CA"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5" name="Content Placeholder 2">
            <a:extLst>
              <a:ext uri="{FF2B5EF4-FFF2-40B4-BE49-F238E27FC236}">
                <a16:creationId xmlns:a16="http://schemas.microsoft.com/office/drawing/2014/main" id="{90F19E82-CE71-4C48-B765-7A166FE99660}"/>
              </a:ext>
            </a:extLst>
          </p:cNvPr>
          <p:cNvSpPr txBox="1">
            <a:spLocks/>
          </p:cNvSpPr>
          <p:nvPr/>
        </p:nvSpPr>
        <p:spPr bwMode="auto">
          <a:xfrm>
            <a:off x="227564" y="724083"/>
            <a:ext cx="4969222" cy="4008991"/>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180975" indent="-180975" algn="l" defTabSz="457200" rtl="0" eaLnBrk="0" fontAlgn="base" hangingPunct="0">
              <a:spcBef>
                <a:spcPts val="600"/>
              </a:spcBef>
              <a:spcAft>
                <a:spcPct val="0"/>
              </a:spcAft>
              <a:buClr>
                <a:schemeClr val="accent1"/>
              </a:buClr>
              <a:buFont typeface="Arial" charset="0"/>
              <a:buChar char="•"/>
              <a:defRPr sz="2000" kern="1200">
                <a:solidFill>
                  <a:schemeClr val="tx2"/>
                </a:solidFill>
                <a:latin typeface="Helvetica Neue Light"/>
                <a:ea typeface="ＭＳ Ｐゴシック" charset="0"/>
                <a:cs typeface="Helvetica Neue Light"/>
              </a:defRPr>
            </a:lvl1pPr>
            <a:lvl2pPr marL="420688" indent="-180975" algn="l" defTabSz="457200" rtl="0" eaLnBrk="0" fontAlgn="base" hangingPunct="0">
              <a:spcBef>
                <a:spcPts val="600"/>
              </a:spcBef>
              <a:spcAft>
                <a:spcPct val="0"/>
              </a:spcAft>
              <a:buFont typeface="Wingdings" charset="2"/>
              <a:buChar char="§"/>
              <a:defRPr sz="1800" kern="1200">
                <a:solidFill>
                  <a:schemeClr val="tx2"/>
                </a:solidFill>
                <a:latin typeface="Helvetica Neue Light"/>
                <a:ea typeface="ＭＳ Ｐゴシック" charset="0"/>
                <a:cs typeface="Helvetica Neue Light"/>
              </a:defRPr>
            </a:lvl2pPr>
            <a:lvl3pPr marL="593725" indent="-173038" algn="l" defTabSz="457200" rtl="0" eaLnBrk="0" fontAlgn="base" hangingPunct="0">
              <a:spcBef>
                <a:spcPts val="600"/>
              </a:spcBef>
              <a:spcAft>
                <a:spcPct val="0"/>
              </a:spcAft>
              <a:buFont typeface="Arial" charset="0"/>
              <a:buChar char="•"/>
              <a:defRPr sz="1600" kern="1200">
                <a:solidFill>
                  <a:schemeClr val="accent2"/>
                </a:solidFill>
                <a:latin typeface="Helvetica Neue Light"/>
                <a:ea typeface="ＭＳ Ｐゴシック" charset="0"/>
                <a:cs typeface="Helvetica Neue Light"/>
              </a:defRPr>
            </a:lvl3pPr>
            <a:lvl4pPr marL="893763" indent="-300038" algn="l" defTabSz="457200" rtl="0" eaLnBrk="0" fontAlgn="base" hangingPunct="0">
              <a:spcBef>
                <a:spcPts val="600"/>
              </a:spcBef>
              <a:spcAft>
                <a:spcPct val="0"/>
              </a:spcAft>
              <a:buFont typeface="Arial" charset="0"/>
              <a:buChar char="–"/>
              <a:defRPr sz="1400" kern="1200">
                <a:solidFill>
                  <a:schemeClr val="accent2"/>
                </a:solidFill>
                <a:latin typeface="Helvetica Neue Light"/>
                <a:ea typeface="ＭＳ Ｐゴシック" charset="0"/>
                <a:cs typeface="Helvetica Neue Light"/>
              </a:defRPr>
            </a:lvl4pPr>
            <a:lvl5pPr marL="1074738" indent="-180975" algn="l" defTabSz="457200" rtl="0" eaLnBrk="0" fontAlgn="base" hangingPunct="0">
              <a:spcBef>
                <a:spcPts val="600"/>
              </a:spcBef>
              <a:spcAft>
                <a:spcPct val="0"/>
              </a:spcAft>
              <a:buFont typeface="Arial" charset="0"/>
              <a:buChar char="»"/>
              <a:defRPr sz="1400" kern="1200">
                <a:solidFill>
                  <a:schemeClr val="accent2"/>
                </a:solidFill>
                <a:latin typeface="Helvetica Neue Light"/>
                <a:ea typeface="ＭＳ Ｐゴシック" charset="0"/>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lvl="0">
              <a:spcAft>
                <a:spcPts val="0"/>
              </a:spcAft>
              <a:buClr>
                <a:srgbClr val="2776C3"/>
              </a:buClr>
              <a:defRPr/>
            </a:pPr>
            <a:endParaRPr lang="en-US" sz="16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a:p>
            <a:pPr lvl="0">
              <a:spcAft>
                <a:spcPts val="0"/>
              </a:spcAft>
              <a:buClr>
                <a:srgbClr val="2776C3"/>
              </a:buClr>
              <a:defRPr/>
            </a:pPr>
            <a:r>
              <a:rPr lang="en-US" sz="16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Ranked as Leader by all Analysts</a:t>
            </a:r>
            <a:endParaRPr lang="en-US" sz="16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a:p>
            <a:pPr lvl="1">
              <a:spcAft>
                <a:spcPts val="0"/>
              </a:spcAft>
              <a:buClr>
                <a:srgbClr val="2776C3"/>
              </a:buClr>
              <a:buFont typeface="Wingdings" pitchFamily="2" charset="2"/>
              <a:buChar char="ü"/>
              <a:defRPr/>
            </a:pPr>
            <a:r>
              <a:rPr lang="en-US" sz="16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Forrester, Gartner, IDC, Ovum</a:t>
            </a:r>
          </a:p>
          <a:p>
            <a:pPr lvl="0">
              <a:spcBef>
                <a:spcPts val="0"/>
              </a:spcBef>
              <a:spcAft>
                <a:spcPts val="0"/>
              </a:spcAft>
              <a:buClr>
                <a:srgbClr val="2776C3"/>
              </a:buClr>
              <a:defRPr/>
            </a:pPr>
            <a:endParaRPr lang="en-US" sz="16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a:p>
            <a:pPr lvl="0">
              <a:spcBef>
                <a:spcPts val="0"/>
              </a:spcBef>
              <a:spcAft>
                <a:spcPts val="0"/>
              </a:spcAft>
              <a:buClr>
                <a:srgbClr val="2776C3"/>
              </a:buClr>
              <a:defRPr/>
            </a:pPr>
            <a:r>
              <a:rPr lang="en-US" sz="16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Trusted by enterprises of all sizes </a:t>
            </a:r>
            <a:r>
              <a:rPr lang="en-US" sz="16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across industries and geographies</a:t>
            </a:r>
          </a:p>
          <a:p>
            <a:pPr lvl="1">
              <a:spcAft>
                <a:spcPts val="0"/>
              </a:spcAft>
              <a:buClr>
                <a:srgbClr val="2776C3"/>
              </a:buClr>
              <a:buFont typeface="Wingdings" pitchFamily="2" charset="2"/>
              <a:buChar char="ü"/>
              <a:defRPr/>
            </a:pPr>
            <a:r>
              <a:rPr lang="en-US" sz="16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500+ </a:t>
            </a:r>
            <a:r>
              <a:rPr lang="en-US" sz="16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API Connect clients</a:t>
            </a:r>
          </a:p>
          <a:p>
            <a:pPr lvl="1">
              <a:spcAft>
                <a:spcPts val="0"/>
              </a:spcAft>
              <a:buClr>
                <a:srgbClr val="2776C3"/>
              </a:buClr>
              <a:buFont typeface="Wingdings" pitchFamily="2" charset="2"/>
              <a:buChar char="ü"/>
              <a:defRPr/>
            </a:pPr>
            <a:r>
              <a:rPr lang="en-US" sz="16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2,000+ </a:t>
            </a:r>
            <a:r>
              <a:rPr lang="en-US" sz="16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DataPower Gateway clients</a:t>
            </a:r>
          </a:p>
        </p:txBody>
      </p:sp>
      <p:sp>
        <p:nvSpPr>
          <p:cNvPr id="2" name="Footer Placeholder 1">
            <a:extLst>
              <a:ext uri="{FF2B5EF4-FFF2-40B4-BE49-F238E27FC236}">
                <a16:creationId xmlns:a16="http://schemas.microsoft.com/office/drawing/2014/main" id="{A4658BE7-32D0-F245-92EF-E4AAE1E3B402}"/>
              </a:ext>
            </a:extLst>
          </p:cNvPr>
          <p:cNvSpPr>
            <a:spLocks noGrp="1"/>
          </p:cNvSpPr>
          <p:nvPr>
            <p:ph type="ftr" sz="quarter" idx="3"/>
          </p:nvPr>
        </p:nvSpPr>
        <p:spPr/>
        <p:txBody>
          <a:bodyPr/>
          <a:lstStyle/>
          <a:p>
            <a:r>
              <a:rPr lang="en-US">
                <a:latin typeface="Helvetica Neue" panose="02000503000000020004" pitchFamily="2" charset="0"/>
                <a:ea typeface="Helvetica Neue" panose="02000503000000020004" pitchFamily="2" charset="0"/>
                <a:cs typeface="Helvetica Neue" panose="02000503000000020004" pitchFamily="2" charset="0"/>
              </a:rPr>
              <a:t>IBM Private Cloud Boot-camp / June 2018 / © 2018 IBM Corporation</a:t>
            </a:r>
            <a:endParaRPr lang="en-US"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7" name="Slide Number Placeholder 6">
            <a:extLst>
              <a:ext uri="{FF2B5EF4-FFF2-40B4-BE49-F238E27FC236}">
                <a16:creationId xmlns:a16="http://schemas.microsoft.com/office/drawing/2014/main" id="{0D7187AC-9A19-D842-8CAE-6788B29623E9}"/>
              </a:ext>
            </a:extLst>
          </p:cNvPr>
          <p:cNvSpPr>
            <a:spLocks noGrp="1"/>
          </p:cNvSpPr>
          <p:nvPr>
            <p:ph type="sldNum" sz="quarter" idx="4"/>
          </p:nvPr>
        </p:nvSpPr>
        <p:spPr/>
        <p:txBody>
          <a:bodyPr/>
          <a:lstStyle/>
          <a:p>
            <a:fld id="{3FD999D4-B456-9943-89B7-30D56181CE18}" type="slidenum">
              <a:rPr lang="en-US" smtClean="0"/>
              <a:pPr/>
              <a:t>5</a:t>
            </a:fld>
            <a:endParaRPr lang="en-US" dirty="0"/>
          </a:p>
        </p:txBody>
      </p:sp>
    </p:spTree>
    <p:extLst>
      <p:ext uri="{BB962C8B-B14F-4D97-AF65-F5344CB8AC3E}">
        <p14:creationId xmlns:p14="http://schemas.microsoft.com/office/powerpoint/2010/main" val="129329964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361955" y="857250"/>
            <a:ext cx="6323479" cy="1613647"/>
          </a:xfrm>
        </p:spPr>
        <p:txBody>
          <a:bodyPr/>
          <a:lstStyle/>
          <a:p>
            <a:pPr algn="ctr"/>
            <a:r>
              <a:rPr lang="en-US" sz="4368" dirty="0">
                <a:solidFill>
                  <a:srgbClr val="00B2EF"/>
                </a:solidFill>
              </a:rPr>
              <a:t>What API Use Cases Can You Think Of?</a:t>
            </a:r>
          </a:p>
        </p:txBody>
      </p:sp>
      <p:pic>
        <p:nvPicPr>
          <p:cNvPr id="6" name="Picture 5"/>
          <p:cNvPicPr>
            <a:picLocks noChangeAspect="1"/>
          </p:cNvPicPr>
          <p:nvPr/>
        </p:nvPicPr>
        <p:blipFill>
          <a:blip r:embed="rId2" cstate="print"/>
          <a:stretch>
            <a:fillRect/>
          </a:stretch>
        </p:blipFill>
        <p:spPr>
          <a:xfrm>
            <a:off x="4219016" y="2420471"/>
            <a:ext cx="840739" cy="1630559"/>
          </a:xfrm>
          <a:prstGeom prst="rect">
            <a:avLst/>
          </a:prstGeom>
        </p:spPr>
      </p:pic>
      <p:sp>
        <p:nvSpPr>
          <p:cNvPr id="2" name="Footer Placeholder 1">
            <a:extLst>
              <a:ext uri="{FF2B5EF4-FFF2-40B4-BE49-F238E27FC236}">
                <a16:creationId xmlns:a16="http://schemas.microsoft.com/office/drawing/2014/main" id="{64EDE1DF-E603-B447-AB7B-ECEBAC497178}"/>
              </a:ext>
            </a:extLst>
          </p:cNvPr>
          <p:cNvSpPr>
            <a:spLocks noGrp="1"/>
          </p:cNvSpPr>
          <p:nvPr>
            <p:ph type="ftr" sz="quarter" idx="3"/>
          </p:nvPr>
        </p:nvSpPr>
        <p:spPr/>
        <p:txBody>
          <a:bodyPr/>
          <a:lstStyle/>
          <a:p>
            <a:r>
              <a:rPr lang="en-US"/>
              <a:t>IBM Private Cloud Boot-camp / June 2018 / © 2018 IBM Corporation</a:t>
            </a:r>
            <a:endParaRPr lang="en-US" dirty="0"/>
          </a:p>
        </p:txBody>
      </p:sp>
      <p:sp>
        <p:nvSpPr>
          <p:cNvPr id="7" name="Slide Number Placeholder 6">
            <a:extLst>
              <a:ext uri="{FF2B5EF4-FFF2-40B4-BE49-F238E27FC236}">
                <a16:creationId xmlns:a16="http://schemas.microsoft.com/office/drawing/2014/main" id="{1A13F31C-24F7-674E-A5B3-76711FC7D57A}"/>
              </a:ext>
            </a:extLst>
          </p:cNvPr>
          <p:cNvSpPr>
            <a:spLocks noGrp="1"/>
          </p:cNvSpPr>
          <p:nvPr>
            <p:ph type="sldNum" sz="quarter" idx="4"/>
          </p:nvPr>
        </p:nvSpPr>
        <p:spPr/>
        <p:txBody>
          <a:bodyPr/>
          <a:lstStyle/>
          <a:p>
            <a:fld id="{3FD999D4-B456-9943-89B7-30D56181CE18}" type="slidenum">
              <a:rPr lang="en-US" smtClean="0"/>
              <a:pPr/>
              <a:t>50</a:t>
            </a:fld>
            <a:endParaRPr lang="en-US" dirty="0"/>
          </a:p>
        </p:txBody>
      </p:sp>
    </p:spTree>
    <p:extLst>
      <p:ext uri="{BB962C8B-B14F-4D97-AF65-F5344CB8AC3E}">
        <p14:creationId xmlns:p14="http://schemas.microsoft.com/office/powerpoint/2010/main" val="273257554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C162AD20-F331-CF4E-9377-0E41A6F72D6F}"/>
              </a:ext>
            </a:extLst>
          </p:cNvPr>
          <p:cNvSpPr txBox="1">
            <a:spLocks/>
          </p:cNvSpPr>
          <p:nvPr/>
        </p:nvSpPr>
        <p:spPr>
          <a:xfrm>
            <a:off x="228600" y="201170"/>
            <a:ext cx="8915400" cy="371486"/>
          </a:xfrm>
          <a:prstGeom prst="rect">
            <a:avLst/>
          </a:prstGeom>
        </p:spPr>
        <p:txBody>
          <a:bodyPr vert="horz" lIns="0" tIns="0" rIns="0" bIns="0" rtlCol="0" anchor="t" anchorCtr="0">
            <a:noAutofit/>
          </a:bodyPr>
          <a:lstStyle>
            <a:lvl1pPr algn="l" defTabSz="609585" rtl="0" eaLnBrk="1" latinLnBrk="0" hangingPunct="1">
              <a:lnSpc>
                <a:spcPct val="90000"/>
              </a:lnSpc>
              <a:spcBef>
                <a:spcPct val="0"/>
              </a:spcBef>
              <a:buNone/>
              <a:defRPr sz="3200" kern="1200">
                <a:solidFill>
                  <a:schemeClr val="tx1"/>
                </a:solidFill>
                <a:latin typeface="+mj-lt"/>
                <a:ea typeface="Arial" charset="0"/>
                <a:cs typeface="Arial" charset="0"/>
              </a:defRPr>
            </a:lvl1pPr>
          </a:lstStyle>
          <a:p>
            <a:pPr defTabSz="457189">
              <a:defRPr/>
            </a:pPr>
            <a:r>
              <a:rPr lang="en-US" sz="2400" dirty="0">
                <a:solidFill>
                  <a:srgbClr val="000000"/>
                </a:solidFill>
              </a:rPr>
              <a:t>Investments in Industry Ecosystems</a:t>
            </a:r>
            <a:endParaRPr lang="en-US" sz="2400" dirty="0">
              <a:solidFill>
                <a:srgbClr val="000000"/>
              </a:solidFill>
              <a:latin typeface="Arial"/>
            </a:endParaRPr>
          </a:p>
        </p:txBody>
      </p:sp>
      <p:sp>
        <p:nvSpPr>
          <p:cNvPr id="4" name="Rectangle 4">
            <a:extLst>
              <a:ext uri="{FF2B5EF4-FFF2-40B4-BE49-F238E27FC236}">
                <a16:creationId xmlns:a16="http://schemas.microsoft.com/office/drawing/2014/main" id="{4E619CBD-A240-6246-B481-3971CDECFABC}"/>
              </a:ext>
            </a:extLst>
          </p:cNvPr>
          <p:cNvSpPr txBox="1">
            <a:spLocks/>
          </p:cNvSpPr>
          <p:nvPr/>
        </p:nvSpPr>
        <p:spPr>
          <a:xfrm>
            <a:off x="593481" y="1085495"/>
            <a:ext cx="4924962" cy="3654594"/>
          </a:xfrm>
          <a:noFill/>
        </p:spPr>
        <p:txBody>
          <a:bodyPr/>
          <a:lstStyle>
            <a:lvl1pPr marL="0" indent="0" algn="l" defTabSz="728758" rtl="0" eaLnBrk="1" latinLnBrk="0" hangingPunct="1">
              <a:spcBef>
                <a:spcPts val="960"/>
              </a:spcBef>
              <a:buClr>
                <a:schemeClr val="tx1"/>
              </a:buClr>
              <a:buFontTx/>
              <a:buNone/>
              <a:defRPr sz="3200" b="0" i="0" kern="1200">
                <a:solidFill>
                  <a:srgbClr val="595959"/>
                </a:solidFill>
                <a:latin typeface="IBM Plex Sans Regular" charset="0"/>
                <a:ea typeface="+mn-ea"/>
                <a:cs typeface="+mn-cs"/>
              </a:defRPr>
            </a:lvl1pPr>
            <a:lvl2pPr marL="635237" indent="-253078" algn="l" defTabSz="728758" rtl="0" eaLnBrk="1" latinLnBrk="0" hangingPunct="1">
              <a:spcBef>
                <a:spcPts val="960"/>
              </a:spcBef>
              <a:buClr>
                <a:schemeClr val="accent5"/>
              </a:buClr>
              <a:buFont typeface="Arial"/>
              <a:buChar char="•"/>
              <a:defRPr sz="2880" b="0" i="0" kern="1200">
                <a:solidFill>
                  <a:srgbClr val="595959"/>
                </a:solidFill>
                <a:latin typeface="IBM Plex Sans Regular" charset="0"/>
                <a:ea typeface="+mn-ea"/>
                <a:cs typeface="+mn-cs"/>
              </a:defRPr>
            </a:lvl2pPr>
            <a:lvl3pPr marL="946506" indent="-275939" algn="l" defTabSz="728758" rtl="0" eaLnBrk="1" latinLnBrk="0" hangingPunct="1">
              <a:spcBef>
                <a:spcPts val="960"/>
              </a:spcBef>
              <a:buClr>
                <a:schemeClr val="tx1"/>
              </a:buClr>
              <a:buFont typeface="Lucida Grande"/>
              <a:buChar char="–"/>
              <a:defRPr sz="2560" b="0" i="0" kern="1200">
                <a:solidFill>
                  <a:srgbClr val="595959"/>
                </a:solidFill>
                <a:latin typeface="IBM Plex Sans Regular" charset="0"/>
                <a:ea typeface="+mn-ea"/>
                <a:cs typeface="+mn-cs"/>
              </a:defRPr>
            </a:lvl3pPr>
            <a:lvl4pPr marL="1424952" indent="-478333" algn="l" defTabSz="728758" rtl="0" eaLnBrk="1" latinLnBrk="0" hangingPunct="1">
              <a:spcBef>
                <a:spcPts val="960"/>
              </a:spcBef>
              <a:buClr>
                <a:schemeClr val="tx1"/>
              </a:buClr>
              <a:buFont typeface="Lucida Grande"/>
              <a:buChar char="–"/>
              <a:defRPr sz="2240" b="0" i="0" kern="1200">
                <a:solidFill>
                  <a:srgbClr val="595959"/>
                </a:solidFill>
                <a:latin typeface="IBM Plex Sans Regular" charset="0"/>
                <a:ea typeface="+mn-ea"/>
                <a:cs typeface="+mn-cs"/>
              </a:defRPr>
            </a:lvl4pPr>
            <a:lvl5pPr marL="1713360" indent="-288525" algn="l" defTabSz="728758" rtl="0" eaLnBrk="1" latinLnBrk="0" hangingPunct="1">
              <a:spcBef>
                <a:spcPts val="960"/>
              </a:spcBef>
              <a:buClr>
                <a:schemeClr val="tx1"/>
              </a:buClr>
              <a:buFont typeface="Lucida Grande"/>
              <a:buChar char="–"/>
              <a:defRPr sz="2240" b="0" i="0" kern="1200">
                <a:solidFill>
                  <a:srgbClr val="595959"/>
                </a:solidFill>
                <a:latin typeface="IBM Plex Sans Regular" charset="0"/>
                <a:ea typeface="+mn-ea"/>
                <a:cs typeface="+mn-cs"/>
              </a:defRPr>
            </a:lvl5pPr>
            <a:lvl6pPr marL="4008845" indent="-364378" algn="l" defTabSz="728758" rtl="0" eaLnBrk="1" latinLnBrk="0" hangingPunct="1">
              <a:spcBef>
                <a:spcPct val="20000"/>
              </a:spcBef>
              <a:buFont typeface="Arial"/>
              <a:buChar char="•"/>
              <a:defRPr sz="3200" kern="1200">
                <a:solidFill>
                  <a:schemeClr val="tx1"/>
                </a:solidFill>
                <a:latin typeface="+mn-lt"/>
                <a:ea typeface="+mn-ea"/>
                <a:cs typeface="+mn-cs"/>
              </a:defRPr>
            </a:lvl6pPr>
            <a:lvl7pPr marL="4737830" indent="-364378" algn="l" defTabSz="728758" rtl="0" eaLnBrk="1" latinLnBrk="0" hangingPunct="1">
              <a:spcBef>
                <a:spcPct val="20000"/>
              </a:spcBef>
              <a:buFont typeface="Arial"/>
              <a:buChar char="•"/>
              <a:defRPr sz="3200" kern="1200">
                <a:solidFill>
                  <a:schemeClr val="tx1"/>
                </a:solidFill>
                <a:latin typeface="+mn-lt"/>
                <a:ea typeface="+mn-ea"/>
                <a:cs typeface="+mn-cs"/>
              </a:defRPr>
            </a:lvl7pPr>
            <a:lvl8pPr marL="5466702" indent="-364378" algn="l" defTabSz="728758" rtl="0" eaLnBrk="1" latinLnBrk="0" hangingPunct="1">
              <a:spcBef>
                <a:spcPct val="20000"/>
              </a:spcBef>
              <a:buFont typeface="Arial"/>
              <a:buChar char="•"/>
              <a:defRPr sz="3200" kern="1200">
                <a:solidFill>
                  <a:schemeClr val="tx1"/>
                </a:solidFill>
                <a:latin typeface="+mn-lt"/>
                <a:ea typeface="+mn-ea"/>
                <a:cs typeface="+mn-cs"/>
              </a:defRPr>
            </a:lvl8pPr>
            <a:lvl9pPr marL="6195613" indent="-364378" algn="l" defTabSz="728758" rtl="0" eaLnBrk="1" latinLnBrk="0" hangingPunct="1">
              <a:spcBef>
                <a:spcPct val="20000"/>
              </a:spcBef>
              <a:buFont typeface="Arial"/>
              <a:buChar char="•"/>
              <a:defRPr sz="3200" kern="1200">
                <a:solidFill>
                  <a:schemeClr val="tx1"/>
                </a:solidFill>
                <a:latin typeface="+mn-lt"/>
                <a:ea typeface="+mn-ea"/>
                <a:cs typeface="+mn-cs"/>
              </a:defRPr>
            </a:lvl9pPr>
          </a:lstStyle>
          <a:p>
            <a:pPr>
              <a:lnSpc>
                <a:spcPct val="70000"/>
              </a:lnSpc>
              <a:buFont typeface="Arial" charset="0"/>
              <a:buNone/>
            </a:pPr>
            <a:r>
              <a:rPr lang="en-US" sz="2000" b="1" dirty="0">
                <a:solidFill>
                  <a:srgbClr val="00659E"/>
                </a:solidFill>
                <a:latin typeface="Arial" charset="0"/>
              </a:rPr>
              <a:t>Banking</a:t>
            </a:r>
          </a:p>
          <a:p>
            <a:pPr>
              <a:lnSpc>
                <a:spcPct val="70000"/>
              </a:lnSpc>
              <a:buFont typeface="Arial" charset="0"/>
              <a:buNone/>
            </a:pPr>
            <a:r>
              <a:rPr lang="en-US" sz="1059" dirty="0">
                <a:latin typeface="Arial" charset="0"/>
              </a:rPr>
              <a:t>BIAN REST APIs</a:t>
            </a:r>
            <a:r>
              <a:rPr lang="en-US" sz="2000" dirty="0">
                <a:latin typeface="Arial" charset="0"/>
              </a:rPr>
              <a:t> </a:t>
            </a:r>
          </a:p>
          <a:p>
            <a:r>
              <a:rPr lang="en-US" sz="1059" dirty="0">
                <a:latin typeface="Arial" charset="0"/>
              </a:rPr>
              <a:t>IBM is working with the Banking Industry Architecture Network (BIAN) to create common IT standards for the banking industry, specifically: </a:t>
            </a:r>
          </a:p>
          <a:p>
            <a:pPr marL="405609" lvl="1" indent="-156004"/>
            <a:r>
              <a:rPr lang="en-US" sz="926" dirty="0">
                <a:latin typeface="Arial" charset="0"/>
              </a:rPr>
              <a:t>IBM created common banking API definitions based on</a:t>
            </a:r>
            <a:r>
              <a:rPr lang="en-US" sz="926" i="1" dirty="0">
                <a:latin typeface="Arial" charset="0"/>
              </a:rPr>
              <a:t> </a:t>
            </a:r>
            <a:r>
              <a:rPr lang="en-US" sz="926" dirty="0">
                <a:latin typeface="Arial" charset="0"/>
              </a:rPr>
              <a:t>BIAN standards</a:t>
            </a:r>
            <a:r>
              <a:rPr lang="en-US" sz="926" i="1" dirty="0">
                <a:latin typeface="Arial" charset="0"/>
              </a:rPr>
              <a:t>. </a:t>
            </a:r>
          </a:p>
          <a:p>
            <a:pPr marL="405609" lvl="1" indent="-156004"/>
            <a:r>
              <a:rPr lang="en-US" sz="926" dirty="0">
                <a:latin typeface="Arial" charset="0"/>
              </a:rPr>
              <a:t>IBM has created REST APIs based on BIAN standards so banks won’</a:t>
            </a:r>
            <a:r>
              <a:rPr lang="en-US" altLang="ja-JP" sz="926" dirty="0">
                <a:latin typeface="Arial" charset="0"/>
              </a:rPr>
              <a:t>t have to start from scratch to create their APIs. This move will also help standardize application components and simplify and accelerate the creation of applications</a:t>
            </a:r>
            <a:r>
              <a:rPr lang="en-US" altLang="ja-JP" sz="926" i="1" dirty="0">
                <a:latin typeface="Arial" charset="0"/>
              </a:rPr>
              <a:t>.</a:t>
            </a:r>
          </a:p>
          <a:p>
            <a:pPr marL="405609" lvl="1" indent="-156004"/>
            <a:r>
              <a:rPr lang="en-US" altLang="ja-JP" sz="926" dirty="0">
                <a:latin typeface="Arial" charset="0"/>
              </a:rPr>
              <a:t>REST APIs are on a portal in IBM Bluemix at </a:t>
            </a:r>
            <a:r>
              <a:rPr lang="en-US" altLang="ja-JP" sz="926" dirty="0">
                <a:latin typeface="Arial" charset="0"/>
                <a:hlinkClick r:id="rId3"/>
              </a:rPr>
              <a:t>ibm.biz/bianapiportal</a:t>
            </a:r>
            <a:endParaRPr lang="en-US" sz="926" dirty="0">
              <a:latin typeface="Arial" charset="0"/>
            </a:endParaRPr>
          </a:p>
          <a:p>
            <a:pPr>
              <a:lnSpc>
                <a:spcPct val="70000"/>
              </a:lnSpc>
              <a:buFont typeface="Arial" charset="0"/>
              <a:buNone/>
            </a:pPr>
            <a:endParaRPr lang="en-US" sz="2000" b="1" dirty="0">
              <a:solidFill>
                <a:srgbClr val="00659E"/>
              </a:solidFill>
              <a:latin typeface="Arial" charset="0"/>
            </a:endParaRPr>
          </a:p>
          <a:p>
            <a:pPr>
              <a:lnSpc>
                <a:spcPct val="70000"/>
              </a:lnSpc>
              <a:buFont typeface="Arial" charset="0"/>
              <a:buNone/>
            </a:pPr>
            <a:endParaRPr lang="en-US" sz="596" i="1" dirty="0">
              <a:solidFill>
                <a:srgbClr val="00B1EE"/>
              </a:solidFill>
              <a:latin typeface="Arial" charset="0"/>
            </a:endParaRPr>
          </a:p>
        </p:txBody>
      </p:sp>
      <p:sp>
        <p:nvSpPr>
          <p:cNvPr id="5" name="Text Box 9">
            <a:extLst>
              <a:ext uri="{FF2B5EF4-FFF2-40B4-BE49-F238E27FC236}">
                <a16:creationId xmlns:a16="http://schemas.microsoft.com/office/drawing/2014/main" id="{C1515A8E-65F5-1849-982B-86E497B4BD8C}"/>
              </a:ext>
            </a:extLst>
          </p:cNvPr>
          <p:cNvSpPr txBox="1">
            <a:spLocks noChangeArrowheads="1"/>
          </p:cNvSpPr>
          <p:nvPr/>
        </p:nvSpPr>
        <p:spPr bwMode="auto">
          <a:xfrm>
            <a:off x="6327024" y="2981229"/>
            <a:ext cx="184731" cy="260392"/>
          </a:xfrm>
          <a:prstGeom prst="rect">
            <a:avLst/>
          </a:prstGeom>
          <a:noFill/>
          <a:ln>
            <a:noFill/>
          </a:ln>
          <a:effectLst>
            <a:prstShdw prst="shdw17" dist="17961" dir="2700000">
              <a:schemeClr val="accent1">
                <a:gamma/>
                <a:shade val="60000"/>
                <a:invGamma/>
                <a:alpha val="74998"/>
              </a:schemeClr>
            </a:prstShdw>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txBody>
          <a:bodyPr wrap="none">
            <a:spAutoFit/>
          </a:bodyPr>
          <a:lstStyle/>
          <a:p>
            <a:pPr eaLnBrk="1" hangingPunct="1">
              <a:defRPr/>
            </a:pPr>
            <a:endParaRPr lang="en-US" sz="1092"/>
          </a:p>
        </p:txBody>
      </p:sp>
      <p:sp>
        <p:nvSpPr>
          <p:cNvPr id="6" name="Document">
            <a:extLst>
              <a:ext uri="{FF2B5EF4-FFF2-40B4-BE49-F238E27FC236}">
                <a16:creationId xmlns:a16="http://schemas.microsoft.com/office/drawing/2014/main" id="{90F3E6FE-4666-CA44-9A00-7BB95ECAF733}"/>
              </a:ext>
            </a:extLst>
          </p:cNvPr>
          <p:cNvSpPr>
            <a:spLocks noEditPoints="1" noChangeArrowheads="1"/>
          </p:cNvSpPr>
          <p:nvPr/>
        </p:nvSpPr>
        <p:spPr bwMode="auto">
          <a:xfrm>
            <a:off x="5736798" y="1073218"/>
            <a:ext cx="2123427" cy="1558336"/>
          </a:xfrm>
          <a:custGeom>
            <a:avLst/>
            <a:gdLst>
              <a:gd name="T0" fmla="*/ 10757 w 21600"/>
              <a:gd name="T1" fmla="*/ 21632 h 21600"/>
              <a:gd name="T2" fmla="*/ 85 w 21600"/>
              <a:gd name="T3" fmla="*/ 10849 h 21600"/>
              <a:gd name="T4" fmla="*/ 10757 w 21600"/>
              <a:gd name="T5" fmla="*/ 81 h 21600"/>
              <a:gd name="T6" fmla="*/ 21706 w 21600"/>
              <a:gd name="T7" fmla="*/ 10652 h 21600"/>
              <a:gd name="T8" fmla="*/ 10757 w 21600"/>
              <a:gd name="T9" fmla="*/ 21632 h 21600"/>
              <a:gd name="T10" fmla="*/ 0 w 21600"/>
              <a:gd name="T11" fmla="*/ 0 h 21600"/>
              <a:gd name="T12" fmla="*/ 21600 w 21600"/>
              <a:gd name="T13" fmla="*/ 0 h 21600"/>
              <a:gd name="T14" fmla="*/ 21600 w 21600"/>
              <a:gd name="T15" fmla="*/ 21600 h 21600"/>
              <a:gd name="T16" fmla="*/ 977 w 21600"/>
              <a:gd name="T17" fmla="*/ 818 h 21600"/>
              <a:gd name="T18" fmla="*/ 20622 w 21600"/>
              <a:gd name="T19" fmla="*/ 16429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10757" y="21632"/>
                </a:moveTo>
                <a:lnTo>
                  <a:pt x="5187" y="21632"/>
                </a:lnTo>
                <a:lnTo>
                  <a:pt x="85" y="17509"/>
                </a:lnTo>
                <a:lnTo>
                  <a:pt x="85" y="10849"/>
                </a:lnTo>
                <a:lnTo>
                  <a:pt x="85" y="81"/>
                </a:lnTo>
                <a:lnTo>
                  <a:pt x="10757" y="81"/>
                </a:lnTo>
                <a:lnTo>
                  <a:pt x="21706" y="81"/>
                </a:lnTo>
                <a:lnTo>
                  <a:pt x="21706" y="10652"/>
                </a:lnTo>
                <a:lnTo>
                  <a:pt x="21706" y="21632"/>
                </a:lnTo>
                <a:lnTo>
                  <a:pt x="10757" y="21632"/>
                </a:lnTo>
                <a:close/>
              </a:path>
              <a:path w="21600" h="21600">
                <a:moveTo>
                  <a:pt x="85" y="17509"/>
                </a:moveTo>
                <a:lnTo>
                  <a:pt x="5187" y="17509"/>
                </a:lnTo>
                <a:lnTo>
                  <a:pt x="5187" y="21632"/>
                </a:lnTo>
                <a:lnTo>
                  <a:pt x="85" y="17509"/>
                </a:lnTo>
                <a:close/>
              </a:path>
            </a:pathLst>
          </a:custGeom>
          <a:solidFill>
            <a:srgbClr val="EAEAEA"/>
          </a:solidFill>
          <a:ln w="9525">
            <a:solidFill>
              <a:srgbClr val="000000"/>
            </a:solidFill>
            <a:miter lim="800000"/>
            <a:headEnd/>
            <a:tailEnd/>
          </a:ln>
          <a:effectLst>
            <a:outerShdw blurRad="63500" dist="107763" dir="2700000" algn="ctr" rotWithShape="0">
              <a:srgbClr val="000000">
                <a:alpha val="74998"/>
              </a:srgbClr>
            </a:outerShdw>
          </a:effectLst>
        </p:spPr>
        <p:txBody>
          <a:bodyPr/>
          <a:lstStyle/>
          <a:p>
            <a:pPr>
              <a:defRPr/>
            </a:pPr>
            <a:endParaRPr lang="en-US" sz="1092"/>
          </a:p>
        </p:txBody>
      </p:sp>
      <p:sp>
        <p:nvSpPr>
          <p:cNvPr id="7" name="Text Box 16">
            <a:extLst>
              <a:ext uri="{FF2B5EF4-FFF2-40B4-BE49-F238E27FC236}">
                <a16:creationId xmlns:a16="http://schemas.microsoft.com/office/drawing/2014/main" id="{4315575F-0F24-A641-9CF1-11FFB354658A}"/>
              </a:ext>
            </a:extLst>
          </p:cNvPr>
          <p:cNvSpPr txBox="1">
            <a:spLocks noChangeArrowheads="1"/>
          </p:cNvSpPr>
          <p:nvPr/>
        </p:nvSpPr>
        <p:spPr bwMode="auto">
          <a:xfrm>
            <a:off x="5555656" y="1100953"/>
            <a:ext cx="2282901" cy="1503489"/>
          </a:xfrm>
          <a:prstGeom prst="rect">
            <a:avLst/>
          </a:prstGeom>
          <a:noFill/>
          <a:ln>
            <a:noFill/>
          </a:ln>
          <a:effectLst>
            <a:prstShdw prst="shdw17" dist="17961" dir="2700000">
              <a:srgbClr val="737373">
                <a:alpha val="74997"/>
              </a:srgbClr>
            </a:prstShdw>
          </a:effectLst>
          <a:extLst>
            <a:ext uri="{909E8E84-426E-40dd-AFC4-6F175D3DCCD1}">
              <a14:hiddenFill xmlns:a14="http://schemas.microsoft.com/office/drawing/2010/main" xmlns="">
                <a:solidFill>
                  <a:srgbClr val="C0C0C0"/>
                </a:solidFill>
              </a14:hiddenFill>
            </a:ext>
            <a:ext uri="{91240B29-F687-4f45-9708-019B960494DF}">
              <a14:hiddenLine xmlns:a14="http://schemas.microsoft.com/office/drawing/2010/main" xmlns="" w="9525">
                <a:solidFill>
                  <a:schemeClr val="tx1"/>
                </a:solidFill>
                <a:miter lim="800000"/>
                <a:headEnd/>
                <a:tailEnd/>
              </a14:hiddenLine>
            </a:ext>
          </a:extLst>
        </p:spPr>
        <p:txBody>
          <a:bodyPr>
            <a:spAutoFit/>
          </a:bodyPr>
          <a:lstStyle>
            <a:lvl1pPr marL="342900" indent="-342900">
              <a:defRPr sz="2400">
                <a:solidFill>
                  <a:schemeClr val="tx1"/>
                </a:solidFill>
                <a:latin typeface="Calibri" charset="0"/>
                <a:ea typeface="MS PGothic" charset="0"/>
                <a:cs typeface="MS PGothic" charset="0"/>
              </a:defRPr>
            </a:lvl1pPr>
            <a:lvl2pPr>
              <a:defRPr sz="2400">
                <a:solidFill>
                  <a:schemeClr val="tx1"/>
                </a:solidFill>
                <a:latin typeface="Calibri" charset="0"/>
                <a:ea typeface="MS PGothic" charset="0"/>
                <a:cs typeface="MS PGothic" charset="0"/>
              </a:defRPr>
            </a:lvl2pPr>
            <a:lvl3pPr>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lvl="1" eaLnBrk="1" hangingPunct="1"/>
            <a:r>
              <a:rPr lang="ja-JP" altLang="en-US" sz="764"/>
              <a:t>“</a:t>
            </a:r>
            <a:r>
              <a:rPr lang="en-US" altLang="ja-JP" sz="764" i="1" dirty="0"/>
              <a:t>We are pleased to be working with IBM to promote banking industry standards and encourage collaborative, innovative solutions for banks. .. IBM</a:t>
            </a:r>
            <a:r>
              <a:rPr lang="ja-JP" altLang="en-US" sz="764" i="1"/>
              <a:t>’</a:t>
            </a:r>
            <a:r>
              <a:rPr lang="en-US" altLang="ja-JP" sz="764" i="1" dirty="0"/>
              <a:t>s sharing of banking industry APIs – with the additional operational value from IBM</a:t>
            </a:r>
            <a:r>
              <a:rPr lang="ja-JP" altLang="en-US" sz="764" i="1"/>
              <a:t>’</a:t>
            </a:r>
            <a:r>
              <a:rPr lang="en-US" altLang="ja-JP" sz="764" i="1" dirty="0"/>
              <a:t>s Banking Industry models – will accelerate development, propel adoption and set the stage for enhanced business benefits and future growth.</a:t>
            </a:r>
            <a:r>
              <a:rPr lang="ja-JP" altLang="en-US" sz="764" i="1"/>
              <a:t>”</a:t>
            </a:r>
            <a:endParaRPr lang="en-US" altLang="ja-JP" sz="764" i="1" dirty="0"/>
          </a:p>
          <a:p>
            <a:pPr lvl="2" algn="r" eaLnBrk="1" hangingPunct="1"/>
            <a:r>
              <a:rPr lang="en-US" sz="764" i="1" dirty="0"/>
              <a:t>– Hans </a:t>
            </a:r>
            <a:r>
              <a:rPr lang="en-US" sz="764" i="1" dirty="0" err="1"/>
              <a:t>Tesselaar</a:t>
            </a:r>
            <a:r>
              <a:rPr lang="en-US" sz="764" i="1" dirty="0"/>
              <a:t>, Executive Director, BIAN</a:t>
            </a:r>
            <a:endParaRPr lang="en-US" sz="764" dirty="0"/>
          </a:p>
        </p:txBody>
      </p:sp>
      <p:pic>
        <p:nvPicPr>
          <p:cNvPr id="8" name="Picture 17">
            <a:extLst>
              <a:ext uri="{FF2B5EF4-FFF2-40B4-BE49-F238E27FC236}">
                <a16:creationId xmlns:a16="http://schemas.microsoft.com/office/drawing/2014/main" id="{A60406A5-886D-ED41-8C3D-58DE88BA79CA}"/>
              </a:ext>
            </a:extLst>
          </p:cNvPr>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7178996" y="2310872"/>
            <a:ext cx="606693" cy="25654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17961" dir="2700000" algn="ctr" rotWithShape="0">
                    <a:schemeClr val="accent1">
                      <a:gamma/>
                      <a:shade val="60000"/>
                      <a:invGamma/>
                      <a:alpha val="74998"/>
                    </a:schemeClr>
                  </a:outerShdw>
                </a:effectLst>
              </a14:hiddenEffects>
            </a:ext>
          </a:extLst>
        </p:spPr>
      </p:pic>
      <p:sp>
        <p:nvSpPr>
          <p:cNvPr id="2" name="Footer Placeholder 1">
            <a:extLst>
              <a:ext uri="{FF2B5EF4-FFF2-40B4-BE49-F238E27FC236}">
                <a16:creationId xmlns:a16="http://schemas.microsoft.com/office/drawing/2014/main" id="{E8F72D2E-B3F2-7646-80E1-3BCC3421C492}"/>
              </a:ext>
            </a:extLst>
          </p:cNvPr>
          <p:cNvSpPr>
            <a:spLocks noGrp="1"/>
          </p:cNvSpPr>
          <p:nvPr>
            <p:ph type="ftr" sz="quarter" idx="3"/>
          </p:nvPr>
        </p:nvSpPr>
        <p:spPr/>
        <p:txBody>
          <a:bodyPr/>
          <a:lstStyle/>
          <a:p>
            <a:r>
              <a:rPr lang="en-US"/>
              <a:t>IBM Private Cloud Boot-camp / June 2018 / © 2018 IBM Corporation</a:t>
            </a:r>
            <a:endParaRPr lang="en-US" dirty="0"/>
          </a:p>
        </p:txBody>
      </p:sp>
      <p:sp>
        <p:nvSpPr>
          <p:cNvPr id="10" name="Slide Number Placeholder 9">
            <a:extLst>
              <a:ext uri="{FF2B5EF4-FFF2-40B4-BE49-F238E27FC236}">
                <a16:creationId xmlns:a16="http://schemas.microsoft.com/office/drawing/2014/main" id="{A440B043-2ECB-CF47-B48C-E9F7D97138E7}"/>
              </a:ext>
            </a:extLst>
          </p:cNvPr>
          <p:cNvSpPr>
            <a:spLocks noGrp="1"/>
          </p:cNvSpPr>
          <p:nvPr>
            <p:ph type="sldNum" sz="quarter" idx="4"/>
          </p:nvPr>
        </p:nvSpPr>
        <p:spPr/>
        <p:txBody>
          <a:bodyPr/>
          <a:lstStyle/>
          <a:p>
            <a:fld id="{3FD999D4-B456-9943-89B7-30D56181CE18}" type="slidenum">
              <a:rPr lang="en-US" smtClean="0"/>
              <a:pPr/>
              <a:t>51</a:t>
            </a:fld>
            <a:endParaRPr lang="en-US" dirty="0"/>
          </a:p>
        </p:txBody>
      </p:sp>
    </p:spTree>
    <p:extLst>
      <p:ext uri="{BB962C8B-B14F-4D97-AF65-F5344CB8AC3E}">
        <p14:creationId xmlns:p14="http://schemas.microsoft.com/office/powerpoint/2010/main" val="292472026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C162AD20-F331-CF4E-9377-0E41A6F72D6F}"/>
              </a:ext>
            </a:extLst>
          </p:cNvPr>
          <p:cNvSpPr txBox="1">
            <a:spLocks/>
          </p:cNvSpPr>
          <p:nvPr/>
        </p:nvSpPr>
        <p:spPr>
          <a:xfrm>
            <a:off x="228600" y="201170"/>
            <a:ext cx="8915400" cy="371486"/>
          </a:xfrm>
          <a:prstGeom prst="rect">
            <a:avLst/>
          </a:prstGeom>
        </p:spPr>
        <p:txBody>
          <a:bodyPr vert="horz" lIns="0" tIns="0" rIns="0" bIns="0" rtlCol="0" anchor="t" anchorCtr="0">
            <a:noAutofit/>
          </a:bodyPr>
          <a:lstStyle>
            <a:lvl1pPr algn="l" defTabSz="609585" rtl="0" eaLnBrk="1" latinLnBrk="0" hangingPunct="1">
              <a:lnSpc>
                <a:spcPct val="90000"/>
              </a:lnSpc>
              <a:spcBef>
                <a:spcPct val="0"/>
              </a:spcBef>
              <a:buNone/>
              <a:defRPr sz="3200" kern="1200">
                <a:solidFill>
                  <a:schemeClr val="tx1"/>
                </a:solidFill>
                <a:latin typeface="+mj-lt"/>
                <a:ea typeface="Arial" charset="0"/>
                <a:cs typeface="Arial" charset="0"/>
              </a:defRPr>
            </a:lvl1pPr>
          </a:lstStyle>
          <a:p>
            <a:pPr defTabSz="457189">
              <a:defRPr/>
            </a:pPr>
            <a:r>
              <a:rPr lang="en-US" sz="2400" dirty="0">
                <a:solidFill>
                  <a:srgbClr val="000000"/>
                </a:solidFill>
              </a:rPr>
              <a:t>Where are you in your API Economy journey?</a:t>
            </a:r>
            <a:endParaRPr lang="en-US" sz="2400" dirty="0">
              <a:solidFill>
                <a:srgbClr val="000000"/>
              </a:solidFill>
              <a:latin typeface="Arial"/>
            </a:endParaRPr>
          </a:p>
        </p:txBody>
      </p:sp>
      <p:sp>
        <p:nvSpPr>
          <p:cNvPr id="11" name="Content Placeholder 2">
            <a:extLst>
              <a:ext uri="{FF2B5EF4-FFF2-40B4-BE49-F238E27FC236}">
                <a16:creationId xmlns:a16="http://schemas.microsoft.com/office/drawing/2014/main" id="{1DBAB733-D335-5C47-A73B-6227F7EE2266}"/>
              </a:ext>
            </a:extLst>
          </p:cNvPr>
          <p:cNvSpPr txBox="1">
            <a:spLocks/>
          </p:cNvSpPr>
          <p:nvPr/>
        </p:nvSpPr>
        <p:spPr bwMode="auto">
          <a:xfrm>
            <a:off x="227564" y="724085"/>
            <a:ext cx="8542763" cy="4008991"/>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180975" indent="-180975" algn="l" defTabSz="457200" rtl="0" eaLnBrk="0" fontAlgn="base" hangingPunct="0">
              <a:spcBef>
                <a:spcPts val="600"/>
              </a:spcBef>
              <a:spcAft>
                <a:spcPct val="0"/>
              </a:spcAft>
              <a:buClr>
                <a:schemeClr val="accent1"/>
              </a:buClr>
              <a:buFont typeface="Arial" charset="0"/>
              <a:buChar char="•"/>
              <a:defRPr sz="2000" kern="1200">
                <a:solidFill>
                  <a:schemeClr val="tx2"/>
                </a:solidFill>
                <a:latin typeface="Helvetica Neue Light"/>
                <a:ea typeface="ＭＳ Ｐゴシック" charset="0"/>
                <a:cs typeface="Helvetica Neue Light"/>
              </a:defRPr>
            </a:lvl1pPr>
            <a:lvl2pPr marL="420688" indent="-180975" algn="l" defTabSz="457200" rtl="0" eaLnBrk="0" fontAlgn="base" hangingPunct="0">
              <a:spcBef>
                <a:spcPts val="600"/>
              </a:spcBef>
              <a:spcAft>
                <a:spcPct val="0"/>
              </a:spcAft>
              <a:buFont typeface="Wingdings" charset="2"/>
              <a:buChar char="§"/>
              <a:defRPr sz="1800" kern="1200">
                <a:solidFill>
                  <a:schemeClr val="tx2"/>
                </a:solidFill>
                <a:latin typeface="Helvetica Neue Light"/>
                <a:ea typeface="ＭＳ Ｐゴシック" charset="0"/>
                <a:cs typeface="Helvetica Neue Light"/>
              </a:defRPr>
            </a:lvl2pPr>
            <a:lvl3pPr marL="593725" indent="-173038" algn="l" defTabSz="457200" rtl="0" eaLnBrk="0" fontAlgn="base" hangingPunct="0">
              <a:spcBef>
                <a:spcPts val="600"/>
              </a:spcBef>
              <a:spcAft>
                <a:spcPct val="0"/>
              </a:spcAft>
              <a:buFont typeface="Arial" charset="0"/>
              <a:buChar char="•"/>
              <a:defRPr sz="1600" kern="1200">
                <a:solidFill>
                  <a:schemeClr val="accent2"/>
                </a:solidFill>
                <a:latin typeface="Helvetica Neue Light"/>
                <a:ea typeface="ＭＳ Ｐゴシック" charset="0"/>
                <a:cs typeface="Helvetica Neue Light"/>
              </a:defRPr>
            </a:lvl3pPr>
            <a:lvl4pPr marL="893763" indent="-300038" algn="l" defTabSz="457200" rtl="0" eaLnBrk="0" fontAlgn="base" hangingPunct="0">
              <a:spcBef>
                <a:spcPts val="600"/>
              </a:spcBef>
              <a:spcAft>
                <a:spcPct val="0"/>
              </a:spcAft>
              <a:buFont typeface="Arial" charset="0"/>
              <a:buChar char="–"/>
              <a:defRPr sz="1400" kern="1200">
                <a:solidFill>
                  <a:schemeClr val="accent2"/>
                </a:solidFill>
                <a:latin typeface="Helvetica Neue Light"/>
                <a:ea typeface="ＭＳ Ｐゴシック" charset="0"/>
                <a:cs typeface="Helvetica Neue Light"/>
              </a:defRPr>
            </a:lvl4pPr>
            <a:lvl5pPr marL="1074738" indent="-180975" algn="l" defTabSz="457200" rtl="0" eaLnBrk="0" fontAlgn="base" hangingPunct="0">
              <a:spcBef>
                <a:spcPts val="600"/>
              </a:spcBef>
              <a:spcAft>
                <a:spcPct val="0"/>
              </a:spcAft>
              <a:buFont typeface="Arial" charset="0"/>
              <a:buChar char="»"/>
              <a:defRPr sz="1400" kern="1200">
                <a:solidFill>
                  <a:schemeClr val="accent2"/>
                </a:solidFill>
                <a:latin typeface="Helvetica Neue Light"/>
                <a:ea typeface="ＭＳ Ｐゴシック" charset="0"/>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defTabSz="457189">
              <a:spcBef>
                <a:spcPts val="0"/>
              </a:spcBef>
              <a:spcAft>
                <a:spcPts val="0"/>
              </a:spcAft>
              <a:buClr>
                <a:srgbClr val="2776C3"/>
              </a:buClr>
              <a:buNone/>
              <a:defRPr/>
            </a:pPr>
            <a:endParaRPr lang="en-US" dirty="0">
              <a:solidFill>
                <a:srgbClr val="264A60"/>
              </a:solidFill>
              <a:latin typeface="Helvetica Neue Regular" panose="02000503000000020004" pitchFamily="2" charset="0"/>
              <a:cs typeface="Helvetica Neue Light" charset="0"/>
            </a:endParaRPr>
          </a:p>
          <a:p>
            <a:pPr marL="0" indent="0" defTabSz="457189">
              <a:spcBef>
                <a:spcPts val="0"/>
              </a:spcBef>
              <a:spcAft>
                <a:spcPts val="0"/>
              </a:spcAft>
              <a:buClr>
                <a:srgbClr val="2776C3"/>
              </a:buClr>
              <a:buNone/>
              <a:defRPr/>
            </a:pPr>
            <a:endParaRPr lang="en-US" dirty="0">
              <a:solidFill>
                <a:srgbClr val="264A60"/>
              </a:solidFill>
              <a:latin typeface="Helvetica Neue Regular" panose="02000503000000020004" pitchFamily="2" charset="0"/>
              <a:cs typeface="Helvetica Neue Light" charset="0"/>
            </a:endParaRPr>
          </a:p>
          <a:p>
            <a:pPr marL="0" indent="0" defTabSz="457189">
              <a:spcBef>
                <a:spcPts val="0"/>
              </a:spcBef>
              <a:spcAft>
                <a:spcPts val="0"/>
              </a:spcAft>
              <a:buClr>
                <a:srgbClr val="2776C3"/>
              </a:buClr>
              <a:buNone/>
              <a:defRPr/>
            </a:pPr>
            <a:r>
              <a:rPr lang="en-US" dirty="0">
                <a:solidFill>
                  <a:srgbClr val="264A60"/>
                </a:solidFill>
                <a:latin typeface="Helvetica Neue Regular" panose="02000503000000020004" pitchFamily="2" charset="0"/>
                <a:cs typeface="Helvetica Neue Light" charset="0"/>
              </a:rPr>
              <a:t>Understand Your API Maturity Level</a:t>
            </a:r>
          </a:p>
          <a:p>
            <a:pPr marL="0" indent="0" defTabSz="457189">
              <a:spcBef>
                <a:spcPts val="0"/>
              </a:spcBef>
              <a:spcAft>
                <a:spcPts val="0"/>
              </a:spcAft>
              <a:buClr>
                <a:srgbClr val="2776C3"/>
              </a:buClr>
              <a:buNone/>
              <a:defRPr/>
            </a:pPr>
            <a:endParaRPr lang="en-US" sz="1600" dirty="0">
              <a:solidFill>
                <a:srgbClr val="264A60"/>
              </a:solidFill>
              <a:latin typeface="Helvetica Neue Regular" panose="02000503000000020004" pitchFamily="2" charset="0"/>
              <a:cs typeface="Helvetica Neue Light" charset="0"/>
            </a:endParaRPr>
          </a:p>
          <a:p>
            <a:pPr defTabSz="457189">
              <a:spcBef>
                <a:spcPts val="0"/>
              </a:spcBef>
              <a:spcAft>
                <a:spcPts val="0"/>
              </a:spcAft>
              <a:buClr>
                <a:srgbClr val="2776C3"/>
              </a:buClr>
              <a:defRPr/>
            </a:pPr>
            <a:r>
              <a:rPr lang="en-US" sz="1600" dirty="0">
                <a:solidFill>
                  <a:srgbClr val="264A60"/>
                </a:solidFill>
                <a:latin typeface="Helvetica Neue Regular" panose="02000503000000020004" pitchFamily="2" charset="0"/>
                <a:cs typeface="Helvetica Neue Light" charset="0"/>
              </a:rPr>
              <a:t>Where do you start?</a:t>
            </a:r>
          </a:p>
          <a:p>
            <a:pPr defTabSz="457189">
              <a:spcBef>
                <a:spcPts val="0"/>
              </a:spcBef>
              <a:spcAft>
                <a:spcPts val="0"/>
              </a:spcAft>
              <a:buClr>
                <a:srgbClr val="2776C3"/>
              </a:buClr>
              <a:defRPr/>
            </a:pPr>
            <a:r>
              <a:rPr lang="en-US" sz="1600" dirty="0">
                <a:solidFill>
                  <a:srgbClr val="264A60"/>
                </a:solidFill>
                <a:latin typeface="Helvetica Neue Regular" panose="02000503000000020004" pitchFamily="2" charset="0"/>
                <a:cs typeface="Helvetica Neue Light" charset="0"/>
              </a:rPr>
              <a:t>Do you have an API Strategy? </a:t>
            </a:r>
          </a:p>
          <a:p>
            <a:pPr defTabSz="457189">
              <a:spcBef>
                <a:spcPts val="0"/>
              </a:spcBef>
              <a:spcAft>
                <a:spcPts val="0"/>
              </a:spcAft>
              <a:buClr>
                <a:srgbClr val="2776C3"/>
              </a:buClr>
              <a:defRPr/>
            </a:pPr>
            <a:r>
              <a:rPr lang="en-US" sz="1600" dirty="0">
                <a:solidFill>
                  <a:srgbClr val="264A60"/>
                </a:solidFill>
                <a:latin typeface="Helvetica Neue Regular" panose="02000503000000020004" pitchFamily="2" charset="0"/>
                <a:cs typeface="Helvetica Neue Light" charset="0"/>
              </a:rPr>
              <a:t>What changes need to be considered, IT &amp; Business??</a:t>
            </a:r>
          </a:p>
          <a:p>
            <a:pPr defTabSz="457189">
              <a:spcBef>
                <a:spcPts val="0"/>
              </a:spcBef>
              <a:spcAft>
                <a:spcPts val="0"/>
              </a:spcAft>
              <a:buClr>
                <a:srgbClr val="2776C3"/>
              </a:buClr>
              <a:defRPr/>
            </a:pPr>
            <a:r>
              <a:rPr lang="en-US" sz="1600" dirty="0">
                <a:solidFill>
                  <a:srgbClr val="264A60"/>
                </a:solidFill>
                <a:latin typeface="Helvetica Neue Regular" panose="02000503000000020004" pitchFamily="2" charset="0"/>
                <a:cs typeface="Helvetica Neue Light" charset="0"/>
              </a:rPr>
              <a:t>Who needs to participate? </a:t>
            </a:r>
          </a:p>
          <a:p>
            <a:pPr defTabSz="457189">
              <a:spcBef>
                <a:spcPts val="0"/>
              </a:spcBef>
              <a:spcAft>
                <a:spcPts val="0"/>
              </a:spcAft>
              <a:buClr>
                <a:srgbClr val="2776C3"/>
              </a:buClr>
              <a:defRPr/>
            </a:pPr>
            <a:r>
              <a:rPr lang="en-US" sz="1600" dirty="0">
                <a:solidFill>
                  <a:srgbClr val="264A60"/>
                </a:solidFill>
                <a:latin typeface="Helvetica Neue Regular" panose="02000503000000020004" pitchFamily="2" charset="0"/>
                <a:cs typeface="Helvetica Neue Light" charset="0"/>
              </a:rPr>
              <a:t>Do you have the right roles / responsibilities in place for driving this transformation?</a:t>
            </a:r>
          </a:p>
          <a:p>
            <a:pPr defTabSz="457189">
              <a:spcBef>
                <a:spcPts val="0"/>
              </a:spcBef>
              <a:spcAft>
                <a:spcPts val="0"/>
              </a:spcAft>
              <a:buClr>
                <a:srgbClr val="2776C3"/>
              </a:buClr>
              <a:defRPr/>
            </a:pPr>
            <a:r>
              <a:rPr lang="en-US" sz="1600" dirty="0">
                <a:solidFill>
                  <a:srgbClr val="264A60"/>
                </a:solidFill>
                <a:latin typeface="Helvetica Neue Regular" panose="02000503000000020004" pitchFamily="2" charset="0"/>
                <a:cs typeface="Helvetica Neue Light" charset="0"/>
              </a:rPr>
              <a:t>What expectations does the business have? </a:t>
            </a:r>
          </a:p>
          <a:p>
            <a:pPr defTabSz="457189">
              <a:spcBef>
                <a:spcPts val="0"/>
              </a:spcBef>
              <a:spcAft>
                <a:spcPts val="0"/>
              </a:spcAft>
              <a:buClr>
                <a:srgbClr val="2776C3"/>
              </a:buClr>
              <a:defRPr/>
            </a:pPr>
            <a:r>
              <a:rPr lang="en-US" sz="1600" dirty="0">
                <a:solidFill>
                  <a:srgbClr val="264A60"/>
                </a:solidFill>
                <a:latin typeface="Helvetica Neue Regular" panose="02000503000000020004" pitchFamily="2" charset="0"/>
                <a:cs typeface="Helvetica Neue Light" charset="0"/>
              </a:rPr>
              <a:t>Do you have existing SOA infrastructure?</a:t>
            </a:r>
          </a:p>
          <a:p>
            <a:pPr defTabSz="457189">
              <a:spcBef>
                <a:spcPts val="0"/>
              </a:spcBef>
              <a:spcAft>
                <a:spcPts val="0"/>
              </a:spcAft>
              <a:buClr>
                <a:srgbClr val="2776C3"/>
              </a:buClr>
              <a:defRPr/>
            </a:pPr>
            <a:r>
              <a:rPr lang="en-US" sz="1600" dirty="0">
                <a:solidFill>
                  <a:srgbClr val="264A60"/>
                </a:solidFill>
                <a:latin typeface="Helvetica Neue Regular" panose="02000503000000020004" pitchFamily="2" charset="0"/>
                <a:cs typeface="Helvetica Neue Light" charset="0"/>
              </a:rPr>
              <a:t>What’s the difference and how can I leverage the investment in SOA?</a:t>
            </a:r>
          </a:p>
        </p:txBody>
      </p:sp>
      <p:sp>
        <p:nvSpPr>
          <p:cNvPr id="2" name="Footer Placeholder 1">
            <a:extLst>
              <a:ext uri="{FF2B5EF4-FFF2-40B4-BE49-F238E27FC236}">
                <a16:creationId xmlns:a16="http://schemas.microsoft.com/office/drawing/2014/main" id="{F4519F6C-1B90-1243-B42F-06AD5850F433}"/>
              </a:ext>
            </a:extLst>
          </p:cNvPr>
          <p:cNvSpPr>
            <a:spLocks noGrp="1"/>
          </p:cNvSpPr>
          <p:nvPr>
            <p:ph type="ftr" sz="quarter" idx="3"/>
          </p:nvPr>
        </p:nvSpPr>
        <p:spPr/>
        <p:txBody>
          <a:bodyPr/>
          <a:lstStyle/>
          <a:p>
            <a:r>
              <a:rPr lang="en-US"/>
              <a:t>IBM Private Cloud Boot-camp / June 2018 / © 2018 IBM Corporation</a:t>
            </a:r>
            <a:endParaRPr lang="en-US" dirty="0"/>
          </a:p>
        </p:txBody>
      </p:sp>
      <p:sp>
        <p:nvSpPr>
          <p:cNvPr id="5" name="Slide Number Placeholder 4">
            <a:extLst>
              <a:ext uri="{FF2B5EF4-FFF2-40B4-BE49-F238E27FC236}">
                <a16:creationId xmlns:a16="http://schemas.microsoft.com/office/drawing/2014/main" id="{6276560F-3E31-4A43-A693-2DD8B8F21916}"/>
              </a:ext>
            </a:extLst>
          </p:cNvPr>
          <p:cNvSpPr>
            <a:spLocks noGrp="1"/>
          </p:cNvSpPr>
          <p:nvPr>
            <p:ph type="sldNum" sz="quarter" idx="4"/>
          </p:nvPr>
        </p:nvSpPr>
        <p:spPr/>
        <p:txBody>
          <a:bodyPr/>
          <a:lstStyle/>
          <a:p>
            <a:fld id="{3FD999D4-B456-9943-89B7-30D56181CE18}" type="slidenum">
              <a:rPr lang="en-US" smtClean="0"/>
              <a:pPr/>
              <a:t>52</a:t>
            </a:fld>
            <a:endParaRPr lang="en-US" dirty="0"/>
          </a:p>
        </p:txBody>
      </p:sp>
    </p:spTree>
    <p:extLst>
      <p:ext uri="{BB962C8B-B14F-4D97-AF65-F5344CB8AC3E}">
        <p14:creationId xmlns:p14="http://schemas.microsoft.com/office/powerpoint/2010/main" val="189515739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extBox 24"/>
          <p:cNvSpPr txBox="1">
            <a:spLocks noChangeArrowheads="1"/>
          </p:cNvSpPr>
          <p:nvPr/>
        </p:nvSpPr>
        <p:spPr bwMode="auto">
          <a:xfrm>
            <a:off x="6263809" y="4164631"/>
            <a:ext cx="1386728" cy="540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455613">
              <a:defRPr>
                <a:solidFill>
                  <a:schemeClr val="tx1"/>
                </a:solidFill>
                <a:latin typeface="Arial" panose="020B0604020202020204" pitchFamily="34" charset="0"/>
                <a:cs typeface="Arial" panose="020B0604020202020204" pitchFamily="34" charset="0"/>
              </a:defRPr>
            </a:lvl1pPr>
            <a:lvl2pPr marL="742950" indent="-285750" defTabSz="455613">
              <a:defRPr>
                <a:solidFill>
                  <a:schemeClr val="tx1"/>
                </a:solidFill>
                <a:latin typeface="Arial" panose="020B0604020202020204" pitchFamily="34" charset="0"/>
                <a:cs typeface="Arial" panose="020B0604020202020204" pitchFamily="34" charset="0"/>
              </a:defRPr>
            </a:lvl2pPr>
            <a:lvl3pPr marL="1143000" indent="-228600" defTabSz="455613">
              <a:defRPr>
                <a:solidFill>
                  <a:schemeClr val="tx1"/>
                </a:solidFill>
                <a:latin typeface="Arial" panose="020B0604020202020204" pitchFamily="34" charset="0"/>
                <a:cs typeface="Arial" panose="020B0604020202020204" pitchFamily="34" charset="0"/>
              </a:defRPr>
            </a:lvl3pPr>
            <a:lvl4pPr marL="1600200" indent="-228600" defTabSz="455613">
              <a:defRPr>
                <a:solidFill>
                  <a:schemeClr val="tx1"/>
                </a:solidFill>
                <a:latin typeface="Arial" panose="020B0604020202020204" pitchFamily="34" charset="0"/>
                <a:cs typeface="Arial" panose="020B0604020202020204" pitchFamily="34" charset="0"/>
              </a:defRPr>
            </a:lvl4pPr>
            <a:lvl5pPr marL="2057400" indent="-228600" defTabSz="455613">
              <a:defRPr>
                <a:solidFill>
                  <a:schemeClr val="tx1"/>
                </a:solidFill>
                <a:latin typeface="Arial" panose="020B0604020202020204" pitchFamily="34" charset="0"/>
                <a:cs typeface="Arial" panose="020B0604020202020204" pitchFamily="34" charset="0"/>
              </a:defRPr>
            </a:lvl5pPr>
            <a:lvl6pPr marL="2514600" indent="-228600" defTabSz="455613"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455613"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455613"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455613"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sz="1456" dirty="0">
                <a:solidFill>
                  <a:srgbClr val="404040"/>
                </a:solidFill>
                <a:ea typeface="MS PGothic" panose="020B0600070205080204" pitchFamily="34" charset="-128"/>
                <a:cs typeface="ヒラギノ角ゴ ProN W3"/>
              </a:rPr>
              <a:t>Public, Open-To-All APIs</a:t>
            </a:r>
          </a:p>
        </p:txBody>
      </p:sp>
      <p:sp>
        <p:nvSpPr>
          <p:cNvPr id="40963" name="TextBox 26"/>
          <p:cNvSpPr txBox="1">
            <a:spLocks noChangeArrowheads="1"/>
          </p:cNvSpPr>
          <p:nvPr/>
        </p:nvSpPr>
        <p:spPr bwMode="auto">
          <a:xfrm>
            <a:off x="3974647" y="3231216"/>
            <a:ext cx="1442197" cy="764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455613">
              <a:defRPr>
                <a:solidFill>
                  <a:schemeClr val="tx1"/>
                </a:solidFill>
                <a:latin typeface="Arial" panose="020B0604020202020204" pitchFamily="34" charset="0"/>
                <a:cs typeface="Arial" panose="020B0604020202020204" pitchFamily="34" charset="0"/>
              </a:defRPr>
            </a:lvl1pPr>
            <a:lvl2pPr marL="742950" indent="-285750" defTabSz="455613">
              <a:defRPr>
                <a:solidFill>
                  <a:schemeClr val="tx1"/>
                </a:solidFill>
                <a:latin typeface="Arial" panose="020B0604020202020204" pitchFamily="34" charset="0"/>
                <a:cs typeface="Arial" panose="020B0604020202020204" pitchFamily="34" charset="0"/>
              </a:defRPr>
            </a:lvl2pPr>
            <a:lvl3pPr marL="1143000" indent="-228600" defTabSz="455613">
              <a:defRPr>
                <a:solidFill>
                  <a:schemeClr val="tx1"/>
                </a:solidFill>
                <a:latin typeface="Arial" panose="020B0604020202020204" pitchFamily="34" charset="0"/>
                <a:cs typeface="Arial" panose="020B0604020202020204" pitchFamily="34" charset="0"/>
              </a:defRPr>
            </a:lvl3pPr>
            <a:lvl4pPr marL="1600200" indent="-228600" defTabSz="455613">
              <a:defRPr>
                <a:solidFill>
                  <a:schemeClr val="tx1"/>
                </a:solidFill>
                <a:latin typeface="Arial" panose="020B0604020202020204" pitchFamily="34" charset="0"/>
                <a:cs typeface="Arial" panose="020B0604020202020204" pitchFamily="34" charset="0"/>
              </a:defRPr>
            </a:lvl4pPr>
            <a:lvl5pPr marL="2057400" indent="-228600" defTabSz="455613">
              <a:defRPr>
                <a:solidFill>
                  <a:schemeClr val="tx1"/>
                </a:solidFill>
                <a:latin typeface="Arial" panose="020B0604020202020204" pitchFamily="34" charset="0"/>
                <a:cs typeface="Arial" panose="020B0604020202020204" pitchFamily="34" charset="0"/>
              </a:defRPr>
            </a:lvl5pPr>
            <a:lvl6pPr marL="2514600" indent="-228600" defTabSz="455613"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455613"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455613"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455613"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sz="1456" dirty="0">
                <a:solidFill>
                  <a:srgbClr val="404040"/>
                </a:solidFill>
                <a:ea typeface="MS PGothic" panose="020B0600070205080204" pitchFamily="34" charset="-128"/>
                <a:cs typeface="ヒラギノ角ゴ ProN W3"/>
              </a:rPr>
              <a:t>Protected, Open-To-Partner APIs</a:t>
            </a:r>
          </a:p>
        </p:txBody>
      </p:sp>
      <p:sp>
        <p:nvSpPr>
          <p:cNvPr id="40964" name="TextBox 25"/>
          <p:cNvSpPr txBox="1">
            <a:spLocks noChangeArrowheads="1"/>
          </p:cNvSpPr>
          <p:nvPr/>
        </p:nvSpPr>
        <p:spPr bwMode="auto">
          <a:xfrm>
            <a:off x="1576667" y="2271293"/>
            <a:ext cx="1664074" cy="540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455613">
              <a:defRPr>
                <a:solidFill>
                  <a:schemeClr val="tx1"/>
                </a:solidFill>
                <a:latin typeface="Arial" panose="020B0604020202020204" pitchFamily="34" charset="0"/>
                <a:cs typeface="Arial" panose="020B0604020202020204" pitchFamily="34" charset="0"/>
              </a:defRPr>
            </a:lvl1pPr>
            <a:lvl2pPr marL="742950" indent="-285750" defTabSz="455613">
              <a:defRPr>
                <a:solidFill>
                  <a:schemeClr val="tx1"/>
                </a:solidFill>
                <a:latin typeface="Arial" panose="020B0604020202020204" pitchFamily="34" charset="0"/>
                <a:cs typeface="Arial" panose="020B0604020202020204" pitchFamily="34" charset="0"/>
              </a:defRPr>
            </a:lvl2pPr>
            <a:lvl3pPr marL="1143000" indent="-228600" defTabSz="455613">
              <a:defRPr>
                <a:solidFill>
                  <a:schemeClr val="tx1"/>
                </a:solidFill>
                <a:latin typeface="Arial" panose="020B0604020202020204" pitchFamily="34" charset="0"/>
                <a:cs typeface="Arial" panose="020B0604020202020204" pitchFamily="34" charset="0"/>
              </a:defRPr>
            </a:lvl3pPr>
            <a:lvl4pPr marL="1600200" indent="-228600" defTabSz="455613">
              <a:defRPr>
                <a:solidFill>
                  <a:schemeClr val="tx1"/>
                </a:solidFill>
                <a:latin typeface="Arial" panose="020B0604020202020204" pitchFamily="34" charset="0"/>
                <a:cs typeface="Arial" panose="020B0604020202020204" pitchFamily="34" charset="0"/>
              </a:defRPr>
            </a:lvl4pPr>
            <a:lvl5pPr marL="2057400" indent="-228600" defTabSz="455613">
              <a:defRPr>
                <a:solidFill>
                  <a:schemeClr val="tx1"/>
                </a:solidFill>
                <a:latin typeface="Arial" panose="020B0604020202020204" pitchFamily="34" charset="0"/>
                <a:cs typeface="Arial" panose="020B0604020202020204" pitchFamily="34" charset="0"/>
              </a:defRPr>
            </a:lvl5pPr>
            <a:lvl6pPr marL="2514600" indent="-228600" defTabSz="455613"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455613"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455613"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455613"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sz="1456" dirty="0">
                <a:solidFill>
                  <a:srgbClr val="404040"/>
                </a:solidFill>
                <a:ea typeface="MS PGothic" panose="020B0600070205080204" pitchFamily="34" charset="-128"/>
                <a:cs typeface="ヒラギノ角ゴ ProN W3"/>
              </a:rPr>
              <a:t>Private, Internal APIs</a:t>
            </a:r>
          </a:p>
        </p:txBody>
      </p:sp>
      <p:sp>
        <p:nvSpPr>
          <p:cNvPr id="13" name="TextBox 2"/>
          <p:cNvSpPr txBox="1">
            <a:spLocks noChangeArrowheads="1"/>
          </p:cNvSpPr>
          <p:nvPr/>
        </p:nvSpPr>
        <p:spPr bwMode="auto">
          <a:xfrm>
            <a:off x="1434529" y="331030"/>
            <a:ext cx="2056717" cy="372410"/>
          </a:xfrm>
          <a:prstGeom prst="rect">
            <a:avLst/>
          </a:prstGeom>
          <a:noFill/>
          <a:ln>
            <a:noFill/>
          </a:ln>
          <a:extLst/>
        </p:spPr>
        <p:txBody>
          <a:bodyPr wrap="none">
            <a:spAutoFit/>
          </a:bodyPr>
          <a:lstStyle>
            <a:lvl1pPr defTabSz="455613">
              <a:defRPr>
                <a:solidFill>
                  <a:schemeClr val="tx1"/>
                </a:solidFill>
                <a:latin typeface="Arial" panose="020B0604020202020204" pitchFamily="34" charset="0"/>
                <a:cs typeface="Arial" panose="020B0604020202020204" pitchFamily="34" charset="0"/>
              </a:defRPr>
            </a:lvl1pPr>
            <a:lvl2pPr marL="742950" indent="-285750" defTabSz="455613">
              <a:defRPr>
                <a:solidFill>
                  <a:schemeClr val="tx1"/>
                </a:solidFill>
                <a:latin typeface="Arial" panose="020B0604020202020204" pitchFamily="34" charset="0"/>
                <a:cs typeface="Arial" panose="020B0604020202020204" pitchFamily="34" charset="0"/>
              </a:defRPr>
            </a:lvl2pPr>
            <a:lvl3pPr marL="1143000" indent="-228600" defTabSz="455613">
              <a:defRPr>
                <a:solidFill>
                  <a:schemeClr val="tx1"/>
                </a:solidFill>
                <a:latin typeface="Arial" panose="020B0604020202020204" pitchFamily="34" charset="0"/>
                <a:cs typeface="Arial" panose="020B0604020202020204" pitchFamily="34" charset="0"/>
              </a:defRPr>
            </a:lvl3pPr>
            <a:lvl4pPr marL="1600200" indent="-228600" defTabSz="455613">
              <a:defRPr>
                <a:solidFill>
                  <a:schemeClr val="tx1"/>
                </a:solidFill>
                <a:latin typeface="Arial" panose="020B0604020202020204" pitchFamily="34" charset="0"/>
                <a:cs typeface="Arial" panose="020B0604020202020204" pitchFamily="34" charset="0"/>
              </a:defRPr>
            </a:lvl4pPr>
            <a:lvl5pPr marL="2057400" indent="-228600" defTabSz="455613">
              <a:defRPr>
                <a:solidFill>
                  <a:schemeClr val="tx1"/>
                </a:solidFill>
                <a:latin typeface="Arial" panose="020B0604020202020204" pitchFamily="34" charset="0"/>
                <a:cs typeface="Arial" panose="020B0604020202020204" pitchFamily="34" charset="0"/>
              </a:defRPr>
            </a:lvl5pPr>
            <a:lvl6pPr marL="2514600" indent="-228600" defTabSz="455613"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455613"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455613"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455613"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0" hangingPunct="0"/>
            <a:r>
              <a:rPr lang="en-US" altLang="en-US" sz="1820" dirty="0">
                <a:solidFill>
                  <a:srgbClr val="00B2EF"/>
                </a:solidFill>
                <a:latin typeface="Helvetica Neue"/>
                <a:ea typeface="ヒラギノ角ゴ ProN W6"/>
                <a:cs typeface="ヒラギノ角ゴ ProN W6"/>
                <a:sym typeface="Helvetica Neue"/>
              </a:rPr>
              <a:t>Typical Audiences</a:t>
            </a:r>
          </a:p>
        </p:txBody>
      </p:sp>
      <p:pic>
        <p:nvPicPr>
          <p:cNvPr id="40972" name="Picture 2" descr="MC900439613.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291542" y="2627220"/>
            <a:ext cx="1331259" cy="146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73" name="Picture 3" descr="MC900438083.WMF"/>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79309" y="1835244"/>
            <a:ext cx="1632873" cy="12688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74" name="Picture 4" descr="MC900174351.WMF"/>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23106" y="1018615"/>
            <a:ext cx="1371198" cy="11787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lide Number Placeholder 3">
            <a:extLst>
              <a:ext uri="{FF2B5EF4-FFF2-40B4-BE49-F238E27FC236}">
                <a16:creationId xmlns:a16="http://schemas.microsoft.com/office/drawing/2014/main" id="{C36756E8-D562-FF44-8AB3-3C72F320D144}"/>
              </a:ext>
            </a:extLst>
          </p:cNvPr>
          <p:cNvSpPr>
            <a:spLocks noGrp="1"/>
          </p:cNvSpPr>
          <p:nvPr>
            <p:ph type="sldNum" sz="quarter" idx="10"/>
          </p:nvPr>
        </p:nvSpPr>
        <p:spPr/>
        <p:txBody>
          <a:bodyPr/>
          <a:lstStyle/>
          <a:p>
            <a:pPr>
              <a:defRPr/>
            </a:pPr>
            <a:fld id="{7B7B6646-1A17-4249-8D58-D73A6DF2507A}" type="slidenum">
              <a:rPr lang="en-US" smtClean="0"/>
              <a:pPr>
                <a:defRPr/>
              </a:pPr>
              <a:t>53</a:t>
            </a:fld>
            <a:endParaRPr lang="en-US" dirty="0"/>
          </a:p>
        </p:txBody>
      </p:sp>
    </p:spTree>
    <p:extLst>
      <p:ext uri="{BB962C8B-B14F-4D97-AF65-F5344CB8AC3E}">
        <p14:creationId xmlns:p14="http://schemas.microsoft.com/office/powerpoint/2010/main" val="27803084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AutoShape 9" descr="data:image/jpeg;base64,/9j/4AAQSkZJRgABAQAAAQABAAD/2wCEAAkGBxQSEhUUExQVFRUXFxgVFBgYFxcdFBQWGBUWGBcYFRQeHCggGBomGxYVITchJSksMS4uGB8zODMsNygtLisBCgoKDg0OGhAQGywmICQsLCw0NC8sLzQsLCwsLCwsLCwsLCw3LCwvLCwsLCwsLCwsLywsLCwsLCwsLCwsLCwsLP/AABEIAL4BCQMBEQACEQEDEQH/xAAcAAEAAgMBAQEAAAAAAAAAAAAABgcDBAUIAgH/xABJEAABAwICBgUIBwYEBQUAAAABAAIDBBEFEgYTITFBUQciYXGRFzJCU3KBo9IUUmJzobGyIzM0NYKzNkNjwRV0osPRJJKTwuH/xAAaAQEAAwEBAQAAAAAAAAAAAAAAAgMEBQEG/8QANBEAAgIBAgMFBwQCAgMAAAAAAAECAxEEIRIxURMVQWFxBSIyM6Hh8COBsdE0kRTBQlLx/9oADAMBAAIRAxEAPwC8UAQBAEAQBAEAQBAEAQBAEAQBAEAQBAEBgpquOS+rex+UlrsrgcrhvBsdh7EPE0+RnQ9CAIAgCAIAgCAIAgCAIAgCAIAgCAIAgCAIAgCAIAgCAIAgCAIAgONpBpNT0bf2r7vtdsbdsjvdwHabBRlNR5lF2prpXvP+yp9KdNamsuxpMMR2ZGE5ng8Hv3nuFht4qiVjkcm3XWWvEdv5N3QTo8qhI2odLJSNFjZhtNIORadjW9jge7ipwg+Zu01Fi96bwWfiekVLTSMimnYx8hs1pO3buLvqDZvdYX2K1ySNrnFPDZ1V6SCAIAgCAIAgCAIAgCAIAgCAIAgCAIAgCAIAgCAICL4hp5SQVX0aR5DgBneBeNjjuY8jaDax3WHEhQc0ngonqK4S4ZMksMrXtDmkOaRcEEEEcwRvCmXJprKPtD0IDVxHEYoGF8r2sbzPE8gN7j2BeOSXMrsthXHim8IrrSLpBkkuylBjbu1htrD7I3N/E9yzTv6HH1HtKUtqtl18SOYNo7UVryWAkE9eV5OW/G7t73dgv7lGFcpbldGisufFLZdXzLFwvR2jw1mtlcDIP8x++/KJnD3XPatGI1rLOtCqnTRz9Xz/ADyRHdJdPpZAWUoMTd2sNtYfZG5n4nuVE9Rn4THdrpS2r2XXxIlg+g9TiDy/a1jjd80lzm5lt9sh/DtXsIORCjTW2PilsvMuLDo4cOp4oZKgloIjY6Z7cznE7Ggm3OwHADsWhe6sHXWIpLJ2lIkEAQBAEAQBAEAQBAEAQBAEAQBAEAQBAEAQBAatZiUUTmNkkYx0hLYw5wBeRvDb7zu8QvMpHjklzK50q6Mus6akJJcS58Tjckk3JY87ze+x3jwVcq+hz9Voe096D3I1geN1NC8tYS2x68Twct+N2Ha09osVTxSgzkwu1GlnwvbyfL880WbgGm9PUCzyIZOLXnqn2ZNx7jYq6FsXzOzp9fXbs9n5/wBnN0h6QmMuylAkdu1jr6seyN7/AMB3qE70vhKNR7SjHard9fD7kBllnrJtpfNKdw32HYNzG+AVKUrGc+FV+qlnn5vkvzoib4DoCyMa2tc0226sG0bfvH+l+A71ojVGO7OvRoaqVxS3fV8jZxjTiOMaqka11tgda0TfYbszfgO9V2alLaJC7XpbV7+fh9yHhs9ZL6c0h8Gjt9FjfALMoztZlhXbe8vfz/P+ia4LoRFCNZVFryNuX/JZ7V/P99h2LXCiMN2dGrSwr3e7PjSHTcRgspWhzhszkHVt9lu934DvUZ6qPKJC7VY2gVjLhFZik586Z+5z3m0cYPAncwfZA9y8jme5irjddLP1Ly0dopYKaKKeXXSMblc+xGa269ySSBYZjvtfitSWEdiKaWGdJekggCAIAgCAIAgCAIAgCAIAgCAIAgCAIAgCAq/pU0WqqiVtQz9rExmURtBzx7SXODfTvs3bdg2bLqqyLZg1tNk1mHh4HH0V02qKazHnXRDZlces32H7x3G42cFUrXE5tOvtqfDLddHzJzJHQ4szYcsoG/Y2dnePSb4hXJxsR1oWUaqOOfk+a/OqIHpBoxPSHrN1kfCRgJHYHN3gqidDXI59/syS3q3XTxOho7oNNUWfLeGLf/qOHYPRHapwo/8AYv0/s2Md7d308CTVON0WGtMVOwPk4hp4/wCrLz7Np7ApTtjDZF92trp92O76LkiD4xj09W4axxIv1Y2A5b8LM3uPablZZSnY8HLlZdqZY5+S5fnmyRaPaCySWfUXiZvyD967vO5n4nuV0NMucjo0aFR3nv5eBJKjGKaibqoGtLh6LNwPOR/E+JXtuphXst2aZ3whsiL4lictSRnJNz1I2g2vyawbXHxK58rLLnj6GZudrOrhGhZfZ1R1W+rB659tw83uG3tC2U6TG8y6GmS3kdHF9Jaehj1cLA5zdgYywY0/bdw91yrpXwhsiVl8a1hFZO08qhXRTzSHVNfZ0TbiIRu6r+r6RANwTc3CjGxvcw16ubs97kXqDdaTrH6gCAIAgCAIAgCAIAgCAIAgCAIAgCAIAgNDHq76PTTTb9XE+S3MtaSB4heN4WTyTwmyr9Dek6VobHWAyt3a1oGsHtt3P7xY96pVjXM5cPaHC8T5EvxPR2kxJmuge1rz/mM3E8pWbNvfYqbjGaNU6qNVHi5+a5/nkyvcWwieikGsBYQepI0nKTza8bj2GxWWdUobnJu0VtL4o7rquaJJgfSA9gyVTda3g5oGs7MzTYO79nvU4XtfEX0e0pR2s38/E52kOmk9RdrTqYvqtPWcPtv/ANhYd6jO6UtkVXa2y58Mdl5c/wA9DU0f0Xnq7FjdXFxkcNn9Dd7l7ChveRdR7Ok97Nl08fsTqKnocKbdxzTEbzZ0zvZbuY3wHar3KFaOhKynTxxy8vF/nVkbxnS+aouAdVHyB2kfbf8A7Cw71itvlPZGGeqna8LZGXAdHZqizgNXH9dw2kfYZvPebDvSvRuW89jTVpnzkTGCnpqEbNshG0nbK/5R2bAtMrKqFj/6asxgsHGxbGZJQQDkZyB2n2nf7LnW6udmy2RTOxyItWwbFXFmeUSH45Tb1tqkY7Fh5Lt6O8QM+HUzySXBmrdfeTETHc9pyg+9b4PMTs0y4q0yRqRaEAQBAEAQBAEAQBAEAQBAEAQBAEAQBAaeK4lFTRmSd4ZHdrS43sC9waL8hcjbuHFeNpbs8ckllkO0h6PoKka6kLI3uGYBtjBJfbcW82/NuzsUJVp8jFqNFXcsrZkIY2poJrdeGQeDx+l7fFZZKUHk5Eqr9LLPLzXJ/nmTfCdN4Z26mtY1t9hda8TvaG9nftHaFdC9PaR0tP7RjLazbz8PsaWO6AX/AGlE4OadurLrix4sfyUp0xlui67RVXe9HZ+X9G3hmh9PRtE1dI1xG0A/u2nk1u97l6oQrWScKqdNHP1fP89DSx7T57upSt1bN2cgZyPst3MHfc9ypnqG9omG/wBoSltXt5+JGcKw2eskOra6Qk9d7icoPN8h3nxKrjVKe5XRpLLfeey6vxLBwzRemomiWpe17xuLvMaeUcfE+JWlQhUss6sK66Fn6+JhxLS9z+rAMjfrnzz3Dc38+5Y7tY3tDYqlqM7ROZESdpJJO8naSe0rmyeXlkUZnBeEsHOrWqyJCRE8bbsK21Mx3cif9CcxNFK0+hUPA7jHE78y5dCvkdDRPNRYSsNYQBAEAQBAEAQBAEAQBAEAQBAEAQBAEBDel1l8Lm7HQn48Y/3ULPhKdR8tlV6JaT1FH+6f1L7Y3bYz7vRPaLKjiceRw1qrKX7r26Fq4dpHR4kzVTsDXncx+4nnFJs2+B7FbGyMtmdSjW1Xrhez6PxI5pHoLLBd8F5o9+X/ADWj/wC4/FVz0/jEqv8AZ0XvXt5eBw8F0gnpSdU+w9JjgSy/az0T3W7VQpSr2MEbLtPLHLyfL89DBVVc1VKMxfNKdjQNpHY1o2NHgESnYz2Nd2plnn5+C/PImGA6AbNZWuDWgX1YNgB/qP5dgWmFMY7s6lOjrq3lu/obmKaaQwN1VExptsDrWib7IG1/4DtKhZqUtokbtcltDfz8CH1FdJO/PK8vdzO4djRuA7AsFk3J5Zi45TeZM3KZZ5F8TqQFVNl6Mzio5JHOrXK2DK5ERxx+wrdSYrmT3oOb/wCknPOoI8Iov/K6NXJnS0Xyyx1YawgCAIAgCAIAgCAIAgCAIAgCAIAgCAIDiabUJnoKqMC7jC8tHNzRmaP/AHNCjJZTIWLMGjzth79yzM+avid2n3KmRnRLsA0xnp7NcddH9Vx67R9l/wDsb+5ShfKPPdHS0+tsr2e6+v8Askk+G0OKDPG7VzelawkA+230h2i47VqUoWo60bKdRHHPyfM/JMSosMaY4GiSX0rG7r/6knDuFz2KM7ow2RC3VV1Lhju+iIZjWPT1R/au6t9kbdjBy2eke03WKy2U+Zy7b52v3uXTwOc1qqbIJG1A1VyZdFHSpwqZM0ROhEVSy5H256iMnNr5NiugVTkQvG5t66dKME3llwdEtFq8NiJFjI58p7nPIafe1rSt9fwnb08eGtExUy8IAgCAIAgCAIAgCAIAgCAIAgCAIAgCA/CEB5q0hws0dbNBazWvJj7Y3dZlufVIHeCszWHg4Wsq4ZM2qNypmjl8mdOMLOy+JkDSDcEgjcQbEe9R4sFy8jGI15k9wfQYmSSRkaxQbJpG1CxQbLIo34QqZMvRshyrJ5PiSREiDkcXE6iwWuqBmsmROSF9RMyGPa+R7WN7C42uewbz2BdKEdsFVMHOaR6Sw+kbDFHEzY2NjWN9lrQ0fgFtWx9AlhYNhD0IAgCAIAgCAIAgCAIAgCAIAgCAIAgCAICtemXRsyxNrIxd8Iyygb3Q3vm/oJJ7nOPBV2LxMmrq445XgVjh8yzSR85bHDO7TOWaaPYM3WBUs0xPrVKGS1IapecRJRMjY142TSM8bFBsmkbLVWyeT8fIiiRcjSqaqwV8KzPOwjOLVu9bqq8GZttku6GtHS+R1dIOq28cF+LjskeO4XaD2v5LbXHxOvoqeFcTLeVx0AgCAIAgCAIAgCAIAgCAIAgCAIAgCAIAgCA+XtBBBFwdhB3EHmEBQ2nuiTsOm1kYJpZHdQ+qcf8ALceXI8Rs3jbnnDBx9bpce8uRzqKrus84nIw4s7NNMCss4miEjejKoZoizMGqvJcj6DV5k9wfS8PcmOSeyko5Iykc+prVohWZp2HErq9a4VlDlkaKaOSYlUZG3bE0gzSfVb9VvAvPDlv4LTCOdjdpdM5vL5HoOhpGQxsjjaGsY0Na0bgBuWlbHaSwsIzoehAEAQBAEAQBAEAQBAEAQBAEAQBAEAQBAEAQGCuo2TRujlaHseMrmkXBCNZPGs7MpXTHo/moiZacOmp95A2ywj7Q9Jo+sPfuuaJwwcrU6HxiRmjxPtVEoZOW4SiztU2JA8VmnUWRmbra8Kh1F6mfX0/tXnZE+M+H1/avVUeOZz6nEO1XwqKJTORVYh2rTGGCvhcjsaJaF1GIuDzeKnvtlI2vHKFp84/a3DttZXRg2b9Pom93yLywXCIqSJsMDAxjfEni5x3lx5q9JLZHXjFRWEby9JBAEAQBAEAQBAEAQBAEAQBAEAQBAEAQBAEAQBAEAQEO0m6OaSrJe0GCU7S+O1nHm+PzXd4sTzUJQTKLNPCzmV5inRriEBJiDKhvAscGvt2seR4AlVOtnPs9nv8A8SPVFPVRbJaedlvrRPA9xtYqtw8jM9NYvA0zi1jYnby4qPAiPZz6G3BHUS/u4Jn+xG935BeqvyJqix+B3cN6O8RnPWjbA360rhe3Yxt3X7DZWKtl8NBN8ye6OdF1LTkPnJqZBt64tED2Rbb/ANRPuVqrS5m+vSwh5k7aLbBuVhpP1AEAQBAEAQBAEAQBAEAQBAEAQBAEAQBAEAQBAEAQBAEAQBAEAQBAEAQBAEAQBAEAQBAEAQBAEAQBAEAQBAEAQBAEAQBAEAQBAEAQBAEAQBAEAQBAEAQBAEAQBAEAQBAEAQBAEAQBAEAQBAEAQBAEAQBAEAQBAEAQBAEAQBAEAQBAEAQBAEAQBAEAQBAEAQBAaeLYnFTROlmcGMbx4k8ABvJPJeN4ITnGC4pENpNPaiqe5tFQuka3e58gaBf63og9mYqPE3yRkjq5WP8AThkyYnpXiFK3WT0DTGPOcya4bfnYEjvIt2pxNc0ez1FtazKG3qSXR7GxWUzZ42FubMA1xG9pI3i+y43/AIKSeUaKrVZDiRC8Q6UXwSvikogHscWuAqLi45HVbQo8Zis9oOEnFx5ef2OnT6X1r42yswt7mOaHNInbdzSLghuTMbjsTifQtWotceJV/U16DpSgc/JPFJAb2cT1msI2EO3OFj9lFNEY6+DeJJonccgc0OaQ4EAtIOwgi4IPJTNyeVlFeYr0myU0r4ZaMB7DZ1qi42gEEHVbrEH3qHGc+zXuuTi4/X7HRodLq2aNskeGOcxwu0/SWC45gFgKcT6FsdRbJZVf1NPF+kKopba/Dnx33EzDKTyDhGRfsRza5ohZrJ1/FD6/YmtdUyNhL4oxI8AODC/KHbrjPlO21+G3sUmbZNqOUiu4+lwuIAo7kkAATbSTuAGqUOM5q9pNvHB9fsdqt0xrIWGSXC3tYNrnCdrso4khrDYd694n0NEtTbFZlXt6mfRzpCpqp4jIdFI7Y0PtlceTXg2v2G1+C9Ukz2nWV2PHJkqqnuDHGNoe8C7Wl2UOPAF1jbvsVI1PONitZulotcWuo7FpLXDX7iDYj91zVfGcx+0Wnhw+v2O3JpZXNZnOFSZbX2TtLrewGZvwXvE+hoeouSz2f1MOD9J9LM8Mka+AnYHOsY79rhtHeRbtRTRGvX1yeHsTpTNxiqXODHFjQ94BLWl2UOPAF1jbvsUPHnGxW03SyWOc11HZzSWuGv3EGxH7rmFDjOZL2jh4cPr9iw8JrhPBFMBYSMa+172zNBtfs3e5STydKEuKKl1NmQmxygE2NgTYE8ATY277L0kyusT6Tn08r4ZKIB7DZwFRcbgRY6rcQQfeocZzbNe65OLh9fsSbQ3SpmIRucG6t7HWfHmzEA+a4OsLg7eG8FSTyatPqFdHKO/ITY5QCbGwJsCeAJsbd9l6aGQmm02qH1bqQULRM2+a9T1QAAc2bVbrEeIUOJ5wYo6qbs7Pg39fsSLSbFZKWB0zIRMGbXjWZCGcXDqm9uSk3g0XWOuLklkh2F9J0lRKyGKjBe82beosNxJJOq2AAE+5R4zHXr3ZJRUfr9ixgpnRIJivSPq6p1NBTGocHZAWyWzP9INbkO43F78CoOe5hs1uLOCMc/uTSgkkcwGVjY3nexr84b2Z8oue4e8qZsi217ywbCEiqemqodnp479XK99uBdcNue4fmVXPmcr2lJ+6jtdEFXEaMxtI1jZHOkHpHNbK63EWAF/sr2HIv9nyj2WFzJxUQNka5jwC1wLXA7iCLEH3FTNrSawzmaLYJ9Cp2wB+sDS4h2Wx6zi6xFzzXkVhYK6auzhwlJadfzCp+8P5BVPmcPWfOkXdon/A0n/Lw/2mq2PJHco+XH0X8FP9KEbRiMuW20Rl1vrFg/G1j71XLmcfXpK54LR6OM3/AA2nz3vlda/1dY/J7suVTjyOrpM9jHJVHSR/MqnvZ/ZjVb5s5Gt+e/2/guDQf+X0v3TfyVseSOzp/lR9DPpPgba2ndA8luYghwAJaWkG4HdcdxKNZWD26pWR4WdHLZtuQt+C9LPA824F/EQfexfraqF4HzdXzF6npVwvsKvPpTzXi8QiqJms2BksjWEcA2RwbY+4Kg+asXDY8dT0dRSF0bHO3lrSe8gEq8+kjujzhjf7+f72T9blQ/E+bt+Y/U9JxeaO4fkrz6U896axtbX1IbbLrXbt1ztd/wBRKpfM+d1SSulgvTRnN9Dps98+pizX331bb37VauR3qs9nHPRH1pDigpaaWc+g0kDm47GD3uIHvRvCFs1CDl0KPx7AHw0tLUuuTUB7pCeZOaM97mG/uKqxsjiXUuNcZvx5/wDRYvRBiuspHQk9aF2z2H3c3/qzj3BTg9joez7OKvh6E8UzeU1jeBmtxasiabPDM8fIvayKwd2G5F+F7qprMmce2ntdROPl/RHNHcYlw+qD7EFpLJozsLm3s9h5EEe4gLxPBlptlRZn/Z6Aw+tZPGyWN2ZjwHNPYefI8LcCrj6CMlJKSIBhX+Iqn7v/ALUCrXxv86GGH+ZL0/olmmv8BVfcv/SVKXJmrUfKl6FO9HH8ypvaf/akUI80cbRfOiWdp9pG6Fraamu6qn6rA3zmNOwv7DvA7ieClKWNjqam5xXBD4mZdBtDmULMzrPqHDrv4NH1I+Q5nefAD2McHum0ypXmSpSNQQEW0+0U+nxNyENmjuYyfNcDbMx3K9ht4W7Soyjky6rT9tHzRTFdhtTRyDWMkheD1XC42/YkabH3FVvY4sq7KnumiSYH0lVcJAltOzjm2SAdjxv/AKge9eqTRpq19kfi3RbmBYxFVwtmiN2u2EHzmuG9rhwI/wD0bCrE8nXqsjZHiiUXp1/MKn7w/kFW+ZwtZ86RYmDMxf6HBqXUWTUx6u+t1uTVty5rjLmtbsuvVxY2OnX/AMjs1w8PJdSADLHWP/4pHO9+bNIGuaLk8SLdZtt2Vw2buSj47nO2jb+unkvXC6mKSGN8BaYi0ZMosMo2AAcLWtbhayuR3YSjKKceRRvSR/MqnvZ/ZjVL5s4Wu+e/2/gnOjEeK/RINS6iEWrbq8+tz5bbM1ha6kuLGx0KVqOzWOHGPMkOjTMQEkv010RblbqtVbKDd2bgHX83epLPiaKu1y+0x+xIJNx7ipFz5HmjCpMssTrF2V7HWG1zrOBs0cSbKhHzUHiafmWxjnSSYWWFHURyOBya9uRuzjbe61xsHiFZx+R17ddwL4XnzIpoJoe6vfr5XtMQkOsF7ySP2OLSPRBvtPI7OYjGOTJpdM7X2kntkuwK07R5pxr9/P8AeyfrcqGfNXfMl6lv1UeN6s5HUV7bNXnz7uGcZb96s947MlqsbcJXOASU0NUf+IxTOe1/WuQWh97kyx2zP27dhN+RUFjO5zanXGz9ZPJfUErXtDmkOa4BzSDcEEXBB4iyuO6mmsor/pKnNRPS4ewm8jw+W28NuQPACR1vstUJ77GDWPjlGpeJ3NP8IE2HyMaBeJokjAG7VjcB7GZvvXslsX6qtTqaXh/0Vj0Y4rqK5gJs2YGJ3K52sPfmAH9RUIvc5ehs4Lcddi9Vad0rfBv8Q1P3Z/RAq18Zz6/8uXp/Ri6V9Fbg1kQ2gWnAG8bhJ3jYD2WPApJeJDX6fK7SP7nF6MNK/o0v0eV37GQ9UndHIfya7ceRseaReCnQ6ngfBLkyQYV/iKp+7/7UCL43+dDTD/Ml6f0SzTX+AqvuX/pKlLkzVqPlS9CmNA3uFdCWNDnjWFjSbBzhDJYF3C5sLqtczi6TParHn/BmwTSmWCvNVOMznEtnBHWDSQCGg+aW5RYcm2RPDySq1EoXccvHmXxTTtkY17CHNcA5pG4gi4IVx3U01lGRD0IDWnr42SMjc9rXyX1bSdr8ou7KONgvMrkRckmkzNNE17S1zQ5p2EEAg94O9enrSezKj6VNFoaYRzwNDGvdq3sHm5spc1zR6OxrrgbN3aq5LByddp4wSnHY6PQnI7LVN9EGJw5ZiJA78Gt/BewLPZreJL0ITp1/MKn7w/kFF8zDrPnSLu0T/gaT/l4f7TVZHkjuUfLj6L+CuOmiNoqIHDzjE4HuD+r+pyhPmc32klxRZ3+hqVxo5AfNbMQ3suxhIHvN/evYcjR7Ob7L9yA9JH8yqe9n9mNQfNnP1vz3+38FwaD/AMvpfum/krY8js6f5UfQ7E8zWNLnuDWtBLnOIDWgbySdgC95FraSyz8bK17MzCHNc3M1wILXAi4II2EEcUGcrKPN2BfxEH3sX62qheB83V8xepcnSphGvojIB14DrBzybpB3W639Ctmtjs62rjqz4rcgnRXjv0eq1TjaOezOwSDzD77lv9Q5KEXhmDQXcE+F8n/JdqtO2eacb/fz/eyfrcqH4nzVvzH6npOHzR3D8lefSlKdLUbRiBI3uijc72us3b/S1qqlzOJ7QS7X9if9GVQf+GRueeq0yWJ4Ma93HkNvgpw5HQ0b/QTZEtF8MZi9ZV1FQHGIWDACWnabMFxyYzaOblFLieTJTWtTZKcuRLPJrQerf/8AK/8A8qXAjX/wqehUOPULqSrljBIMUl4zxtsdGe/KWlVtYOPbB1WtLwZ6AwLERU08Uw/zGBxHI26zfc649ytTyj6CufHFSXiQXBv8Q1P3Z/RAoL4zFX/ly9P6LGewEEEAg7CDuIO8EKw6BRGn+i5oZ+qDqJLmI/V5xk8xw5i3IqqSwcHV6fsp5XJnT6Lqp8uJZ5HFzjA4EneQ0RtFzxNmjakfiLdDJyuy+hZemv8AAVX3L/0lTlyZ09R8qXoU70cfzKm9p/8AakUI80cbRfOiSTpZ0YyO+mRDquIE4Hov3Nf3Hce23Mr2S8TTr9Pj9SP7nz0WaWatwpJndRx/YOPoPJ8w9jju7e/Yi8bDQ6nH6cv2LbVh1ggID0mQVImo56aJ8hgL3HK0usSY7AtG0ghrhsUJZymYdYrOKM4LODbp+kSHL+1gqYn22tMRO3sPEd4CcaJx1ccbpr9iMaVVdVi7o46ellZCw5s0jcoc4i2Zzj1QACdgJO09y8bcuRlvdmpajCLx5k70Q0fbh9NkvmebvlcAes625o32AAAHH3qaWEbtPSqYYKi0mw6onq55WUtTke8ubeCQEjcDbLsVT33ORqK7J2OSi/8ARPsC0tkhpoYnYfXF8cbI+rCcpyNDb3NiL25Kal4YOhVqHGCThLZdCMYvgmI4pU611OYW2DG6w5RGwEnbfrONyTsbxUWm2ZbKbtRPiawvMs/RjBG0VOyFpzWuXutte87XG3DkByAViWEdOmpVQUUU/pjRT1NbNNFTVJY8tykwSgkNY1t7Ftx5qqe7ycfVVzna5Ri/9Ey0Y0rlp6aKGXD60mNoZdkLiHAbjttY2UlLCxhm6nUSjBRlCW3ka+mGk9RVU7oIKGsZnsHufC6+UEEhoAO+1t+66OWVyI6i+c4OMYPfyJdhU/0fDoC9khLKeJpY1jnSZtW1uXVgXvfZ2cbKSeIo1wfDUs9EUph2DVUcsbzS1JDHscbQyXIa4E26vYq0mcSFVkZqXC+fQ9AxPbNHfKcr27WvaWusRYhzHAEdxVvM+g2kigsT0XqoZpGMgncGPIY9sbyHAHquDgLbrHYqsHz89NZCbUUy59HMZfJRiWeOVkjG2laYn53OaPOYy13B2w7BxI4KxPbLO3VY5V5kmn6FKYhg1VJJI8UtSA973C8MlwHOJF+r2qvBxJ1WSm5cL59C1Y9N5Mgth1cXho2ak5L2+tvt25VPi8jq/wDKePgln0IXJopiGI1Lppo9QHkEufsDGgABrY75iQ0chc7yLqOGzFLTXXz4pLBLdNIX0uHMo6SKWTONWSxjnER75HOLRYF5Nu3M7kpS2WDXqE66VXWn0Nvoswx0FF12OY+SR73Nc0tcLWYLg7RsZf3r2C2J6Ktwq35kwUjWVV0tYDI+oimhikkzsLX5GOdYsOwuyg2uH2/pVc1ucrX0ylJSisnU6K6maKGWCeGZgjvLGXRSC7T57W9XaQdthtOY8l7At0LnGDjNPbyObhdW9uMS1TqaqEMgLA76PLcdVgDi3LexLO/aFFP3skISa1Dm4vD8i01adM5ukODR1kD4ZNx2tdxY8ea4do/EXHFeNZRXbUrIuLK16OMEnpsSc2WN7cscjc2V2rcbtsWvtYgjaFXH4jm6OmddzUkTzTuYiimY2OSR8jHRsbGxzzdw3nKOqO0qcuRv1D/TaSzkqjQ+hnpqyGaSmqQxjjmIglJALHNvbLt85VrZ5OTpq5wtUpRePQu+tpWTRujeLse0tcOwj8CrjtyipJp+JQOJ6K1UUr4xBM8NcQHtieWvHBwIFtosVThnAs01kZNJP/RbGgGNzyx6mqhmZKwbHvje1srd1y4i2ccee/nayLfJnX0ts5RxNNNeXMlykaj5c8DeQEGT81rfrDxCHmUNa3mPEIMoa1vMeIQZQ1reY8QgyhrW8x4hBlDWt5jxCDKGtbzHiEGUNa3mPEIMoa1vMeIQZQ1reY8QgyhrW8x4hBlDWt5jxCDKGtbzHiEGUNa3mPEIMoa1vMeIQZQ1reY8QgyhrW8x4hBlDWt5jxCDKGtbzHiEGUNa3mPEIMoa1vMeIQZQ1reY8QgyhrW8x4hBlDWt5jxCDKGtbzHiEGUNa3mPEIMoa1vMeIQZQ1reY8QgyhrW8x4hBlDWt5jxCDKGtbzHiEGUfokB3EH3oMn0h6RrS7Q+LEDGZHvZqw4DLl25st73B+qFGUFIz36eN2OJ8jgeSSm9dN8P5VHs0Ud319WPJJTeum+H8qdmh3fX1Y8klN66b4fyp2aHd9fVjySU3rpvh/KnZod319WPJJTeum+H8qdmh3fX1Y8klN66b4fyp2aHd9fVjySU3rpvh/KnZod319WPJJTeum+H8qdmh3fX1Y8klN66b4fyp2aHd9fVjySU3rpvh/KnZod319WPJJTeum+H8qdmh3fX1Y8klN66b4fyp2aHd9fVjySU3rpvh/KnZod319WPJJTeum+H8qdmh3fX1Y8klN66b4fyp2aHd9fVjySU3rpvh/KnZod319WPJJTeum+H8qdmh3fX1Y8klN66b4fyp2aHd9fVjySU3rpvh/KnZod319WPJJTeum+H8qdmh3fX1Y8klN66b4fyp2aHd9fVjySU3rpvh/KnZod319WPJJTeum+H8qdmh3fX1Y8klN66b4fyp2aHd9fVjySU3rpvh/KnZod319WPJJTeum+H8qdmh3fX1Y8klN66b4fyp2aHd9fVjySU3rpvh/KnZod319WPJJTeum+H8qdmh3fX1Y8klN66b4fyp2aHd9fVjySU3rpvh/KnZod319WdTRrQCGinE7JJHODXNs7JazhbgAV6oJPJbTpI1S4k2TBTNR//2Q=="/>
          <p:cNvSpPr>
            <a:spLocks noChangeAspect="1" noChangeArrowheads="1"/>
          </p:cNvSpPr>
          <p:nvPr/>
        </p:nvSpPr>
        <p:spPr bwMode="auto">
          <a:xfrm>
            <a:off x="1346807" y="-1421396"/>
            <a:ext cx="4128667" cy="296885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0512" tIns="30256" rIns="60512" bIns="30256" numCol="1" anchor="t" anchorCtr="0" compatLnSpc="1">
            <a:prstTxWarp prst="textNoShape">
              <a:avLst/>
            </a:prstTxWarp>
          </a:bodyPr>
          <a:lstStyle/>
          <a:p>
            <a:endParaRPr lang="en-US"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 name="Title 1"/>
          <p:cNvSpPr>
            <a:spLocks noGrp="1"/>
          </p:cNvSpPr>
          <p:nvPr>
            <p:ph type="title"/>
          </p:nvPr>
        </p:nvSpPr>
        <p:spPr>
          <a:xfrm>
            <a:off x="100551" y="47779"/>
            <a:ext cx="9043449" cy="660400"/>
          </a:xfrm>
          <a:noFill/>
          <a:ln>
            <a:noFill/>
          </a:ln>
        </p:spPr>
        <p:txBody>
          <a:bodyPr vert="horz" wrap="square" lIns="91440" tIns="45720" rIns="91440" bIns="45720" numCol="1" anchor="ctr" anchorCtr="0" compatLnSpc="1">
            <a:prstTxWarp prst="textNoShape">
              <a:avLst/>
            </a:prstTxWarp>
          </a:bodyPr>
          <a:lstStyle/>
          <a:p>
            <a:r>
              <a:rPr lang="en-US" dirty="0">
                <a:latin typeface="Helvetica Neue" panose="02000503000000020004" pitchFamily="2" charset="0"/>
                <a:ea typeface="Helvetica Neue" panose="02000503000000020004" pitchFamily="2" charset="0"/>
                <a:cs typeface="Helvetica Neue" panose="02000503000000020004" pitchFamily="2" charset="0"/>
              </a:rPr>
              <a:t>Secure your APIs with Industry leading API Gateway</a:t>
            </a:r>
          </a:p>
        </p:txBody>
      </p:sp>
      <p:sp>
        <p:nvSpPr>
          <p:cNvPr id="5" name="Rounded Rectangle 4"/>
          <p:cNvSpPr/>
          <p:nvPr/>
        </p:nvSpPr>
        <p:spPr>
          <a:xfrm>
            <a:off x="100551" y="708179"/>
            <a:ext cx="5520320" cy="4152043"/>
          </a:xfrm>
          <a:prstGeom prst="roundRect">
            <a:avLst>
              <a:gd name="adj" fmla="val 3408"/>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80975" indent="-180975" defTabSz="457200" eaLnBrk="0" fontAlgn="base" hangingPunct="0">
              <a:spcBef>
                <a:spcPts val="600"/>
              </a:spcBef>
              <a:spcAft>
                <a:spcPts val="1200"/>
              </a:spcAft>
              <a:buClr>
                <a:srgbClr val="2776C3"/>
              </a:buClr>
              <a:buSzPct val="100000"/>
              <a:buFont typeface="Arial" charset="0"/>
              <a:buChar char="•"/>
            </a:pPr>
            <a:r>
              <a:rPr lang="en-US" sz="16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Secure to the core </a:t>
            </a:r>
            <a:r>
              <a:rPr lang="en-US" sz="16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with signed, encrypted gateway image without external software dependencies to minimize risk</a:t>
            </a:r>
          </a:p>
          <a:p>
            <a:pPr marL="180975" indent="-180975" defTabSz="457200" eaLnBrk="0" fontAlgn="base" hangingPunct="0">
              <a:spcBef>
                <a:spcPts val="600"/>
              </a:spcBef>
              <a:spcAft>
                <a:spcPts val="1200"/>
              </a:spcAft>
              <a:buClr>
                <a:srgbClr val="2776C3"/>
              </a:buClr>
              <a:buSzPct val="100000"/>
              <a:buFont typeface="Arial" charset="0"/>
              <a:buChar char="•"/>
            </a:pPr>
            <a:r>
              <a:rPr lang="en-US" sz="16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Proven API security policies</a:t>
            </a:r>
            <a:r>
              <a:rPr lang="en-US" sz="16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runtime to quickly protect services and data across multi-clouds</a:t>
            </a:r>
          </a:p>
          <a:p>
            <a:pPr marL="180975" indent="-180975" defTabSz="457200" eaLnBrk="0" fontAlgn="base" hangingPunct="0">
              <a:spcBef>
                <a:spcPts val="600"/>
              </a:spcBef>
              <a:spcAft>
                <a:spcPts val="1200"/>
              </a:spcAft>
              <a:buClr>
                <a:srgbClr val="2776C3"/>
              </a:buClr>
              <a:buSzPct val="100000"/>
              <a:buFont typeface="Arial" charset="0"/>
              <a:buChar char="•"/>
            </a:pPr>
            <a:r>
              <a:rPr lang="en-US" sz="16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Performant &amp; scalable architecture</a:t>
            </a:r>
            <a:r>
              <a:rPr lang="en-US" sz="16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to help meet SLAs and improve client user experience </a:t>
            </a:r>
          </a:p>
          <a:p>
            <a:pPr marL="180975" indent="-180975" defTabSz="457200" eaLnBrk="0" fontAlgn="base" hangingPunct="0">
              <a:spcBef>
                <a:spcPts val="600"/>
              </a:spcBef>
              <a:spcAft>
                <a:spcPts val="1200"/>
              </a:spcAft>
              <a:buClr>
                <a:srgbClr val="2776C3"/>
              </a:buClr>
              <a:buSzPct val="100000"/>
              <a:buFont typeface="Arial" charset="0"/>
              <a:buChar char="•"/>
            </a:pPr>
            <a:r>
              <a:rPr lang="en-US" sz="16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Optimized drag &amp; drop built-in policies </a:t>
            </a:r>
            <a:r>
              <a:rPr lang="en-US" sz="16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for security, traffic control &amp; mediation to accelerate time to value</a:t>
            </a:r>
          </a:p>
          <a:p>
            <a:pPr marL="180975" indent="-180975" defTabSz="457200" eaLnBrk="0" fontAlgn="base" hangingPunct="0">
              <a:spcBef>
                <a:spcPts val="600"/>
              </a:spcBef>
              <a:spcAft>
                <a:spcPts val="1200"/>
              </a:spcAft>
              <a:buClr>
                <a:srgbClr val="2776C3"/>
              </a:buClr>
              <a:buSzPct val="100000"/>
              <a:buFont typeface="Arial" charset="0"/>
              <a:buChar char="•"/>
            </a:pPr>
            <a:r>
              <a:rPr lang="en-US" sz="16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Flexible and extensible </a:t>
            </a:r>
            <a:r>
              <a:rPr lang="en-US" sz="16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to align with enterprise requirements and enable quick customization </a:t>
            </a:r>
          </a:p>
          <a:p>
            <a:pPr defTabSz="457200" eaLnBrk="0" fontAlgn="base" hangingPunct="0">
              <a:spcBef>
                <a:spcPts val="600"/>
              </a:spcBef>
              <a:buClr>
                <a:srgbClr val="2776C3"/>
              </a:buClr>
              <a:buSzPct val="100000"/>
            </a:pPr>
            <a:endParaRPr lang="en-US" sz="16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p:txBody>
      </p:sp>
      <p:pic>
        <p:nvPicPr>
          <p:cNvPr id="10" name="Picture 9"/>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832711" y="1396712"/>
            <a:ext cx="2665885" cy="2774975"/>
          </a:xfrm>
          <a:prstGeom prst="rect">
            <a:avLst/>
          </a:prstGeom>
        </p:spPr>
      </p:pic>
      <p:sp>
        <p:nvSpPr>
          <p:cNvPr id="3" name="Footer Placeholder 2">
            <a:extLst>
              <a:ext uri="{FF2B5EF4-FFF2-40B4-BE49-F238E27FC236}">
                <a16:creationId xmlns:a16="http://schemas.microsoft.com/office/drawing/2014/main" id="{88F80E95-DD52-6B40-9D4B-FB2E5561C5E9}"/>
              </a:ext>
            </a:extLst>
          </p:cNvPr>
          <p:cNvSpPr>
            <a:spLocks noGrp="1"/>
          </p:cNvSpPr>
          <p:nvPr>
            <p:ph type="ftr" sz="quarter" idx="3"/>
          </p:nvPr>
        </p:nvSpPr>
        <p:spPr/>
        <p:txBody>
          <a:bodyPr/>
          <a:lstStyle/>
          <a:p>
            <a:r>
              <a:rPr lang="en-US">
                <a:latin typeface="Helvetica Neue" panose="02000503000000020004" pitchFamily="2" charset="0"/>
                <a:ea typeface="Helvetica Neue" panose="02000503000000020004" pitchFamily="2" charset="0"/>
                <a:cs typeface="Helvetica Neue" panose="02000503000000020004" pitchFamily="2" charset="0"/>
              </a:rPr>
              <a:t>IBM Private Cloud Boot-camp / June 2018 / © 2018 IBM Corporation</a:t>
            </a:r>
            <a:endParaRPr lang="en-US"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7" name="Slide Number Placeholder 6">
            <a:extLst>
              <a:ext uri="{FF2B5EF4-FFF2-40B4-BE49-F238E27FC236}">
                <a16:creationId xmlns:a16="http://schemas.microsoft.com/office/drawing/2014/main" id="{7D404B25-3DBC-9645-83C7-137755C0BAD6}"/>
              </a:ext>
            </a:extLst>
          </p:cNvPr>
          <p:cNvSpPr>
            <a:spLocks noGrp="1"/>
          </p:cNvSpPr>
          <p:nvPr>
            <p:ph type="sldNum" sz="quarter" idx="4"/>
          </p:nvPr>
        </p:nvSpPr>
        <p:spPr/>
        <p:txBody>
          <a:bodyPr/>
          <a:lstStyle/>
          <a:p>
            <a:fld id="{3FD999D4-B456-9943-89B7-30D56181CE18}" type="slidenum">
              <a:rPr lang="en-US" smtClean="0"/>
              <a:pPr/>
              <a:t>6</a:t>
            </a:fld>
            <a:endParaRPr lang="en-US" dirty="0"/>
          </a:p>
        </p:txBody>
      </p:sp>
    </p:spTree>
    <p:extLst>
      <p:ext uri="{BB962C8B-B14F-4D97-AF65-F5344CB8AC3E}">
        <p14:creationId xmlns:p14="http://schemas.microsoft.com/office/powerpoint/2010/main" val="4881329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AutoShape 9" descr="data:image/jpeg;base64,/9j/4AAQSkZJRgABAQAAAQABAAD/2wCEAAkGBxQSEhUUExQVFRUXFxgVFBgYFxcdFBQWGBUWGBcYFRQeHCggGBomGxYVITchJSksMS4uGB8zODMsNygtLisBCgoKDg0OGhAQGywmICQsLCw0NC8sLzQsLCwsLCwsLCwsLCw3LCwvLCwsLCwsLCwsLywsLCwsLCwsLCwsLCwsLP/AABEIAL4BCQMBEQACEQEDEQH/xAAcAAEAAgMBAQEAAAAAAAAAAAAABgcDBAUIAgH/xABJEAABAwICBgUIBwYEBQUAAAABAAIDBBEFEgYTITFBUQciYXGRFzJCU3KBo9IUUmJzobGyIzM0NYKzNkNjwRV0osPRJJKTwuH/xAAaAQEAAwEBAQAAAAAAAAAAAAAAAgMEBQEG/8QANBEAAgIBAgMFBwQCAgMAAAAAAAECAxEEIRIxURMVQWFxBSIyM6Hh8COBsdE0kRTBQlLx/9oADAMBAAIRAxEAPwC8UAQBAEAQBAEAQBAEAQBAEAQBAEAQBAEBgpquOS+rex+UlrsrgcrhvBsdh7EPE0+RnQ9CAIAgCAIAgCAIAgCAIAgCAIAgCAIAgCAIAgCAIAgCAIAgCAIAgONpBpNT0bf2r7vtdsbdsjvdwHabBRlNR5lF2prpXvP+yp9KdNamsuxpMMR2ZGE5ng8Hv3nuFht4qiVjkcm3XWWvEdv5N3QTo8qhI2odLJSNFjZhtNIORadjW9jge7ipwg+Zu01Fi96bwWfiekVLTSMimnYx8hs1pO3buLvqDZvdYX2K1ySNrnFPDZ1V6SCAIAgCAIAgCAIAgCAIAgCAIAgCAIAgCAIAgCAICL4hp5SQVX0aR5DgBneBeNjjuY8jaDax3WHEhQc0ngonqK4S4ZMksMrXtDmkOaRcEEEEcwRvCmXJprKPtD0IDVxHEYoGF8r2sbzPE8gN7j2BeOSXMrsthXHim8IrrSLpBkkuylBjbu1htrD7I3N/E9yzTv6HH1HtKUtqtl18SOYNo7UVryWAkE9eV5OW/G7t73dgv7lGFcpbldGisufFLZdXzLFwvR2jw1mtlcDIP8x++/KJnD3XPatGI1rLOtCqnTRz9Xz/ADyRHdJdPpZAWUoMTd2sNtYfZG5n4nuVE9Rn4THdrpS2r2XXxIlg+g9TiDy/a1jjd80lzm5lt9sh/DtXsIORCjTW2PilsvMuLDo4cOp4oZKgloIjY6Z7cznE7Ggm3OwHADsWhe6sHXWIpLJ2lIkEAQBAEAQBAEAQBAEAQBAEAQBAEAQBAEAQBAatZiUUTmNkkYx0hLYw5wBeRvDb7zu8QvMpHjklzK50q6Mus6akJJcS58Tjckk3JY87ze+x3jwVcq+hz9Voe096D3I1geN1NC8tYS2x68Twct+N2Ha09osVTxSgzkwu1GlnwvbyfL880WbgGm9PUCzyIZOLXnqn2ZNx7jYq6FsXzOzp9fXbs9n5/wBnN0h6QmMuylAkdu1jr6seyN7/AMB3qE70vhKNR7SjHard9fD7kBllnrJtpfNKdw32HYNzG+AVKUrGc+FV+qlnn5vkvzoib4DoCyMa2tc0226sG0bfvH+l+A71ojVGO7OvRoaqVxS3fV8jZxjTiOMaqka11tgda0TfYbszfgO9V2alLaJC7XpbV7+fh9yHhs9ZL6c0h8Gjt9FjfALMoztZlhXbe8vfz/P+ia4LoRFCNZVFryNuX/JZ7V/P99h2LXCiMN2dGrSwr3e7PjSHTcRgspWhzhszkHVt9lu934DvUZ6qPKJC7VY2gVjLhFZik586Z+5z3m0cYPAncwfZA9y8jme5irjddLP1Ly0dopYKaKKeXXSMblc+xGa269ySSBYZjvtfitSWEdiKaWGdJekggCAIAgCAIAgCAIAgCAIAgCAIAgCAIAgCAq/pU0WqqiVtQz9rExmURtBzx7SXODfTvs3bdg2bLqqyLZg1tNk1mHh4HH0V02qKazHnXRDZlces32H7x3G42cFUrXE5tOvtqfDLddHzJzJHQ4szYcsoG/Y2dnePSb4hXJxsR1oWUaqOOfk+a/OqIHpBoxPSHrN1kfCRgJHYHN3gqidDXI59/syS3q3XTxOho7oNNUWfLeGLf/qOHYPRHapwo/8AYv0/s2Md7d308CTVON0WGtMVOwPk4hp4/wCrLz7Np7ApTtjDZF92trp92O76LkiD4xj09W4axxIv1Y2A5b8LM3uPablZZSnY8HLlZdqZY5+S5fnmyRaPaCySWfUXiZvyD967vO5n4nuV0NMucjo0aFR3nv5eBJKjGKaibqoGtLh6LNwPOR/E+JXtuphXst2aZ3whsiL4lictSRnJNz1I2g2vyawbXHxK58rLLnj6GZudrOrhGhZfZ1R1W+rB659tw83uG3tC2U6TG8y6GmS3kdHF9Jaehj1cLA5zdgYywY0/bdw91yrpXwhsiVl8a1hFZO08qhXRTzSHVNfZ0TbiIRu6r+r6RANwTc3CjGxvcw16ubs97kXqDdaTrH6gCAIAgCAIAgCAIAgCAIAgCAIAgCAIAgNDHq76PTTTb9XE+S3MtaSB4heN4WTyTwmyr9Dek6VobHWAyt3a1oGsHtt3P7xY96pVjXM5cPaHC8T5EvxPR2kxJmuge1rz/mM3E8pWbNvfYqbjGaNU6qNVHi5+a5/nkyvcWwieikGsBYQepI0nKTza8bj2GxWWdUobnJu0VtL4o7rquaJJgfSA9gyVTda3g5oGs7MzTYO79nvU4XtfEX0e0pR2s38/E52kOmk9RdrTqYvqtPWcPtv/ANhYd6jO6UtkVXa2y58Mdl5c/wA9DU0f0Xnq7FjdXFxkcNn9Dd7l7ChveRdR7Ok97Nl08fsTqKnocKbdxzTEbzZ0zvZbuY3wHar3KFaOhKynTxxy8vF/nVkbxnS+aouAdVHyB2kfbf8A7Cw71itvlPZGGeqna8LZGXAdHZqizgNXH9dw2kfYZvPebDvSvRuW89jTVpnzkTGCnpqEbNshG0nbK/5R2bAtMrKqFj/6asxgsHGxbGZJQQDkZyB2n2nf7LnW6udmy2RTOxyItWwbFXFmeUSH45Tb1tqkY7Fh5Lt6O8QM+HUzySXBmrdfeTETHc9pyg+9b4PMTs0y4q0yRqRaEAQBAEAQBAEAQBAEAQBAEAQBAEAQBAaeK4lFTRmSd4ZHdrS43sC9waL8hcjbuHFeNpbs8ckllkO0h6PoKka6kLI3uGYBtjBJfbcW82/NuzsUJVp8jFqNFXcsrZkIY2poJrdeGQeDx+l7fFZZKUHk5Eqr9LLPLzXJ/nmTfCdN4Z26mtY1t9hda8TvaG9nftHaFdC9PaR0tP7RjLazbz8PsaWO6AX/AGlE4OadurLrix4sfyUp0xlui67RVXe9HZ+X9G3hmh9PRtE1dI1xG0A/u2nk1u97l6oQrWScKqdNHP1fP89DSx7T57upSt1bN2cgZyPst3MHfc9ypnqG9omG/wBoSltXt5+JGcKw2eskOra6Qk9d7icoPN8h3nxKrjVKe5XRpLLfeey6vxLBwzRemomiWpe17xuLvMaeUcfE+JWlQhUss6sK66Fn6+JhxLS9z+rAMjfrnzz3Dc38+5Y7tY3tDYqlqM7ROZESdpJJO8naSe0rmyeXlkUZnBeEsHOrWqyJCRE8bbsK21Mx3cif9CcxNFK0+hUPA7jHE78y5dCvkdDRPNRYSsNYQBAEAQBAEAQBAEAQBAEAQBAEAQBAEBDel1l8Lm7HQn48Y/3ULPhKdR8tlV6JaT1FH+6f1L7Y3bYz7vRPaLKjiceRw1qrKX7r26Fq4dpHR4kzVTsDXncx+4nnFJs2+B7FbGyMtmdSjW1Xrhez6PxI5pHoLLBd8F5o9+X/ADWj/wC4/FVz0/jEqv8AZ0XvXt5eBw8F0gnpSdU+w9JjgSy/az0T3W7VQpSr2MEbLtPLHLyfL89DBVVc1VKMxfNKdjQNpHY1o2NHgESnYz2Nd2plnn5+C/PImGA6AbNZWuDWgX1YNgB/qP5dgWmFMY7s6lOjrq3lu/obmKaaQwN1VExptsDrWib7IG1/4DtKhZqUtokbtcltDfz8CH1FdJO/PK8vdzO4djRuA7AsFk3J5Zi45TeZM3KZZ5F8TqQFVNl6Mzio5JHOrXK2DK5ERxx+wrdSYrmT3oOb/wCknPOoI8Iov/K6NXJnS0Xyyx1YawgCAIAgCAIAgCAIAgCAIAgCAIAgCAIDiabUJnoKqMC7jC8tHNzRmaP/AHNCjJZTIWLMGjzth79yzM+avid2n3KmRnRLsA0xnp7NcddH9Vx67R9l/wDsb+5ShfKPPdHS0+tsr2e6+v8Askk+G0OKDPG7VzelawkA+230h2i47VqUoWo60bKdRHHPyfM/JMSosMaY4GiSX0rG7r/6knDuFz2KM7ow2RC3VV1Lhju+iIZjWPT1R/au6t9kbdjBy2eke03WKy2U+Zy7b52v3uXTwOc1qqbIJG1A1VyZdFHSpwqZM0ROhEVSy5H256iMnNr5NiugVTkQvG5t66dKME3llwdEtFq8NiJFjI58p7nPIafe1rSt9fwnb08eGtExUy8IAgCAIAgCAIAgCAIAgCAIAgCAIAgCA/CEB5q0hws0dbNBazWvJj7Y3dZlufVIHeCszWHg4Wsq4ZM2qNypmjl8mdOMLOy+JkDSDcEgjcQbEe9R4sFy8jGI15k9wfQYmSSRkaxQbJpG1CxQbLIo34QqZMvRshyrJ5PiSREiDkcXE6iwWuqBmsmROSF9RMyGPa+R7WN7C42uewbz2BdKEdsFVMHOaR6Sw+kbDFHEzY2NjWN9lrQ0fgFtWx9AlhYNhD0IAgCAIAgCAIAgCAIAgCAIAgCAIAgCAICtemXRsyxNrIxd8Iyygb3Q3vm/oJJ7nOPBV2LxMmrq445XgVjh8yzSR85bHDO7TOWaaPYM3WBUs0xPrVKGS1IapecRJRMjY142TSM8bFBsmkbLVWyeT8fIiiRcjSqaqwV8KzPOwjOLVu9bqq8GZttku6GtHS+R1dIOq28cF+LjskeO4XaD2v5LbXHxOvoqeFcTLeVx0AgCAIAgCAIAgCAIAgCAIAgCAIAgCAIAgCA+XtBBBFwdhB3EHmEBQ2nuiTsOm1kYJpZHdQ+qcf8ALceXI8Rs3jbnnDBx9bpce8uRzqKrus84nIw4s7NNMCss4miEjejKoZoizMGqvJcj6DV5k9wfS8PcmOSeyko5Iykc+prVohWZp2HErq9a4VlDlkaKaOSYlUZG3bE0gzSfVb9VvAvPDlv4LTCOdjdpdM5vL5HoOhpGQxsjjaGsY0Na0bgBuWlbHaSwsIzoehAEAQBAEAQBAEAQBAEAQBAEAQBAEAQBAEAQGCuo2TRujlaHseMrmkXBCNZPGs7MpXTHo/moiZacOmp95A2ywj7Q9Jo+sPfuuaJwwcrU6HxiRmjxPtVEoZOW4SiztU2JA8VmnUWRmbra8Kh1F6mfX0/tXnZE+M+H1/avVUeOZz6nEO1XwqKJTORVYh2rTGGCvhcjsaJaF1GIuDzeKnvtlI2vHKFp84/a3DttZXRg2b9Pom93yLywXCIqSJsMDAxjfEni5x3lx5q9JLZHXjFRWEby9JBAEAQBAEAQBAEAQBAEAQBAEAQBAEAQBAEAQBAEAQEO0m6OaSrJe0GCU7S+O1nHm+PzXd4sTzUJQTKLNPCzmV5inRriEBJiDKhvAscGvt2seR4AlVOtnPs9nv8A8SPVFPVRbJaedlvrRPA9xtYqtw8jM9NYvA0zi1jYnby4qPAiPZz6G3BHUS/u4Jn+xG935BeqvyJqix+B3cN6O8RnPWjbA360rhe3Yxt3X7DZWKtl8NBN8ye6OdF1LTkPnJqZBt64tED2Rbb/ANRPuVqrS5m+vSwh5k7aLbBuVhpP1AEAQBAEAQBAEAQBAEAQBAEAQBAEAQBAEAQBAEAQBAEAQBAEAQBAEAQBAEAQBAEAQBAEAQBAEAQBAEAQBAEAQBAEAQBAEAQBAEAQBAEAQBAEAQBAEAQBAEAQBAEAQBAEAQBAEAQBAEAQBAEAQBAEAQBAEAQBAEAQBAEAQBAEAQBAEAQBAEAQBAEAQBAEAQBAaeLYnFTROlmcGMbx4k8ABvJPJeN4ITnGC4pENpNPaiqe5tFQuka3e58gaBf63og9mYqPE3yRkjq5WP8AThkyYnpXiFK3WT0DTGPOcya4bfnYEjvIt2pxNc0ez1FtazKG3qSXR7GxWUzZ42FubMA1xG9pI3i+y43/AIKSeUaKrVZDiRC8Q6UXwSvikogHscWuAqLi45HVbQo8Zis9oOEnFx5ef2OnT6X1r42yswt7mOaHNInbdzSLghuTMbjsTifQtWotceJV/U16DpSgc/JPFJAb2cT1msI2EO3OFj9lFNEY6+DeJJonccgc0OaQ4EAtIOwgi4IPJTNyeVlFeYr0myU0r4ZaMB7DZ1qi42gEEHVbrEH3qHGc+zXuuTi4/X7HRodLq2aNskeGOcxwu0/SWC45gFgKcT6FsdRbJZVf1NPF+kKopba/Dnx33EzDKTyDhGRfsRza5ohZrJ1/FD6/YmtdUyNhL4oxI8AODC/KHbrjPlO21+G3sUmbZNqOUiu4+lwuIAo7kkAATbSTuAGqUOM5q9pNvHB9fsdqt0xrIWGSXC3tYNrnCdrso4khrDYd694n0NEtTbFZlXt6mfRzpCpqp4jIdFI7Y0PtlceTXg2v2G1+C9Ukz2nWV2PHJkqqnuDHGNoe8C7Wl2UOPAF1jbvsVI1PONitZulotcWuo7FpLXDX7iDYj91zVfGcx+0Wnhw+v2O3JpZXNZnOFSZbX2TtLrewGZvwXvE+hoeouSz2f1MOD9J9LM8Mka+AnYHOsY79rhtHeRbtRTRGvX1yeHsTpTNxiqXODHFjQ94BLWl2UOPAF1jbvsUPHnGxW03SyWOc11HZzSWuGv3EGxH7rmFDjOZL2jh4cPr9iw8JrhPBFMBYSMa+172zNBtfs3e5STydKEuKKl1NmQmxygE2NgTYE8ATY277L0kyusT6Tn08r4ZKIB7DZwFRcbgRY6rcQQfeocZzbNe65OLh9fsSbQ3SpmIRucG6t7HWfHmzEA+a4OsLg7eG8FSTyatPqFdHKO/ITY5QCbGwJsCeAJsbd9l6aGQmm02qH1bqQULRM2+a9T1QAAc2bVbrEeIUOJ5wYo6qbs7Pg39fsSLSbFZKWB0zIRMGbXjWZCGcXDqm9uSk3g0XWOuLklkh2F9J0lRKyGKjBe82beosNxJJOq2AAE+5R4zHXr3ZJRUfr9ixgpnRIJivSPq6p1NBTGocHZAWyWzP9INbkO43F78CoOe5hs1uLOCMc/uTSgkkcwGVjY3nexr84b2Z8oue4e8qZsi217ywbCEiqemqodnp479XK99uBdcNue4fmVXPmcr2lJ+6jtdEFXEaMxtI1jZHOkHpHNbK63EWAF/sr2HIv9nyj2WFzJxUQNka5jwC1wLXA7iCLEH3FTNrSawzmaLYJ9Cp2wB+sDS4h2Wx6zi6xFzzXkVhYK6auzhwlJadfzCp+8P5BVPmcPWfOkXdon/A0n/Lw/2mq2PJHco+XH0X8FP9KEbRiMuW20Rl1vrFg/G1j71XLmcfXpK54LR6OM3/AA2nz3vlda/1dY/J7suVTjyOrpM9jHJVHSR/MqnvZ/ZjVb5s5Gt+e/2/guDQf+X0v3TfyVseSOzp/lR9DPpPgba2ndA8luYghwAJaWkG4HdcdxKNZWD26pWR4WdHLZtuQt+C9LPA824F/EQfexfraqF4HzdXzF6npVwvsKvPpTzXi8QiqJms2BksjWEcA2RwbY+4Kg+asXDY8dT0dRSF0bHO3lrSe8gEq8+kjujzhjf7+f72T9blQ/E+bt+Y/U9JxeaO4fkrz6U896axtbX1IbbLrXbt1ztd/wBRKpfM+d1SSulgvTRnN9Dps98+pizX331bb37VauR3qs9nHPRH1pDigpaaWc+g0kDm47GD3uIHvRvCFs1CDl0KPx7AHw0tLUuuTUB7pCeZOaM97mG/uKqxsjiXUuNcZvx5/wDRYvRBiuspHQk9aF2z2H3c3/qzj3BTg9joez7OKvh6E8UzeU1jeBmtxasiabPDM8fIvayKwd2G5F+F7qprMmce2ntdROPl/RHNHcYlw+qD7EFpLJozsLm3s9h5EEe4gLxPBlptlRZn/Z6Aw+tZPGyWN2ZjwHNPYefI8LcCrj6CMlJKSIBhX+Iqn7v/ALUCrXxv86GGH+ZL0/olmmv8BVfcv/SVKXJmrUfKl6FO9HH8ypvaf/akUI80cbRfOiWdp9pG6Fraamu6qn6rA3zmNOwv7DvA7ieClKWNjqam5xXBD4mZdBtDmULMzrPqHDrv4NH1I+Q5nefAD2McHum0ypXmSpSNQQEW0+0U+nxNyENmjuYyfNcDbMx3K9ht4W7Soyjky6rT9tHzRTFdhtTRyDWMkheD1XC42/YkabH3FVvY4sq7KnumiSYH0lVcJAltOzjm2SAdjxv/AKge9eqTRpq19kfi3RbmBYxFVwtmiN2u2EHzmuG9rhwI/wD0bCrE8nXqsjZHiiUXp1/MKn7w/kFW+ZwtZ86RYmDMxf6HBqXUWTUx6u+t1uTVty5rjLmtbsuvVxY2OnX/AMjs1w8PJdSADLHWP/4pHO9+bNIGuaLk8SLdZtt2Vw2buSj47nO2jb+unkvXC6mKSGN8BaYi0ZMosMo2AAcLWtbhayuR3YSjKKceRRvSR/MqnvZ/ZjVL5s4Wu+e/2/gnOjEeK/RINS6iEWrbq8+tz5bbM1ha6kuLGx0KVqOzWOHGPMkOjTMQEkv010RblbqtVbKDd2bgHX83epLPiaKu1y+0x+xIJNx7ipFz5HmjCpMssTrF2V7HWG1zrOBs0cSbKhHzUHiafmWxjnSSYWWFHURyOBya9uRuzjbe61xsHiFZx+R17ddwL4XnzIpoJoe6vfr5XtMQkOsF7ySP2OLSPRBvtPI7OYjGOTJpdM7X2kntkuwK07R5pxr9/P8AeyfrcqGfNXfMl6lv1UeN6s5HUV7bNXnz7uGcZb96s947MlqsbcJXOASU0NUf+IxTOe1/WuQWh97kyx2zP27dhN+RUFjO5zanXGz9ZPJfUErXtDmkOa4BzSDcEEXBB4iyuO6mmsor/pKnNRPS4ewm8jw+W28NuQPACR1vstUJ77GDWPjlGpeJ3NP8IE2HyMaBeJokjAG7VjcB7GZvvXslsX6qtTqaXh/0Vj0Y4rqK5gJs2YGJ3K52sPfmAH9RUIvc5ehs4Lcddi9Vad0rfBv8Q1P3Z/RAq18Zz6/8uXp/Ri6V9Fbg1kQ2gWnAG8bhJ3jYD2WPApJeJDX6fK7SP7nF6MNK/o0v0eV37GQ9UndHIfya7ceRseaReCnQ6ngfBLkyQYV/iKp+7/7UCL43+dDTD/Ml6f0SzTX+AqvuX/pKlLkzVqPlS9CmNA3uFdCWNDnjWFjSbBzhDJYF3C5sLqtczi6TParHn/BmwTSmWCvNVOMznEtnBHWDSQCGg+aW5RYcm2RPDySq1EoXccvHmXxTTtkY17CHNcA5pG4gi4IVx3U01lGRD0IDWnr42SMjc9rXyX1bSdr8ou7KONgvMrkRckmkzNNE17S1zQ5p2EEAg94O9enrSezKj6VNFoaYRzwNDGvdq3sHm5spc1zR6OxrrgbN3aq5LByddp4wSnHY6PQnI7LVN9EGJw5ZiJA78Gt/BewLPZreJL0ITp1/MKn7w/kFF8zDrPnSLu0T/gaT/l4f7TVZHkjuUfLj6L+CuOmiNoqIHDzjE4HuD+r+pyhPmc32klxRZ3+hqVxo5AfNbMQ3suxhIHvN/evYcjR7Ob7L9yA9JH8yqe9n9mNQfNnP1vz3+38FwaD/AMvpfum/krY8js6f5UfQ7E8zWNLnuDWtBLnOIDWgbySdgC95FraSyz8bK17MzCHNc3M1wILXAi4II2EEcUGcrKPN2BfxEH3sX62qheB83V8xepcnSphGvojIB14DrBzybpB3W639Ctmtjs62rjqz4rcgnRXjv0eq1TjaOezOwSDzD77lv9Q5KEXhmDQXcE+F8n/JdqtO2eacb/fz/eyfrcqH4nzVvzH6npOHzR3D8lefSlKdLUbRiBI3uijc72us3b/S1qqlzOJ7QS7X9if9GVQf+GRueeq0yWJ4Ma93HkNvgpw5HQ0b/QTZEtF8MZi9ZV1FQHGIWDACWnabMFxyYzaOblFLieTJTWtTZKcuRLPJrQerf/8AK/8A8qXAjX/wqehUOPULqSrljBIMUl4zxtsdGe/KWlVtYOPbB1WtLwZ6AwLERU08Uw/zGBxHI26zfc649ytTyj6CufHFSXiQXBv8Q1P3Z/RAoL4zFX/ly9P6LGewEEEAg7CDuIO8EKw6BRGn+i5oZ+qDqJLmI/V5xk8xw5i3IqqSwcHV6fsp5XJnT6Lqp8uJZ5HFzjA4EneQ0RtFzxNmjakfiLdDJyuy+hZemv8AAVX3L/0lTlyZ09R8qXoU70cfzKm9p/8AakUI80cbRfOiSTpZ0YyO+mRDquIE4Hov3Nf3Hce23Mr2S8TTr9Pj9SP7nz0WaWatwpJndRx/YOPoPJ8w9jju7e/Yi8bDQ6nH6cv2LbVh1ggID0mQVImo56aJ8hgL3HK0usSY7AtG0ghrhsUJZymYdYrOKM4LODbp+kSHL+1gqYn22tMRO3sPEd4CcaJx1ccbpr9iMaVVdVi7o46ellZCw5s0jcoc4i2Zzj1QACdgJO09y8bcuRlvdmpajCLx5k70Q0fbh9NkvmebvlcAes625o32AAAHH3qaWEbtPSqYYKi0mw6onq55WUtTke8ubeCQEjcDbLsVT33ORqK7J2OSi/8ARPsC0tkhpoYnYfXF8cbI+rCcpyNDb3NiL25Kal4YOhVqHGCThLZdCMYvgmI4pU611OYW2DG6w5RGwEnbfrONyTsbxUWm2ZbKbtRPiawvMs/RjBG0VOyFpzWuXutte87XG3DkByAViWEdOmpVQUUU/pjRT1NbNNFTVJY8tykwSgkNY1t7Ftx5qqe7ycfVVzna5Ri/9Ey0Y0rlp6aKGXD60mNoZdkLiHAbjttY2UlLCxhm6nUSjBRlCW3ka+mGk9RVU7oIKGsZnsHufC6+UEEhoAO+1t+66OWVyI6i+c4OMYPfyJdhU/0fDoC9khLKeJpY1jnSZtW1uXVgXvfZ2cbKSeIo1wfDUs9EUph2DVUcsbzS1JDHscbQyXIa4E26vYq0mcSFVkZqXC+fQ9AxPbNHfKcr27WvaWusRYhzHAEdxVvM+g2kigsT0XqoZpGMgncGPIY9sbyHAHquDgLbrHYqsHz89NZCbUUy59HMZfJRiWeOVkjG2laYn53OaPOYy13B2w7BxI4KxPbLO3VY5V5kmn6FKYhg1VJJI8UtSA973C8MlwHOJF+r2qvBxJ1WSm5cL59C1Y9N5Mgth1cXho2ak5L2+tvt25VPi8jq/wDKePgln0IXJopiGI1Lppo9QHkEufsDGgABrY75iQ0chc7yLqOGzFLTXXz4pLBLdNIX0uHMo6SKWTONWSxjnER75HOLRYF5Nu3M7kpS2WDXqE66VXWn0Nvoswx0FF12OY+SR73Nc0tcLWYLg7RsZf3r2C2J6Ktwq35kwUjWVV0tYDI+oimhikkzsLX5GOdYsOwuyg2uH2/pVc1ucrX0ylJSisnU6K6maKGWCeGZgjvLGXRSC7T57W9XaQdthtOY8l7At0LnGDjNPbyObhdW9uMS1TqaqEMgLA76PLcdVgDi3LexLO/aFFP3skISa1Dm4vD8i01adM5ukODR1kD4ZNx2tdxY8ea4do/EXHFeNZRXbUrIuLK16OMEnpsSc2WN7cscjc2V2rcbtsWvtYgjaFXH4jm6OmddzUkTzTuYiimY2OSR8jHRsbGxzzdw3nKOqO0qcuRv1D/TaSzkqjQ+hnpqyGaSmqQxjjmIglJALHNvbLt85VrZ5OTpq5wtUpRePQu+tpWTRujeLse0tcOwj8CrjtyipJp+JQOJ6K1UUr4xBM8NcQHtieWvHBwIFtosVThnAs01kZNJP/RbGgGNzyx6mqhmZKwbHvje1srd1y4i2ccee/nayLfJnX0ts5RxNNNeXMlykaj5c8DeQEGT81rfrDxCHmUNa3mPEIMoa1vMeIQZQ1reY8QgyhrW8x4hBlDWt5jxCDKGtbzHiEGUNa3mPEIMoa1vMeIQZQ1reY8QgyhrW8x4hBlDWt5jxCDKGtbzHiEGUNa3mPEIMoa1vMeIQZQ1reY8QgyhrW8x4hBlDWt5jxCDKGtbzHiEGUNa3mPEIMoa1vMeIQZQ1reY8QgyhrW8x4hBlDWt5jxCDKGtbzHiEGUNa3mPEIMoa1vMeIQZQ1reY8QgyhrW8x4hBlDWt5jxCDKGtbzHiEGUfokB3EH3oMn0h6RrS7Q+LEDGZHvZqw4DLl25st73B+qFGUFIz36eN2OJ8jgeSSm9dN8P5VHs0Ud319WPJJTeum+H8qdmh3fX1Y8klN66b4fyp2aHd9fVjySU3rpvh/KnZod319WPJJTeum+H8qdmh3fX1Y8klN66b4fyp2aHd9fVjySU3rpvh/KnZod319WPJJTeum+H8qdmh3fX1Y8klN66b4fyp2aHd9fVjySU3rpvh/KnZod319WPJJTeum+H8qdmh3fX1Y8klN66b4fyp2aHd9fVjySU3rpvh/KnZod319WPJJTeum+H8qdmh3fX1Y8klN66b4fyp2aHd9fVjySU3rpvh/KnZod319WPJJTeum+H8qdmh3fX1Y8klN66b4fyp2aHd9fVjySU3rpvh/KnZod319WPJJTeum+H8qdmh3fX1Y8klN66b4fyp2aHd9fVjySU3rpvh/KnZod319WPJJTeum+H8qdmh3fX1Y8klN66b4fyp2aHd9fVjySU3rpvh/KnZod319WPJJTeum+H8qdmh3fX1Y8klN66b4fyp2aHd9fVjySU3rpvh/KnZod319WPJJTeum+H8qdmh3fX1Y8klN66b4fyp2aHd9fVjySU3rpvh/KnZod319WdTRrQCGinE7JJHODXNs7JazhbgAV6oJPJbTpI1S4k2TBTNR//2Q=="/>
          <p:cNvSpPr>
            <a:spLocks noChangeAspect="1" noChangeArrowheads="1"/>
          </p:cNvSpPr>
          <p:nvPr/>
        </p:nvSpPr>
        <p:spPr bwMode="auto">
          <a:xfrm>
            <a:off x="1346807" y="-1421396"/>
            <a:ext cx="4128667" cy="296885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0512" tIns="30256" rIns="60512" bIns="30256" numCol="1" anchor="t" anchorCtr="0" compatLnSpc="1">
            <a:prstTxWarp prst="textNoShape">
              <a:avLst/>
            </a:prstTxWarp>
          </a:bodyPr>
          <a:lstStyle/>
          <a:p>
            <a:endParaRPr lang="en-US"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 name="Title 1"/>
          <p:cNvSpPr>
            <a:spLocks noGrp="1"/>
          </p:cNvSpPr>
          <p:nvPr>
            <p:ph type="title"/>
          </p:nvPr>
        </p:nvSpPr>
        <p:spPr>
          <a:xfrm>
            <a:off x="100552" y="47779"/>
            <a:ext cx="8556560" cy="660400"/>
          </a:xfrm>
          <a:noFill/>
          <a:ln>
            <a:noFill/>
          </a:ln>
        </p:spPr>
        <p:txBody>
          <a:bodyPr vert="horz" wrap="square" lIns="91440" tIns="45720" rIns="91440" bIns="45720" numCol="1" anchor="ctr" anchorCtr="0" compatLnSpc="1">
            <a:prstTxWarp prst="textNoShape">
              <a:avLst/>
            </a:prstTxWarp>
          </a:bodyPr>
          <a:lstStyle/>
          <a:p>
            <a:r>
              <a:rPr lang="en-US" dirty="0">
                <a:latin typeface="Helvetica Neue" panose="02000503000000020004" pitchFamily="2" charset="0"/>
                <a:ea typeface="Helvetica Neue" panose="02000503000000020004" pitchFamily="2" charset="0"/>
                <a:cs typeface="Helvetica Neue" panose="02000503000000020004" pitchFamily="2" charset="0"/>
              </a:rPr>
              <a:t>Manage the Lifecycle of your APIs</a:t>
            </a:r>
          </a:p>
        </p:txBody>
      </p:sp>
      <p:sp>
        <p:nvSpPr>
          <p:cNvPr id="7" name="Rounded Rectangle 6"/>
          <p:cNvSpPr/>
          <p:nvPr/>
        </p:nvSpPr>
        <p:spPr>
          <a:xfrm>
            <a:off x="100552" y="708179"/>
            <a:ext cx="4858871" cy="3993894"/>
          </a:xfrm>
          <a:prstGeom prst="roundRect">
            <a:avLst>
              <a:gd name="adj" fmla="val 3408"/>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30188" indent="-220663" defTabSz="457200" eaLnBrk="0" fontAlgn="base" hangingPunct="0">
              <a:spcBef>
                <a:spcPts val="500"/>
              </a:spcBef>
              <a:spcAft>
                <a:spcPts val="1800"/>
              </a:spcAft>
              <a:buClr>
                <a:srgbClr val="147AB9"/>
              </a:buClr>
              <a:buSzPct val="100000"/>
              <a:buFont typeface="Arial" charset="0"/>
              <a:buChar char="•"/>
            </a:pPr>
            <a:r>
              <a:rPr lang="en-US" sz="16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Define &amp; Import REST or SOAP APIs </a:t>
            </a:r>
            <a:r>
              <a:rPr lang="en-US" sz="16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to put those assets under governance</a:t>
            </a:r>
          </a:p>
          <a:p>
            <a:pPr marL="230188" indent="-220663" defTabSz="457200" eaLnBrk="0" fontAlgn="base" hangingPunct="0">
              <a:spcBef>
                <a:spcPts val="500"/>
              </a:spcBef>
              <a:spcAft>
                <a:spcPts val="1800"/>
              </a:spcAft>
              <a:buClr>
                <a:srgbClr val="147AB9"/>
              </a:buClr>
              <a:buSzPct val="100000"/>
              <a:buFont typeface="Arial" charset="0"/>
              <a:buChar char="•"/>
            </a:pPr>
            <a:r>
              <a:rPr lang="en-US" sz="16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Package APIs into Products </a:t>
            </a:r>
            <a:r>
              <a:rPr lang="en-US" sz="16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and tailor them to target specific consumer markets</a:t>
            </a:r>
          </a:p>
          <a:p>
            <a:pPr marL="230188" indent="-220663" defTabSz="457200" eaLnBrk="0" fontAlgn="base" hangingPunct="0">
              <a:spcBef>
                <a:spcPts val="500"/>
              </a:spcBef>
              <a:spcAft>
                <a:spcPts val="1800"/>
              </a:spcAft>
              <a:buClr>
                <a:srgbClr val="147AB9"/>
              </a:buClr>
              <a:buSzPct val="100000"/>
              <a:buFont typeface="Arial" charset="0"/>
              <a:buChar char="•"/>
            </a:pPr>
            <a:r>
              <a:rPr lang="en-US" sz="16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Publish and Promote </a:t>
            </a:r>
            <a:r>
              <a:rPr lang="en-US" sz="16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across different environments to align with DevOps practices</a:t>
            </a:r>
          </a:p>
          <a:p>
            <a:pPr marL="230188" indent="-220663" defTabSz="457200" eaLnBrk="0" fontAlgn="base" hangingPunct="0">
              <a:spcBef>
                <a:spcPts val="500"/>
              </a:spcBef>
              <a:spcAft>
                <a:spcPts val="1800"/>
              </a:spcAft>
              <a:buClr>
                <a:srgbClr val="147AB9"/>
              </a:buClr>
              <a:buSzPct val="100000"/>
              <a:buFont typeface="Arial" charset="0"/>
              <a:buChar char="•"/>
            </a:pPr>
            <a:r>
              <a:rPr lang="en-US" sz="16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Manage and Control API Lifecycle and versioning </a:t>
            </a:r>
            <a:r>
              <a:rPr lang="en-US" sz="16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from staging to deprecation to meet corporate governance needs</a:t>
            </a:r>
          </a:p>
          <a:p>
            <a:pPr marL="230188" indent="-220663" defTabSz="457200" eaLnBrk="0" fontAlgn="base" hangingPunct="0">
              <a:spcBef>
                <a:spcPts val="500"/>
              </a:spcBef>
              <a:spcAft>
                <a:spcPts val="1800"/>
              </a:spcAft>
              <a:buClr>
                <a:srgbClr val="147AB9"/>
              </a:buClr>
              <a:buSzPct val="100000"/>
              <a:buFont typeface="Arial" charset="0"/>
              <a:buChar char="•"/>
            </a:pPr>
            <a:r>
              <a:rPr lang="en-US" sz="16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Subscription and Community management</a:t>
            </a:r>
            <a:r>
              <a:rPr lang="en-US" sz="16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to grow go-to-market channels</a:t>
            </a:r>
          </a:p>
          <a:p>
            <a:pPr marL="230188" indent="-220663" defTabSz="457200" eaLnBrk="0" fontAlgn="base" hangingPunct="0">
              <a:spcBef>
                <a:spcPts val="500"/>
              </a:spcBef>
              <a:spcAft>
                <a:spcPts val="1800"/>
              </a:spcAft>
              <a:buClr>
                <a:srgbClr val="147AB9"/>
              </a:buClr>
              <a:buSzPct val="100000"/>
              <a:buFont typeface="Arial" charset="0"/>
              <a:buChar char="•"/>
            </a:pPr>
            <a:endParaRPr lang="en-US" sz="16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p:txBody>
      </p:sp>
      <p:pic>
        <p:nvPicPr>
          <p:cNvPr id="11" name="Picture 10"/>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98879" y="902741"/>
            <a:ext cx="3334828" cy="3604770"/>
          </a:xfrm>
          <a:prstGeom prst="rect">
            <a:avLst/>
          </a:prstGeom>
        </p:spPr>
      </p:pic>
      <p:sp>
        <p:nvSpPr>
          <p:cNvPr id="3" name="Footer Placeholder 2">
            <a:extLst>
              <a:ext uri="{FF2B5EF4-FFF2-40B4-BE49-F238E27FC236}">
                <a16:creationId xmlns:a16="http://schemas.microsoft.com/office/drawing/2014/main" id="{6E11ECA5-5311-D24C-9CCB-C951B035799C}"/>
              </a:ext>
            </a:extLst>
          </p:cNvPr>
          <p:cNvSpPr>
            <a:spLocks noGrp="1"/>
          </p:cNvSpPr>
          <p:nvPr>
            <p:ph type="ftr" sz="quarter" idx="3"/>
          </p:nvPr>
        </p:nvSpPr>
        <p:spPr/>
        <p:txBody>
          <a:bodyPr/>
          <a:lstStyle/>
          <a:p>
            <a:r>
              <a:rPr lang="en-US">
                <a:latin typeface="Helvetica Neue" panose="02000503000000020004" pitchFamily="2" charset="0"/>
                <a:ea typeface="Helvetica Neue" panose="02000503000000020004" pitchFamily="2" charset="0"/>
                <a:cs typeface="Helvetica Neue" panose="02000503000000020004" pitchFamily="2" charset="0"/>
              </a:rPr>
              <a:t>IBM Private Cloud Boot-camp / June 2018 / © 2018 IBM Corporation</a:t>
            </a:r>
            <a:endParaRPr lang="en-US"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6" name="Slide Number Placeholder 5">
            <a:extLst>
              <a:ext uri="{FF2B5EF4-FFF2-40B4-BE49-F238E27FC236}">
                <a16:creationId xmlns:a16="http://schemas.microsoft.com/office/drawing/2014/main" id="{C2361598-A038-274F-B56F-78F669C69754}"/>
              </a:ext>
            </a:extLst>
          </p:cNvPr>
          <p:cNvSpPr>
            <a:spLocks noGrp="1"/>
          </p:cNvSpPr>
          <p:nvPr>
            <p:ph type="sldNum" sz="quarter" idx="4"/>
          </p:nvPr>
        </p:nvSpPr>
        <p:spPr/>
        <p:txBody>
          <a:bodyPr/>
          <a:lstStyle/>
          <a:p>
            <a:fld id="{3FD999D4-B456-9943-89B7-30D56181CE18}" type="slidenum">
              <a:rPr lang="en-US" smtClean="0"/>
              <a:pPr/>
              <a:t>7</a:t>
            </a:fld>
            <a:endParaRPr lang="en-US" dirty="0"/>
          </a:p>
        </p:txBody>
      </p:sp>
    </p:spTree>
    <p:extLst>
      <p:ext uri="{BB962C8B-B14F-4D97-AF65-F5344CB8AC3E}">
        <p14:creationId xmlns:p14="http://schemas.microsoft.com/office/powerpoint/2010/main" val="33531565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552" y="47779"/>
            <a:ext cx="8556560" cy="660400"/>
          </a:xfrm>
          <a:noFill/>
          <a:ln>
            <a:noFill/>
          </a:ln>
        </p:spPr>
        <p:txBody>
          <a:bodyPr vert="horz" wrap="square" lIns="91440" tIns="45720" rIns="91440" bIns="45720" numCol="1" anchor="ctr" anchorCtr="0" compatLnSpc="1">
            <a:prstTxWarp prst="textNoShape">
              <a:avLst/>
            </a:prstTxWarp>
          </a:bodyPr>
          <a:lstStyle/>
          <a:p>
            <a:r>
              <a:rPr lang="en-US" dirty="0">
                <a:latin typeface="Helvetica Neue" panose="02000503000000020004" pitchFamily="2" charset="0"/>
                <a:ea typeface="Helvetica Neue" panose="02000503000000020004" pitchFamily="2" charset="0"/>
                <a:cs typeface="Helvetica Neue" panose="02000503000000020004" pitchFamily="2" charset="0"/>
              </a:rPr>
              <a:t>Socialize and Engage with API Consumers to drive adoption</a:t>
            </a:r>
          </a:p>
        </p:txBody>
      </p:sp>
      <p:sp>
        <p:nvSpPr>
          <p:cNvPr id="7" name="Rounded Rectangle 6"/>
          <p:cNvSpPr/>
          <p:nvPr/>
        </p:nvSpPr>
        <p:spPr>
          <a:xfrm>
            <a:off x="100552" y="708179"/>
            <a:ext cx="4551462" cy="3993894"/>
          </a:xfrm>
          <a:prstGeom prst="roundRect">
            <a:avLst>
              <a:gd name="adj" fmla="val 3408"/>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30188" indent="-220663" defTabSz="457200" eaLnBrk="0" fontAlgn="base" hangingPunct="0">
              <a:spcBef>
                <a:spcPts val="500"/>
              </a:spcBef>
              <a:spcAft>
                <a:spcPts val="1800"/>
              </a:spcAft>
              <a:buClr>
                <a:srgbClr val="147AB9"/>
              </a:buClr>
              <a:buSzPct val="100000"/>
              <a:buFont typeface="Arial" charset="0"/>
              <a:buChar char="•"/>
            </a:pPr>
            <a:r>
              <a:rPr lang="en-US" sz="16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Self-service, branded Portal </a:t>
            </a:r>
            <a:r>
              <a:rPr lang="en-US" sz="16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across multiple API provider lines of businesses within an organization to socialize APIs  </a:t>
            </a:r>
          </a:p>
          <a:p>
            <a:pPr marL="230188" indent="-220663" defTabSz="457200" eaLnBrk="0" fontAlgn="base" hangingPunct="0">
              <a:spcBef>
                <a:spcPts val="500"/>
              </a:spcBef>
              <a:spcAft>
                <a:spcPts val="1800"/>
              </a:spcAft>
              <a:buClr>
                <a:srgbClr val="147AB9"/>
              </a:buClr>
              <a:buSzPct val="100000"/>
              <a:buFont typeface="Arial" charset="0"/>
              <a:buChar char="•"/>
            </a:pPr>
            <a:r>
              <a:rPr lang="en-US" sz="16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Engage with API consumers </a:t>
            </a:r>
            <a:r>
              <a:rPr lang="en-US" sz="16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via community building features: blogs, forums, ratings etc.</a:t>
            </a:r>
          </a:p>
          <a:p>
            <a:pPr marL="230188" indent="-220663" defTabSz="457200" eaLnBrk="0" fontAlgn="base" hangingPunct="0">
              <a:spcBef>
                <a:spcPts val="500"/>
              </a:spcBef>
              <a:spcAft>
                <a:spcPts val="1800"/>
              </a:spcAft>
              <a:buClr>
                <a:srgbClr val="147AB9"/>
              </a:buClr>
              <a:buSzPct val="100000"/>
              <a:buFont typeface="Arial" charset="0"/>
              <a:buChar char="•"/>
            </a:pPr>
            <a:r>
              <a:rPr lang="en-US" sz="16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Governance &amp; autonomy </a:t>
            </a:r>
            <a:r>
              <a:rPr lang="en-US" sz="16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to each provider organization to manage their APIs, products, plans and multiple gateway endpoints independently within their ‘Space’</a:t>
            </a:r>
          </a:p>
        </p:txBody>
      </p:sp>
      <p:pic>
        <p:nvPicPr>
          <p:cNvPr id="9" name="Picture 8"/>
          <p:cNvPicPr>
            <a:picLocks noChangeAspect="1"/>
          </p:cNvPicPr>
          <p:nvPr/>
        </p:nvPicPr>
        <p:blipFill>
          <a:blip r:embed="rId3"/>
          <a:stretch>
            <a:fillRect/>
          </a:stretch>
        </p:blipFill>
        <p:spPr>
          <a:xfrm>
            <a:off x="5595431" y="1119157"/>
            <a:ext cx="2726571" cy="3453656"/>
          </a:xfrm>
          <a:prstGeom prst="rect">
            <a:avLst/>
          </a:prstGeom>
        </p:spPr>
      </p:pic>
      <p:sp>
        <p:nvSpPr>
          <p:cNvPr id="3" name="Footer Placeholder 2">
            <a:extLst>
              <a:ext uri="{FF2B5EF4-FFF2-40B4-BE49-F238E27FC236}">
                <a16:creationId xmlns:a16="http://schemas.microsoft.com/office/drawing/2014/main" id="{A8D9B8D7-79B6-9B43-96E5-C5BA13E95AF8}"/>
              </a:ext>
            </a:extLst>
          </p:cNvPr>
          <p:cNvSpPr>
            <a:spLocks noGrp="1"/>
          </p:cNvSpPr>
          <p:nvPr>
            <p:ph type="ftr" sz="quarter" idx="3"/>
          </p:nvPr>
        </p:nvSpPr>
        <p:spPr/>
        <p:txBody>
          <a:bodyPr/>
          <a:lstStyle/>
          <a:p>
            <a:r>
              <a:rPr lang="en-US">
                <a:latin typeface="Helvetica Neue" panose="02000503000000020004" pitchFamily="2" charset="0"/>
                <a:ea typeface="Helvetica Neue" panose="02000503000000020004" pitchFamily="2" charset="0"/>
                <a:cs typeface="Helvetica Neue" panose="02000503000000020004" pitchFamily="2" charset="0"/>
              </a:rPr>
              <a:t>IBM Private Cloud Boot-camp / June 2018 / © 2018 IBM Corporation</a:t>
            </a:r>
            <a:endParaRPr lang="en-US"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6" name="Slide Number Placeholder 5">
            <a:extLst>
              <a:ext uri="{FF2B5EF4-FFF2-40B4-BE49-F238E27FC236}">
                <a16:creationId xmlns:a16="http://schemas.microsoft.com/office/drawing/2014/main" id="{8F87151D-1957-6D48-B782-310AD2B8E8F3}"/>
              </a:ext>
            </a:extLst>
          </p:cNvPr>
          <p:cNvSpPr>
            <a:spLocks noGrp="1"/>
          </p:cNvSpPr>
          <p:nvPr>
            <p:ph type="sldNum" sz="quarter" idx="4"/>
          </p:nvPr>
        </p:nvSpPr>
        <p:spPr/>
        <p:txBody>
          <a:bodyPr/>
          <a:lstStyle/>
          <a:p>
            <a:fld id="{3FD999D4-B456-9943-89B7-30D56181CE18}" type="slidenum">
              <a:rPr lang="en-US" smtClean="0"/>
              <a:pPr/>
              <a:t>8</a:t>
            </a:fld>
            <a:endParaRPr lang="en-US" dirty="0"/>
          </a:p>
        </p:txBody>
      </p:sp>
    </p:spTree>
    <p:extLst>
      <p:ext uri="{BB962C8B-B14F-4D97-AF65-F5344CB8AC3E}">
        <p14:creationId xmlns:p14="http://schemas.microsoft.com/office/powerpoint/2010/main" val="16436101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3"/>
          <a:stretch>
            <a:fillRect/>
          </a:stretch>
        </p:blipFill>
        <p:spPr>
          <a:xfrm>
            <a:off x="5178029" y="871360"/>
            <a:ext cx="3579008" cy="3949250"/>
          </a:xfrm>
          <a:prstGeom prst="rect">
            <a:avLst/>
          </a:prstGeom>
        </p:spPr>
      </p:pic>
      <p:sp>
        <p:nvSpPr>
          <p:cNvPr id="18" name="AutoShape 9" descr="data:image/jpeg;base64,/9j/4AAQSkZJRgABAQAAAQABAAD/2wCEAAkGBxQSEhUUExQVFRUXFxgVFBgYFxcdFBQWGBUWGBcYFRQeHCggGBomGxYVITchJSksMS4uGB8zODMsNygtLisBCgoKDg0OGhAQGywmICQsLCw0NC8sLzQsLCwsLCwsLCwsLCw3LCwvLCwsLCwsLCwsLywsLCwsLCwsLCwsLCwsLP/AABEIAL4BCQMBEQACEQEDEQH/xAAcAAEAAgMBAQEAAAAAAAAAAAAABgcDBAUIAgH/xABJEAABAwICBgUIBwYEBQUAAAABAAIDBBEFEgYTITFBUQciYXGRFzJCU3KBo9IUUmJzobGyIzM0NYKzNkNjwRV0osPRJJKTwuH/xAAaAQEAAwEBAQAAAAAAAAAAAAAAAgMEBQEG/8QANBEAAgIBAgMFBwQCAgMAAAAAAAECAxEEIRIxURMVQWFxBSIyM6Hh8COBsdE0kRTBQlLx/9oADAMBAAIRAxEAPwC8UAQBAEAQBAEAQBAEAQBAEAQBAEAQBAEBgpquOS+rex+UlrsrgcrhvBsdh7EPE0+RnQ9CAIAgCAIAgCAIAgCAIAgCAIAgCAIAgCAIAgCAIAgCAIAgCAIAgONpBpNT0bf2r7vtdsbdsjvdwHabBRlNR5lF2prpXvP+yp9KdNamsuxpMMR2ZGE5ng8Hv3nuFht4qiVjkcm3XWWvEdv5N3QTo8qhI2odLJSNFjZhtNIORadjW9jge7ipwg+Zu01Fi96bwWfiekVLTSMimnYx8hs1pO3buLvqDZvdYX2K1ySNrnFPDZ1V6SCAIAgCAIAgCAIAgCAIAgCAIAgCAIAgCAIAgCAICL4hp5SQVX0aR5DgBneBeNjjuY8jaDax3WHEhQc0ngonqK4S4ZMksMrXtDmkOaRcEEEEcwRvCmXJprKPtD0IDVxHEYoGF8r2sbzPE8gN7j2BeOSXMrsthXHim8IrrSLpBkkuylBjbu1htrD7I3N/E9yzTv6HH1HtKUtqtl18SOYNo7UVryWAkE9eV5OW/G7t73dgv7lGFcpbldGisufFLZdXzLFwvR2jw1mtlcDIP8x++/KJnD3XPatGI1rLOtCqnTRz9Xz/ADyRHdJdPpZAWUoMTd2sNtYfZG5n4nuVE9Rn4THdrpS2r2XXxIlg+g9TiDy/a1jjd80lzm5lt9sh/DtXsIORCjTW2PilsvMuLDo4cOp4oZKgloIjY6Z7cznE7Ggm3OwHADsWhe6sHXWIpLJ2lIkEAQBAEAQBAEAQBAEAQBAEAQBAEAQBAEAQBAatZiUUTmNkkYx0hLYw5wBeRvDb7zu8QvMpHjklzK50q6Mus6akJJcS58Tjckk3JY87ze+x3jwVcq+hz9Voe096D3I1geN1NC8tYS2x68Twct+N2Ha09osVTxSgzkwu1GlnwvbyfL880WbgGm9PUCzyIZOLXnqn2ZNx7jYq6FsXzOzp9fXbs9n5/wBnN0h6QmMuylAkdu1jr6seyN7/AMB3qE70vhKNR7SjHard9fD7kBllnrJtpfNKdw32HYNzG+AVKUrGc+FV+qlnn5vkvzoib4DoCyMa2tc0226sG0bfvH+l+A71ojVGO7OvRoaqVxS3fV8jZxjTiOMaqka11tgda0TfYbszfgO9V2alLaJC7XpbV7+fh9yHhs9ZL6c0h8Gjt9FjfALMoztZlhXbe8vfz/P+ia4LoRFCNZVFryNuX/JZ7V/P99h2LXCiMN2dGrSwr3e7PjSHTcRgspWhzhszkHVt9lu934DvUZ6qPKJC7VY2gVjLhFZik586Z+5z3m0cYPAncwfZA9y8jme5irjddLP1Ly0dopYKaKKeXXSMblc+xGa269ySSBYZjvtfitSWEdiKaWGdJekggCAIAgCAIAgCAIAgCAIAgCAIAgCAIAgCAq/pU0WqqiVtQz9rExmURtBzx7SXODfTvs3bdg2bLqqyLZg1tNk1mHh4HH0V02qKazHnXRDZlces32H7x3G42cFUrXE5tOvtqfDLddHzJzJHQ4szYcsoG/Y2dnePSb4hXJxsR1oWUaqOOfk+a/OqIHpBoxPSHrN1kfCRgJHYHN3gqidDXI59/syS3q3XTxOho7oNNUWfLeGLf/qOHYPRHapwo/8AYv0/s2Md7d308CTVON0WGtMVOwPk4hp4/wCrLz7Np7ApTtjDZF92trp92O76LkiD4xj09W4axxIv1Y2A5b8LM3uPablZZSnY8HLlZdqZY5+S5fnmyRaPaCySWfUXiZvyD967vO5n4nuV0NMucjo0aFR3nv5eBJKjGKaibqoGtLh6LNwPOR/E+JXtuphXst2aZ3whsiL4lictSRnJNz1I2g2vyawbXHxK58rLLnj6GZudrOrhGhZfZ1R1W+rB659tw83uG3tC2U6TG8y6GmS3kdHF9Jaehj1cLA5zdgYywY0/bdw91yrpXwhsiVl8a1hFZO08qhXRTzSHVNfZ0TbiIRu6r+r6RANwTc3CjGxvcw16ubs97kXqDdaTrH6gCAIAgCAIAgCAIAgCAIAgCAIAgCAIAgNDHq76PTTTb9XE+S3MtaSB4heN4WTyTwmyr9Dek6VobHWAyt3a1oGsHtt3P7xY96pVjXM5cPaHC8T5EvxPR2kxJmuge1rz/mM3E8pWbNvfYqbjGaNU6qNVHi5+a5/nkyvcWwieikGsBYQepI0nKTza8bj2GxWWdUobnJu0VtL4o7rquaJJgfSA9gyVTda3g5oGs7MzTYO79nvU4XtfEX0e0pR2s38/E52kOmk9RdrTqYvqtPWcPtv/ANhYd6jO6UtkVXa2y58Mdl5c/wA9DU0f0Xnq7FjdXFxkcNn9Dd7l7ChveRdR7Ok97Nl08fsTqKnocKbdxzTEbzZ0zvZbuY3wHar3KFaOhKynTxxy8vF/nVkbxnS+aouAdVHyB2kfbf8A7Cw71itvlPZGGeqna8LZGXAdHZqizgNXH9dw2kfYZvPebDvSvRuW89jTVpnzkTGCnpqEbNshG0nbK/5R2bAtMrKqFj/6asxgsHGxbGZJQQDkZyB2n2nf7LnW6udmy2RTOxyItWwbFXFmeUSH45Tb1tqkY7Fh5Lt6O8QM+HUzySXBmrdfeTETHc9pyg+9b4PMTs0y4q0yRqRaEAQBAEAQBAEAQBAEAQBAEAQBAEAQBAaeK4lFTRmSd4ZHdrS43sC9waL8hcjbuHFeNpbs8ckllkO0h6PoKka6kLI3uGYBtjBJfbcW82/NuzsUJVp8jFqNFXcsrZkIY2poJrdeGQeDx+l7fFZZKUHk5Eqr9LLPLzXJ/nmTfCdN4Z26mtY1t9hda8TvaG9nftHaFdC9PaR0tP7RjLazbz8PsaWO6AX/AGlE4OadurLrix4sfyUp0xlui67RVXe9HZ+X9G3hmh9PRtE1dI1xG0A/u2nk1u97l6oQrWScKqdNHP1fP89DSx7T57upSt1bN2cgZyPst3MHfc9ypnqG9omG/wBoSltXt5+JGcKw2eskOra6Qk9d7icoPN8h3nxKrjVKe5XRpLLfeey6vxLBwzRemomiWpe17xuLvMaeUcfE+JWlQhUss6sK66Fn6+JhxLS9z+rAMjfrnzz3Dc38+5Y7tY3tDYqlqM7ROZESdpJJO8naSe0rmyeXlkUZnBeEsHOrWqyJCRE8bbsK21Mx3cif9CcxNFK0+hUPA7jHE78y5dCvkdDRPNRYSsNYQBAEAQBAEAQBAEAQBAEAQBAEAQBAEBDel1l8Lm7HQn48Y/3ULPhKdR8tlV6JaT1FH+6f1L7Y3bYz7vRPaLKjiceRw1qrKX7r26Fq4dpHR4kzVTsDXncx+4nnFJs2+B7FbGyMtmdSjW1Xrhez6PxI5pHoLLBd8F5o9+X/ADWj/wC4/FVz0/jEqv8AZ0XvXt5eBw8F0gnpSdU+w9JjgSy/az0T3W7VQpSr2MEbLtPLHLyfL89DBVVc1VKMxfNKdjQNpHY1o2NHgESnYz2Nd2plnn5+C/PImGA6AbNZWuDWgX1YNgB/qP5dgWmFMY7s6lOjrq3lu/obmKaaQwN1VExptsDrWib7IG1/4DtKhZqUtokbtcltDfz8CH1FdJO/PK8vdzO4djRuA7AsFk3J5Zi45TeZM3KZZ5F8TqQFVNl6Mzio5JHOrXK2DK5ERxx+wrdSYrmT3oOb/wCknPOoI8Iov/K6NXJnS0Xyyx1YawgCAIAgCAIAgCAIAgCAIAgCAIAgCAIDiabUJnoKqMC7jC8tHNzRmaP/AHNCjJZTIWLMGjzth79yzM+avid2n3KmRnRLsA0xnp7NcddH9Vx67R9l/wDsb+5ShfKPPdHS0+tsr2e6+v8Askk+G0OKDPG7VzelawkA+230h2i47VqUoWo60bKdRHHPyfM/JMSosMaY4GiSX0rG7r/6knDuFz2KM7ow2RC3VV1Lhju+iIZjWPT1R/au6t9kbdjBy2eke03WKy2U+Zy7b52v3uXTwOc1qqbIJG1A1VyZdFHSpwqZM0ROhEVSy5H256iMnNr5NiugVTkQvG5t66dKME3llwdEtFq8NiJFjI58p7nPIafe1rSt9fwnb08eGtExUy8IAgCAIAgCAIAgCAIAgCAIAgCAIAgCA/CEB5q0hws0dbNBazWvJj7Y3dZlufVIHeCszWHg4Wsq4ZM2qNypmjl8mdOMLOy+JkDSDcEgjcQbEe9R4sFy8jGI15k9wfQYmSSRkaxQbJpG1CxQbLIo34QqZMvRshyrJ5PiSREiDkcXE6iwWuqBmsmROSF9RMyGPa+R7WN7C42uewbz2BdKEdsFVMHOaR6Sw+kbDFHEzY2NjWN9lrQ0fgFtWx9AlhYNhD0IAgCAIAgCAIAgCAIAgCAIAgCAIAgCAICtemXRsyxNrIxd8Iyygb3Q3vm/oJJ7nOPBV2LxMmrq445XgVjh8yzSR85bHDO7TOWaaPYM3WBUs0xPrVKGS1IapecRJRMjY142TSM8bFBsmkbLVWyeT8fIiiRcjSqaqwV8KzPOwjOLVu9bqq8GZttku6GtHS+R1dIOq28cF+LjskeO4XaD2v5LbXHxOvoqeFcTLeVx0AgCAIAgCAIAgCAIAgCAIAgCAIAgCAIAgCA+XtBBBFwdhB3EHmEBQ2nuiTsOm1kYJpZHdQ+qcf8ALceXI8Rs3jbnnDBx9bpce8uRzqKrus84nIw4s7NNMCss4miEjejKoZoizMGqvJcj6DV5k9wfS8PcmOSeyko5Iykc+prVohWZp2HErq9a4VlDlkaKaOSYlUZG3bE0gzSfVb9VvAvPDlv4LTCOdjdpdM5vL5HoOhpGQxsjjaGsY0Na0bgBuWlbHaSwsIzoehAEAQBAEAQBAEAQBAEAQBAEAQBAEAQBAEAQGCuo2TRujlaHseMrmkXBCNZPGs7MpXTHo/moiZacOmp95A2ywj7Q9Jo+sPfuuaJwwcrU6HxiRmjxPtVEoZOW4SiztU2JA8VmnUWRmbra8Kh1F6mfX0/tXnZE+M+H1/avVUeOZz6nEO1XwqKJTORVYh2rTGGCvhcjsaJaF1GIuDzeKnvtlI2vHKFp84/a3DttZXRg2b9Pom93yLywXCIqSJsMDAxjfEni5x3lx5q9JLZHXjFRWEby9JBAEAQBAEAQBAEAQBAEAQBAEAQBAEAQBAEAQBAEAQEO0m6OaSrJe0GCU7S+O1nHm+PzXd4sTzUJQTKLNPCzmV5inRriEBJiDKhvAscGvt2seR4AlVOtnPs9nv8A8SPVFPVRbJaedlvrRPA9xtYqtw8jM9NYvA0zi1jYnby4qPAiPZz6G3BHUS/u4Jn+xG935BeqvyJqix+B3cN6O8RnPWjbA360rhe3Yxt3X7DZWKtl8NBN8ye6OdF1LTkPnJqZBt64tED2Rbb/ANRPuVqrS5m+vSwh5k7aLbBuVhpP1AEAQBAEAQBAEAQBAEAQBAEAQBAEAQBAEAQBAEAQBAEAQBAEAQBAEAQBAEAQBAEAQBAEAQBAEAQBAEAQBAEAQBAEAQBAEAQBAEAQBAEAQBAEAQBAEAQBAEAQBAEAQBAEAQBAEAQBAEAQBAEAQBAEAQBAEAQBAEAQBAEAQBAEAQBAEAQBAEAQBAEAQBAEAQBAaeLYnFTROlmcGMbx4k8ABvJPJeN4ITnGC4pENpNPaiqe5tFQuka3e58gaBf63og9mYqPE3yRkjq5WP8AThkyYnpXiFK3WT0DTGPOcya4bfnYEjvIt2pxNc0ez1FtazKG3qSXR7GxWUzZ42FubMA1xG9pI3i+y43/AIKSeUaKrVZDiRC8Q6UXwSvikogHscWuAqLi45HVbQo8Zis9oOEnFx5ef2OnT6X1r42yswt7mOaHNInbdzSLghuTMbjsTifQtWotceJV/U16DpSgc/JPFJAb2cT1msI2EO3OFj9lFNEY6+DeJJonccgc0OaQ4EAtIOwgi4IPJTNyeVlFeYr0myU0r4ZaMB7DZ1qi42gEEHVbrEH3qHGc+zXuuTi4/X7HRodLq2aNskeGOcxwu0/SWC45gFgKcT6FsdRbJZVf1NPF+kKopba/Dnx33EzDKTyDhGRfsRza5ohZrJ1/FD6/YmtdUyNhL4oxI8AODC/KHbrjPlO21+G3sUmbZNqOUiu4+lwuIAo7kkAATbSTuAGqUOM5q9pNvHB9fsdqt0xrIWGSXC3tYNrnCdrso4khrDYd694n0NEtTbFZlXt6mfRzpCpqp4jIdFI7Y0PtlceTXg2v2G1+C9Ukz2nWV2PHJkqqnuDHGNoe8C7Wl2UOPAF1jbvsVI1PONitZulotcWuo7FpLXDX7iDYj91zVfGcx+0Wnhw+v2O3JpZXNZnOFSZbX2TtLrewGZvwXvE+hoeouSz2f1MOD9J9LM8Mka+AnYHOsY79rhtHeRbtRTRGvX1yeHsTpTNxiqXODHFjQ94BLWl2UOPAF1jbvsUPHnGxW03SyWOc11HZzSWuGv3EGxH7rmFDjOZL2jh4cPr9iw8JrhPBFMBYSMa+172zNBtfs3e5STydKEuKKl1NmQmxygE2NgTYE8ATY277L0kyusT6Tn08r4ZKIB7DZwFRcbgRY6rcQQfeocZzbNe65OLh9fsSbQ3SpmIRucG6t7HWfHmzEA+a4OsLg7eG8FSTyatPqFdHKO/ITY5QCbGwJsCeAJsbd9l6aGQmm02qH1bqQULRM2+a9T1QAAc2bVbrEeIUOJ5wYo6qbs7Pg39fsSLSbFZKWB0zIRMGbXjWZCGcXDqm9uSk3g0XWOuLklkh2F9J0lRKyGKjBe82beosNxJJOq2AAE+5R4zHXr3ZJRUfr9ixgpnRIJivSPq6p1NBTGocHZAWyWzP9INbkO43F78CoOe5hs1uLOCMc/uTSgkkcwGVjY3nexr84b2Z8oue4e8qZsi217ywbCEiqemqodnp479XK99uBdcNue4fmVXPmcr2lJ+6jtdEFXEaMxtI1jZHOkHpHNbK63EWAF/sr2HIv9nyj2WFzJxUQNka5jwC1wLXA7iCLEH3FTNrSawzmaLYJ9Cp2wB+sDS4h2Wx6zi6xFzzXkVhYK6auzhwlJadfzCp+8P5BVPmcPWfOkXdon/A0n/Lw/2mq2PJHco+XH0X8FP9KEbRiMuW20Rl1vrFg/G1j71XLmcfXpK54LR6OM3/AA2nz3vlda/1dY/J7suVTjyOrpM9jHJVHSR/MqnvZ/ZjVb5s5Gt+e/2/guDQf+X0v3TfyVseSOzp/lR9DPpPgba2ndA8luYghwAJaWkG4HdcdxKNZWD26pWR4WdHLZtuQt+C9LPA824F/EQfexfraqF4HzdXzF6npVwvsKvPpTzXi8QiqJms2BksjWEcA2RwbY+4Kg+asXDY8dT0dRSF0bHO3lrSe8gEq8+kjujzhjf7+f72T9blQ/E+bt+Y/U9JxeaO4fkrz6U896axtbX1IbbLrXbt1ztd/wBRKpfM+d1SSulgvTRnN9Dps98+pizX331bb37VauR3qs9nHPRH1pDigpaaWc+g0kDm47GD3uIHvRvCFs1CDl0KPx7AHw0tLUuuTUB7pCeZOaM97mG/uKqxsjiXUuNcZvx5/wDRYvRBiuspHQk9aF2z2H3c3/qzj3BTg9joez7OKvh6E8UzeU1jeBmtxasiabPDM8fIvayKwd2G5F+F7qprMmce2ntdROPl/RHNHcYlw+qD7EFpLJozsLm3s9h5EEe4gLxPBlptlRZn/Z6Aw+tZPGyWN2ZjwHNPYefI8LcCrj6CMlJKSIBhX+Iqn7v/ALUCrXxv86GGH+ZL0/olmmv8BVfcv/SVKXJmrUfKl6FO9HH8ypvaf/akUI80cbRfOiWdp9pG6Fraamu6qn6rA3zmNOwv7DvA7ieClKWNjqam5xXBD4mZdBtDmULMzrPqHDrv4NH1I+Q5nefAD2McHum0ypXmSpSNQQEW0+0U+nxNyENmjuYyfNcDbMx3K9ht4W7Soyjky6rT9tHzRTFdhtTRyDWMkheD1XC42/YkabH3FVvY4sq7KnumiSYH0lVcJAltOzjm2SAdjxv/AKge9eqTRpq19kfi3RbmBYxFVwtmiN2u2EHzmuG9rhwI/wD0bCrE8nXqsjZHiiUXp1/MKn7w/kFW+ZwtZ86RYmDMxf6HBqXUWTUx6u+t1uTVty5rjLmtbsuvVxY2OnX/AMjs1w8PJdSADLHWP/4pHO9+bNIGuaLk8SLdZtt2Vw2buSj47nO2jb+unkvXC6mKSGN8BaYi0ZMosMo2AAcLWtbhayuR3YSjKKceRRvSR/MqnvZ/ZjVL5s4Wu+e/2/gnOjEeK/RINS6iEWrbq8+tz5bbM1ha6kuLGx0KVqOzWOHGPMkOjTMQEkv010RblbqtVbKDd2bgHX83epLPiaKu1y+0x+xIJNx7ipFz5HmjCpMssTrF2V7HWG1zrOBs0cSbKhHzUHiafmWxjnSSYWWFHURyOBya9uRuzjbe61xsHiFZx+R17ddwL4XnzIpoJoe6vfr5XtMQkOsF7ySP2OLSPRBvtPI7OYjGOTJpdM7X2kntkuwK07R5pxr9/P8AeyfrcqGfNXfMl6lv1UeN6s5HUV7bNXnz7uGcZb96s947MlqsbcJXOASU0NUf+IxTOe1/WuQWh97kyx2zP27dhN+RUFjO5zanXGz9ZPJfUErXtDmkOa4BzSDcEEXBB4iyuO6mmsor/pKnNRPS4ewm8jw+W28NuQPACR1vstUJ77GDWPjlGpeJ3NP8IE2HyMaBeJokjAG7VjcB7GZvvXslsX6qtTqaXh/0Vj0Y4rqK5gJs2YGJ3K52sPfmAH9RUIvc5ehs4Lcddi9Vad0rfBv8Q1P3Z/RAq18Zz6/8uXp/Ri6V9Fbg1kQ2gWnAG8bhJ3jYD2WPApJeJDX6fK7SP7nF6MNK/o0v0eV37GQ9UndHIfya7ceRseaReCnQ6ngfBLkyQYV/iKp+7/7UCL43+dDTD/Ml6f0SzTX+AqvuX/pKlLkzVqPlS9CmNA3uFdCWNDnjWFjSbBzhDJYF3C5sLqtczi6TParHn/BmwTSmWCvNVOMznEtnBHWDSQCGg+aW5RYcm2RPDySq1EoXccvHmXxTTtkY17CHNcA5pG4gi4IVx3U01lGRD0IDWnr42SMjc9rXyX1bSdr8ou7KONgvMrkRckmkzNNE17S1zQ5p2EEAg94O9enrSezKj6VNFoaYRzwNDGvdq3sHm5spc1zR6OxrrgbN3aq5LByddp4wSnHY6PQnI7LVN9EGJw5ZiJA78Gt/BewLPZreJL0ITp1/MKn7w/kFF8zDrPnSLu0T/gaT/l4f7TVZHkjuUfLj6L+CuOmiNoqIHDzjE4HuD+r+pyhPmc32klxRZ3+hqVxo5AfNbMQ3suxhIHvN/evYcjR7Ob7L9yA9JH8yqe9n9mNQfNnP1vz3+38FwaD/AMvpfum/krY8js6f5UfQ7E8zWNLnuDWtBLnOIDWgbySdgC95FraSyz8bK17MzCHNc3M1wILXAi4II2EEcUGcrKPN2BfxEH3sX62qheB83V8xepcnSphGvojIB14DrBzybpB3W639Ctmtjs62rjqz4rcgnRXjv0eq1TjaOezOwSDzD77lv9Q5KEXhmDQXcE+F8n/JdqtO2eacb/fz/eyfrcqH4nzVvzH6npOHzR3D8lefSlKdLUbRiBI3uijc72us3b/S1qqlzOJ7QS7X9if9GVQf+GRueeq0yWJ4Ma93HkNvgpw5HQ0b/QTZEtF8MZi9ZV1FQHGIWDACWnabMFxyYzaOblFLieTJTWtTZKcuRLPJrQerf/8AK/8A8qXAjX/wqehUOPULqSrljBIMUl4zxtsdGe/KWlVtYOPbB1WtLwZ6AwLERU08Uw/zGBxHI26zfc649ytTyj6CufHFSXiQXBv8Q1P3Z/RAoL4zFX/ly9P6LGewEEEAg7CDuIO8EKw6BRGn+i5oZ+qDqJLmI/V5xk8xw5i3IqqSwcHV6fsp5XJnT6Lqp8uJZ5HFzjA4EneQ0RtFzxNmjakfiLdDJyuy+hZemv8AAVX3L/0lTlyZ09R8qXoU70cfzKm9p/8AakUI80cbRfOiSTpZ0YyO+mRDquIE4Hov3Nf3Hce23Mr2S8TTr9Pj9SP7nz0WaWatwpJndRx/YOPoPJ8w9jju7e/Yi8bDQ6nH6cv2LbVh1ggID0mQVImo56aJ8hgL3HK0usSY7AtG0ghrhsUJZymYdYrOKM4LODbp+kSHL+1gqYn22tMRO3sPEd4CcaJx1ccbpr9iMaVVdVi7o46ellZCw5s0jcoc4i2Zzj1QACdgJO09y8bcuRlvdmpajCLx5k70Q0fbh9NkvmebvlcAes625o32AAAHH3qaWEbtPSqYYKi0mw6onq55WUtTke8ubeCQEjcDbLsVT33ORqK7J2OSi/8ARPsC0tkhpoYnYfXF8cbI+rCcpyNDb3NiL25Kal4YOhVqHGCThLZdCMYvgmI4pU611OYW2DG6w5RGwEnbfrONyTsbxUWm2ZbKbtRPiawvMs/RjBG0VOyFpzWuXutte87XG3DkByAViWEdOmpVQUUU/pjRT1NbNNFTVJY8tykwSgkNY1t7Ftx5qqe7ycfVVzna5Ri/9Ey0Y0rlp6aKGXD60mNoZdkLiHAbjttY2UlLCxhm6nUSjBRlCW3ka+mGk9RVU7oIKGsZnsHufC6+UEEhoAO+1t+66OWVyI6i+c4OMYPfyJdhU/0fDoC9khLKeJpY1jnSZtW1uXVgXvfZ2cbKSeIo1wfDUs9EUph2DVUcsbzS1JDHscbQyXIa4E26vYq0mcSFVkZqXC+fQ9AxPbNHfKcr27WvaWusRYhzHAEdxVvM+g2kigsT0XqoZpGMgncGPIY9sbyHAHquDgLbrHYqsHz89NZCbUUy59HMZfJRiWeOVkjG2laYn53OaPOYy13B2w7BxI4KxPbLO3VY5V5kmn6FKYhg1VJJI8UtSA973C8MlwHOJF+r2qvBxJ1WSm5cL59C1Y9N5Mgth1cXho2ak5L2+tvt25VPi8jq/wDKePgln0IXJopiGI1Lppo9QHkEufsDGgABrY75iQ0chc7yLqOGzFLTXXz4pLBLdNIX0uHMo6SKWTONWSxjnER75HOLRYF5Nu3M7kpS2WDXqE66VXWn0Nvoswx0FF12OY+SR73Nc0tcLWYLg7RsZf3r2C2J6Ktwq35kwUjWVV0tYDI+oimhikkzsLX5GOdYsOwuyg2uH2/pVc1ucrX0ylJSisnU6K6maKGWCeGZgjvLGXRSC7T57W9XaQdthtOY8l7At0LnGDjNPbyObhdW9uMS1TqaqEMgLA76PLcdVgDi3LexLO/aFFP3skISa1Dm4vD8i01adM5ukODR1kD4ZNx2tdxY8ea4do/EXHFeNZRXbUrIuLK16OMEnpsSc2WN7cscjc2V2rcbtsWvtYgjaFXH4jm6OmddzUkTzTuYiimY2OSR8jHRsbGxzzdw3nKOqO0qcuRv1D/TaSzkqjQ+hnpqyGaSmqQxjjmIglJALHNvbLt85VrZ5OTpq5wtUpRePQu+tpWTRujeLse0tcOwj8CrjtyipJp+JQOJ6K1UUr4xBM8NcQHtieWvHBwIFtosVThnAs01kZNJP/RbGgGNzyx6mqhmZKwbHvje1srd1y4i2ccee/nayLfJnX0ts5RxNNNeXMlykaj5c8DeQEGT81rfrDxCHmUNa3mPEIMoa1vMeIQZQ1reY8QgyhrW8x4hBlDWt5jxCDKGtbzHiEGUNa3mPEIMoa1vMeIQZQ1reY8QgyhrW8x4hBlDWt5jxCDKGtbzHiEGUNa3mPEIMoa1vMeIQZQ1reY8QgyhrW8x4hBlDWt5jxCDKGtbzHiEGUNa3mPEIMoa1vMeIQZQ1reY8QgyhrW8x4hBlDWt5jxCDKGtbzHiEGUNa3mPEIMoa1vMeIQZQ1reY8QgyhrW8x4hBlDWt5jxCDKGtbzHiEGUfokB3EH3oMn0h6RrS7Q+LEDGZHvZqw4DLl25st73B+qFGUFIz36eN2OJ8jgeSSm9dN8P5VHs0Ud319WPJJTeum+H8qdmh3fX1Y8klN66b4fyp2aHd9fVjySU3rpvh/KnZod319WPJJTeum+H8qdmh3fX1Y8klN66b4fyp2aHd9fVjySU3rpvh/KnZod319WPJJTeum+H8qdmh3fX1Y8klN66b4fyp2aHd9fVjySU3rpvh/KnZod319WPJJTeum+H8qdmh3fX1Y8klN66b4fyp2aHd9fVjySU3rpvh/KnZod319WPJJTeum+H8qdmh3fX1Y8klN66b4fyp2aHd9fVjySU3rpvh/KnZod319WPJJTeum+H8qdmh3fX1Y8klN66b4fyp2aHd9fVjySU3rpvh/KnZod319WPJJTeum+H8qdmh3fX1Y8klN66b4fyp2aHd9fVjySU3rpvh/KnZod319WPJJTeum+H8qdmh3fX1Y8klN66b4fyp2aHd9fVjySU3rpvh/KnZod319WPJJTeum+H8qdmh3fX1Y8klN66b4fyp2aHd9fVjySU3rpvh/KnZod319WPJJTeum+H8qdmh3fX1Y8klN66b4fyp2aHd9fVjySU3rpvh/KnZod319WdTRrQCGinE7JJHODXNs7JazhbgAV6oJPJbTpI1S4k2TBTNR//2Q=="/>
          <p:cNvSpPr>
            <a:spLocks noChangeAspect="1" noChangeArrowheads="1"/>
          </p:cNvSpPr>
          <p:nvPr/>
        </p:nvSpPr>
        <p:spPr bwMode="auto">
          <a:xfrm>
            <a:off x="1346807" y="-1421396"/>
            <a:ext cx="4128667" cy="296885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0512" tIns="30256" rIns="60512" bIns="30256" numCol="1" anchor="t" anchorCtr="0" compatLnSpc="1">
            <a:prstTxWarp prst="textNoShape">
              <a:avLst/>
            </a:prstTxWarp>
          </a:bodyPr>
          <a:lstStyle/>
          <a:p>
            <a:endParaRPr lang="en-US"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 name="Title 1"/>
          <p:cNvSpPr>
            <a:spLocks noGrp="1"/>
          </p:cNvSpPr>
          <p:nvPr>
            <p:ph type="title"/>
          </p:nvPr>
        </p:nvSpPr>
        <p:spPr>
          <a:xfrm>
            <a:off x="100552" y="47779"/>
            <a:ext cx="8556560" cy="660400"/>
          </a:xfrm>
          <a:noFill/>
          <a:ln>
            <a:noFill/>
          </a:ln>
        </p:spPr>
        <p:txBody>
          <a:bodyPr vert="horz" wrap="square" lIns="91440" tIns="45720" rIns="91440" bIns="45720" numCol="1" anchor="ctr" anchorCtr="0" compatLnSpc="1">
            <a:prstTxWarp prst="textNoShape">
              <a:avLst/>
            </a:prstTxWarp>
          </a:bodyPr>
          <a:lstStyle/>
          <a:p>
            <a:r>
              <a:rPr lang="en-US" dirty="0">
                <a:latin typeface="Helvetica Neue" panose="02000503000000020004" pitchFamily="2" charset="0"/>
                <a:ea typeface="Helvetica Neue" panose="02000503000000020004" pitchFamily="2" charset="0"/>
                <a:cs typeface="Helvetica Neue" panose="02000503000000020004" pitchFamily="2" charset="0"/>
              </a:rPr>
              <a:t>Monetize your API Calls </a:t>
            </a:r>
          </a:p>
        </p:txBody>
      </p:sp>
      <p:sp>
        <p:nvSpPr>
          <p:cNvPr id="52" name="Content Placeholder 2"/>
          <p:cNvSpPr txBox="1">
            <a:spLocks/>
          </p:cNvSpPr>
          <p:nvPr/>
        </p:nvSpPr>
        <p:spPr bwMode="auto">
          <a:xfrm>
            <a:off x="123243" y="597373"/>
            <a:ext cx="5054786" cy="4292912"/>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180975" indent="-180975" algn="l" defTabSz="457200" rtl="0" eaLnBrk="0" fontAlgn="base" hangingPunct="0">
              <a:spcBef>
                <a:spcPts val="600"/>
              </a:spcBef>
              <a:spcAft>
                <a:spcPct val="0"/>
              </a:spcAft>
              <a:buClr>
                <a:schemeClr val="accent1"/>
              </a:buClr>
              <a:buFont typeface="Arial" charset="0"/>
              <a:buChar char="•"/>
              <a:defRPr sz="2000" kern="1200">
                <a:solidFill>
                  <a:schemeClr val="tx2"/>
                </a:solidFill>
                <a:latin typeface="Helvetica Neue Light"/>
                <a:ea typeface="ＭＳ Ｐゴシック" charset="0"/>
                <a:cs typeface="Helvetica Neue Light"/>
              </a:defRPr>
            </a:lvl1pPr>
            <a:lvl2pPr marL="420688" indent="-180975" algn="l" defTabSz="457200" rtl="0" eaLnBrk="0" fontAlgn="base" hangingPunct="0">
              <a:spcBef>
                <a:spcPts val="600"/>
              </a:spcBef>
              <a:spcAft>
                <a:spcPct val="0"/>
              </a:spcAft>
              <a:buFont typeface="Wingdings" charset="2"/>
              <a:buChar char="§"/>
              <a:defRPr sz="1800" kern="1200">
                <a:solidFill>
                  <a:schemeClr val="tx2"/>
                </a:solidFill>
                <a:latin typeface="Helvetica Neue Light"/>
                <a:ea typeface="ＭＳ Ｐゴシック" charset="0"/>
                <a:cs typeface="Helvetica Neue Light"/>
              </a:defRPr>
            </a:lvl2pPr>
            <a:lvl3pPr marL="593725" indent="-173038" algn="l" defTabSz="457200" rtl="0" eaLnBrk="0" fontAlgn="base" hangingPunct="0">
              <a:spcBef>
                <a:spcPts val="600"/>
              </a:spcBef>
              <a:spcAft>
                <a:spcPct val="0"/>
              </a:spcAft>
              <a:buFont typeface="Arial" charset="0"/>
              <a:buChar char="•"/>
              <a:defRPr sz="1600" kern="1200">
                <a:solidFill>
                  <a:schemeClr val="accent2"/>
                </a:solidFill>
                <a:latin typeface="Helvetica Neue Light"/>
                <a:ea typeface="ＭＳ Ｐゴシック" charset="0"/>
                <a:cs typeface="Helvetica Neue Light"/>
              </a:defRPr>
            </a:lvl3pPr>
            <a:lvl4pPr marL="893763" indent="-300038" algn="l" defTabSz="457200" rtl="0" eaLnBrk="0" fontAlgn="base" hangingPunct="0">
              <a:spcBef>
                <a:spcPts val="600"/>
              </a:spcBef>
              <a:spcAft>
                <a:spcPct val="0"/>
              </a:spcAft>
              <a:buFont typeface="Arial" charset="0"/>
              <a:buChar char="–"/>
              <a:defRPr sz="1400" kern="1200">
                <a:solidFill>
                  <a:schemeClr val="accent2"/>
                </a:solidFill>
                <a:latin typeface="Helvetica Neue Light"/>
                <a:ea typeface="ＭＳ Ｐゴシック" charset="0"/>
                <a:cs typeface="Helvetica Neue Light"/>
              </a:defRPr>
            </a:lvl4pPr>
            <a:lvl5pPr marL="1074738" indent="-180975" algn="l" defTabSz="457200" rtl="0" eaLnBrk="0" fontAlgn="base" hangingPunct="0">
              <a:spcBef>
                <a:spcPts val="600"/>
              </a:spcBef>
              <a:spcAft>
                <a:spcPct val="0"/>
              </a:spcAft>
              <a:buFont typeface="Arial" charset="0"/>
              <a:buChar char="»"/>
              <a:defRPr sz="1400" kern="1200">
                <a:solidFill>
                  <a:schemeClr val="accent2"/>
                </a:solidFill>
                <a:latin typeface="Helvetica Neue Light"/>
                <a:ea typeface="ＭＳ Ｐゴシック" charset="0"/>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180975" marR="0" lvl="0" indent="-180975" algn="l" defTabSz="457200" rtl="0" eaLnBrk="0" fontAlgn="base" latinLnBrk="0" hangingPunct="0">
              <a:lnSpc>
                <a:spcPct val="100000"/>
              </a:lnSpc>
              <a:spcBef>
                <a:spcPts val="600"/>
              </a:spcBef>
              <a:spcAft>
                <a:spcPts val="0"/>
              </a:spcAft>
              <a:buClr>
                <a:srgbClr val="2776C3"/>
              </a:buClr>
              <a:buSzTx/>
              <a:buFont typeface="Arial" charset="0"/>
              <a:buChar char="•"/>
              <a:tabLst/>
              <a:defRPr/>
            </a:pPr>
            <a:r>
              <a:rPr kumimoji="0" lang="en-US" sz="1600" b="1" i="0" u="none" strike="noStrike" kern="1200" cap="none" spc="0" normalizeH="0" baseline="0" noProof="0" dirty="0">
                <a:ln>
                  <a:noFill/>
                </a:ln>
                <a:solidFill>
                  <a:schemeClr val="tx1"/>
                </a:solidFill>
                <a:effectLst/>
                <a:uLnTx/>
                <a:uFillTx/>
                <a:latin typeface="Helvetica Neue" panose="02000503000000020004" pitchFamily="2" charset="0"/>
                <a:ea typeface="Helvetica Neue" panose="02000503000000020004" pitchFamily="2" charset="0"/>
                <a:cs typeface="Helvetica Neue" panose="02000503000000020004" pitchFamily="2" charset="0"/>
              </a:rPr>
              <a:t>Modern approach &amp; intuitive user experience </a:t>
            </a:r>
            <a:r>
              <a:rPr kumimoji="0" lang="en-US" sz="1600" b="0" i="0" u="none" strike="noStrike" kern="1200" cap="none" spc="0" normalizeH="0" baseline="0" noProof="0" dirty="0">
                <a:ln>
                  <a:noFill/>
                </a:ln>
                <a:solidFill>
                  <a:schemeClr val="tx1"/>
                </a:solidFill>
                <a:effectLst/>
                <a:uLnTx/>
                <a:uFillTx/>
                <a:latin typeface="Helvetica Neue" panose="02000503000000020004" pitchFamily="2" charset="0"/>
                <a:ea typeface="Helvetica Neue" panose="02000503000000020004" pitchFamily="2" charset="0"/>
                <a:cs typeface="Helvetica Neue" panose="02000503000000020004" pitchFamily="2" charset="0"/>
              </a:rPr>
              <a:t>providing </a:t>
            </a:r>
            <a:r>
              <a:rPr lang="en-US" sz="16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flexibility to </a:t>
            </a:r>
            <a:r>
              <a:rPr kumimoji="0" lang="en-US" sz="1600" b="0" i="0" u="none" strike="noStrike" kern="1200" cap="none" spc="0" normalizeH="0" baseline="0" noProof="0" dirty="0">
                <a:ln>
                  <a:noFill/>
                </a:ln>
                <a:solidFill>
                  <a:schemeClr val="tx1"/>
                </a:solidFill>
                <a:effectLst/>
                <a:uLnTx/>
                <a:uFillTx/>
                <a:latin typeface="Helvetica Neue" panose="02000503000000020004" pitchFamily="2" charset="0"/>
                <a:ea typeface="Helvetica Neue" panose="02000503000000020004" pitchFamily="2" charset="0"/>
                <a:cs typeface="Helvetica Neue" panose="02000503000000020004" pitchFamily="2" charset="0"/>
              </a:rPr>
              <a:t>define pricing details</a:t>
            </a:r>
          </a:p>
          <a:p>
            <a:pPr marL="180975" marR="0" lvl="0" indent="-180975" algn="l" defTabSz="457200" rtl="0" eaLnBrk="0" fontAlgn="base" latinLnBrk="0" hangingPunct="0">
              <a:lnSpc>
                <a:spcPct val="100000"/>
              </a:lnSpc>
              <a:spcBef>
                <a:spcPts val="600"/>
              </a:spcBef>
              <a:spcAft>
                <a:spcPts val="0"/>
              </a:spcAft>
              <a:buClr>
                <a:srgbClr val="2776C3"/>
              </a:buClr>
              <a:buSzTx/>
              <a:buFont typeface="Arial" charset="0"/>
              <a:buChar char="•"/>
              <a:tabLst/>
              <a:defRPr/>
            </a:pPr>
            <a:endParaRPr kumimoji="0" lang="en-US" sz="1600" b="0" i="0" u="none" strike="noStrike" kern="1200" cap="none" spc="0" normalizeH="0" baseline="0" noProof="0" dirty="0">
              <a:ln>
                <a:noFill/>
              </a:ln>
              <a:solidFill>
                <a:schemeClr val="tx1"/>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a:p>
            <a:pPr marL="180975" marR="0" lvl="0" indent="-180975" algn="l" defTabSz="457200" rtl="0" eaLnBrk="0" fontAlgn="base" latinLnBrk="0" hangingPunct="0">
              <a:lnSpc>
                <a:spcPct val="100000"/>
              </a:lnSpc>
              <a:spcBef>
                <a:spcPts val="600"/>
              </a:spcBef>
              <a:spcAft>
                <a:spcPts val="0"/>
              </a:spcAft>
              <a:buClr>
                <a:srgbClr val="2776C3"/>
              </a:buClr>
              <a:buSzTx/>
              <a:buFont typeface="Arial" charset="0"/>
              <a:buChar char="•"/>
              <a:tabLst/>
              <a:defRPr/>
            </a:pPr>
            <a:r>
              <a:rPr kumimoji="0" lang="en-US" sz="1600" b="1" i="0" u="none" strike="noStrike" kern="1200" cap="none" spc="0" normalizeH="0" baseline="0" noProof="0" dirty="0">
                <a:ln>
                  <a:noFill/>
                </a:ln>
                <a:solidFill>
                  <a:schemeClr val="tx1"/>
                </a:solidFill>
                <a:effectLst/>
                <a:uLnTx/>
                <a:uFillTx/>
                <a:latin typeface="Helvetica Neue" panose="02000503000000020004" pitchFamily="2" charset="0"/>
                <a:ea typeface="Helvetica Neue" panose="02000503000000020004" pitchFamily="2" charset="0"/>
                <a:cs typeface="Helvetica Neue" panose="02000503000000020004" pitchFamily="2" charset="0"/>
              </a:rPr>
              <a:t>Subscription pricing </a:t>
            </a:r>
            <a:r>
              <a:rPr kumimoji="0" lang="en-US" sz="1600" b="0" i="0" u="none" strike="noStrike" kern="1200" cap="none" spc="0" normalizeH="0" baseline="0" noProof="0" dirty="0">
                <a:ln>
                  <a:noFill/>
                </a:ln>
                <a:solidFill>
                  <a:schemeClr val="tx1"/>
                </a:solidFill>
                <a:effectLst/>
                <a:uLnTx/>
                <a:uFillTx/>
                <a:latin typeface="Helvetica Neue" panose="02000503000000020004" pitchFamily="2" charset="0"/>
                <a:ea typeface="Helvetica Neue" panose="02000503000000020004" pitchFamily="2" charset="0"/>
                <a:cs typeface="Helvetica Neue" panose="02000503000000020004" pitchFamily="2" charset="0"/>
              </a:rPr>
              <a:t>to enable recurring payments, popular in SaaS go-to-market strategies</a:t>
            </a:r>
          </a:p>
          <a:p>
            <a:pPr marL="180975" marR="0" lvl="0" indent="-180975" algn="l" defTabSz="457200" rtl="0" eaLnBrk="0" fontAlgn="base" latinLnBrk="0" hangingPunct="0">
              <a:lnSpc>
                <a:spcPct val="100000"/>
              </a:lnSpc>
              <a:spcBef>
                <a:spcPts val="600"/>
              </a:spcBef>
              <a:spcAft>
                <a:spcPts val="0"/>
              </a:spcAft>
              <a:buClr>
                <a:srgbClr val="2776C3"/>
              </a:buClr>
              <a:buSzTx/>
              <a:buFont typeface="Arial" charset="0"/>
              <a:buChar char="•"/>
              <a:tabLst/>
              <a:defRPr/>
            </a:pPr>
            <a:endParaRPr kumimoji="0" lang="en-US" sz="1600" b="0" i="0" u="none" strike="noStrike" kern="1200" cap="none" spc="0" normalizeH="0" baseline="0" noProof="0" dirty="0">
              <a:ln>
                <a:noFill/>
              </a:ln>
              <a:solidFill>
                <a:schemeClr val="tx1"/>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a:p>
            <a:pPr marL="180975" marR="0" lvl="0" indent="-180975" algn="l" defTabSz="457200" rtl="0" eaLnBrk="0" fontAlgn="base" latinLnBrk="0" hangingPunct="0">
              <a:lnSpc>
                <a:spcPct val="100000"/>
              </a:lnSpc>
              <a:spcBef>
                <a:spcPts val="600"/>
              </a:spcBef>
              <a:spcAft>
                <a:spcPts val="0"/>
              </a:spcAft>
              <a:buClr>
                <a:srgbClr val="2776C3"/>
              </a:buClr>
              <a:buSzTx/>
              <a:buFont typeface="Arial" charset="0"/>
              <a:buChar char="•"/>
              <a:tabLst/>
              <a:defRPr/>
            </a:pPr>
            <a:r>
              <a:rPr kumimoji="0" lang="en-US" sz="1600" b="1" i="0" u="none" strike="noStrike" kern="1200" cap="none" spc="0" normalizeH="0" baseline="0" noProof="0" dirty="0">
                <a:ln>
                  <a:noFill/>
                </a:ln>
                <a:solidFill>
                  <a:schemeClr val="tx1"/>
                </a:solidFill>
                <a:effectLst/>
                <a:uLnTx/>
                <a:uFillTx/>
                <a:latin typeface="Helvetica Neue" panose="02000503000000020004" pitchFamily="2" charset="0"/>
                <a:ea typeface="Helvetica Neue" panose="02000503000000020004" pitchFamily="2" charset="0"/>
                <a:cs typeface="Helvetica Neue" panose="02000503000000020004" pitchFamily="2" charset="0"/>
              </a:rPr>
              <a:t>Stripe integration OOTB </a:t>
            </a:r>
            <a:r>
              <a:rPr kumimoji="0" lang="en-US" sz="1600" b="0" i="0" u="none" strike="noStrike" kern="1200" cap="none" spc="0" normalizeH="0" baseline="0" noProof="0" dirty="0">
                <a:ln>
                  <a:noFill/>
                </a:ln>
                <a:solidFill>
                  <a:schemeClr val="tx1"/>
                </a:solidFill>
                <a:effectLst/>
                <a:uLnTx/>
                <a:uFillTx/>
                <a:latin typeface="Helvetica Neue" panose="02000503000000020004" pitchFamily="2" charset="0"/>
                <a:ea typeface="Helvetica Neue" panose="02000503000000020004" pitchFamily="2" charset="0"/>
                <a:cs typeface="Helvetica Neue" panose="02000503000000020004" pitchFamily="2" charset="0"/>
              </a:rPr>
              <a:t>for smooth user-onboarding and payment collection  </a:t>
            </a:r>
          </a:p>
          <a:p>
            <a:pPr marL="180975" marR="0" lvl="0" indent="-180975" algn="l" defTabSz="457200" rtl="0" eaLnBrk="0" fontAlgn="base" latinLnBrk="0" hangingPunct="0">
              <a:lnSpc>
                <a:spcPct val="100000"/>
              </a:lnSpc>
              <a:spcBef>
                <a:spcPts val="600"/>
              </a:spcBef>
              <a:spcAft>
                <a:spcPts val="0"/>
              </a:spcAft>
              <a:buClr>
                <a:srgbClr val="2776C3"/>
              </a:buClr>
              <a:buSzTx/>
              <a:buFont typeface="Arial" charset="0"/>
              <a:buChar char="•"/>
              <a:tabLst/>
              <a:defRPr/>
            </a:pPr>
            <a:endParaRPr kumimoji="0" lang="en-US" sz="1600" b="0" i="0" u="none" strike="noStrike" kern="1200" cap="none" spc="0" normalizeH="0" baseline="0" noProof="0" dirty="0">
              <a:ln>
                <a:noFill/>
              </a:ln>
              <a:solidFill>
                <a:schemeClr val="tx1"/>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a:p>
            <a:pPr marL="180975" marR="0" lvl="0" indent="-180975" algn="l" defTabSz="457200" rtl="0" eaLnBrk="0" fontAlgn="base" latinLnBrk="0" hangingPunct="0">
              <a:lnSpc>
                <a:spcPct val="100000"/>
              </a:lnSpc>
              <a:spcBef>
                <a:spcPts val="600"/>
              </a:spcBef>
              <a:spcAft>
                <a:spcPts val="0"/>
              </a:spcAft>
              <a:buClr>
                <a:srgbClr val="2776C3"/>
              </a:buClr>
              <a:buSzTx/>
              <a:buFont typeface="Arial" charset="0"/>
              <a:buChar char="•"/>
              <a:tabLst/>
              <a:defRPr/>
            </a:pPr>
            <a:r>
              <a:rPr kumimoji="0" lang="en-US" sz="1600" b="1" i="0" u="none" strike="noStrike" kern="1200" cap="none" spc="0" normalizeH="0" baseline="0" noProof="0" dirty="0">
                <a:ln>
                  <a:noFill/>
                </a:ln>
                <a:solidFill>
                  <a:schemeClr val="tx1"/>
                </a:solidFill>
                <a:effectLst/>
                <a:uLnTx/>
                <a:uFillTx/>
                <a:latin typeface="Helvetica Neue" panose="02000503000000020004" pitchFamily="2" charset="0"/>
                <a:ea typeface="Helvetica Neue" panose="02000503000000020004" pitchFamily="2" charset="0"/>
                <a:cs typeface="Helvetica Neue" panose="02000503000000020004" pitchFamily="2" charset="0"/>
              </a:rPr>
              <a:t>Analytics, customizable reports </a:t>
            </a:r>
            <a:r>
              <a:rPr kumimoji="0" lang="en-US" sz="1600" b="0" i="0" u="none" strike="noStrike" kern="1200" cap="none" spc="0" normalizeH="0" baseline="0" noProof="0" dirty="0">
                <a:ln>
                  <a:noFill/>
                </a:ln>
                <a:solidFill>
                  <a:schemeClr val="tx1"/>
                </a:solidFill>
                <a:effectLst/>
                <a:uLnTx/>
                <a:uFillTx/>
                <a:latin typeface="Helvetica Neue" panose="02000503000000020004" pitchFamily="2" charset="0"/>
                <a:ea typeface="Helvetica Neue" panose="02000503000000020004" pitchFamily="2" charset="0"/>
                <a:cs typeface="Helvetica Neue" panose="02000503000000020004" pitchFamily="2" charset="0"/>
              </a:rPr>
              <a:t>for detailed insights into revenue, usage of monetized APIs</a:t>
            </a:r>
          </a:p>
          <a:p>
            <a:pPr marL="180975" marR="0" lvl="0" indent="-180975" algn="l" defTabSz="457200" rtl="0" eaLnBrk="0" fontAlgn="base" latinLnBrk="0" hangingPunct="0">
              <a:lnSpc>
                <a:spcPct val="100000"/>
              </a:lnSpc>
              <a:spcBef>
                <a:spcPts val="600"/>
              </a:spcBef>
              <a:spcAft>
                <a:spcPts val="0"/>
              </a:spcAft>
              <a:buClr>
                <a:srgbClr val="2776C3"/>
              </a:buClr>
              <a:buSzTx/>
              <a:buFont typeface="Arial" charset="0"/>
              <a:buChar char="•"/>
              <a:tabLst/>
              <a:defRPr/>
            </a:pPr>
            <a:endParaRPr kumimoji="0" lang="en-US" sz="1600" b="0" i="0" u="none" strike="noStrike" kern="1200" cap="none" spc="0" normalizeH="0" baseline="0" noProof="0" dirty="0">
              <a:ln>
                <a:noFill/>
              </a:ln>
              <a:solidFill>
                <a:schemeClr val="tx1"/>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a:p>
            <a:pPr marL="180975" marR="0" lvl="0" indent="-180975" algn="l" defTabSz="457200" rtl="0" eaLnBrk="0" fontAlgn="base" latinLnBrk="0" hangingPunct="0">
              <a:lnSpc>
                <a:spcPct val="100000"/>
              </a:lnSpc>
              <a:spcBef>
                <a:spcPts val="600"/>
              </a:spcBef>
              <a:spcAft>
                <a:spcPts val="0"/>
              </a:spcAft>
              <a:buClr>
                <a:srgbClr val="2776C3"/>
              </a:buClr>
              <a:buSzTx/>
              <a:buFont typeface="Arial" charset="0"/>
              <a:buChar char="•"/>
              <a:tabLst/>
              <a:defRPr/>
            </a:pPr>
            <a:r>
              <a:rPr kumimoji="0" lang="en-US" sz="1600" b="1" i="0" u="none" strike="noStrike" kern="1200" cap="none" spc="0" normalizeH="0" baseline="0" noProof="0" dirty="0">
                <a:ln>
                  <a:noFill/>
                </a:ln>
                <a:solidFill>
                  <a:schemeClr val="tx1"/>
                </a:solidFill>
                <a:effectLst/>
                <a:uLnTx/>
                <a:uFillTx/>
                <a:latin typeface="Helvetica Neue" panose="02000503000000020004" pitchFamily="2" charset="0"/>
                <a:ea typeface="Helvetica Neue" panose="02000503000000020004" pitchFamily="2" charset="0"/>
                <a:cs typeface="Helvetica Neue" panose="02000503000000020004" pitchFamily="2" charset="0"/>
              </a:rPr>
              <a:t>Offload API usage data </a:t>
            </a:r>
            <a:r>
              <a:rPr kumimoji="0" lang="en-US" sz="1600" b="0" i="0" u="none" strike="noStrike" kern="1200" cap="none" spc="0" normalizeH="0" baseline="0" noProof="0" dirty="0">
                <a:ln>
                  <a:noFill/>
                </a:ln>
                <a:solidFill>
                  <a:schemeClr val="tx1"/>
                </a:solidFill>
                <a:effectLst/>
                <a:uLnTx/>
                <a:uFillTx/>
                <a:latin typeface="Helvetica Neue" panose="02000503000000020004" pitchFamily="2" charset="0"/>
                <a:ea typeface="Helvetica Neue" panose="02000503000000020004" pitchFamily="2" charset="0"/>
                <a:cs typeface="Helvetica Neue" panose="02000503000000020004" pitchFamily="2" charset="0"/>
              </a:rPr>
              <a:t>to existing enterprise tools  to handle customized invoicing processes</a:t>
            </a:r>
          </a:p>
        </p:txBody>
      </p:sp>
      <p:sp>
        <p:nvSpPr>
          <p:cNvPr id="3" name="Footer Placeholder 2">
            <a:extLst>
              <a:ext uri="{FF2B5EF4-FFF2-40B4-BE49-F238E27FC236}">
                <a16:creationId xmlns:a16="http://schemas.microsoft.com/office/drawing/2014/main" id="{537D15CD-ADC8-4D47-9D37-1FE933A3523E}"/>
              </a:ext>
            </a:extLst>
          </p:cNvPr>
          <p:cNvSpPr>
            <a:spLocks noGrp="1"/>
          </p:cNvSpPr>
          <p:nvPr>
            <p:ph type="ftr" sz="quarter" idx="3"/>
          </p:nvPr>
        </p:nvSpPr>
        <p:spPr/>
        <p:txBody>
          <a:bodyPr/>
          <a:lstStyle/>
          <a:p>
            <a:r>
              <a:rPr lang="en-US">
                <a:latin typeface="Helvetica Neue" panose="02000503000000020004" pitchFamily="2" charset="0"/>
                <a:ea typeface="Helvetica Neue" panose="02000503000000020004" pitchFamily="2" charset="0"/>
                <a:cs typeface="Helvetica Neue" panose="02000503000000020004" pitchFamily="2" charset="0"/>
              </a:rPr>
              <a:t>IBM Private Cloud Boot-camp / June 2018 / © 2018 IBM Corporation</a:t>
            </a:r>
            <a:endParaRPr lang="en-US"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6" name="Slide Number Placeholder 5">
            <a:extLst>
              <a:ext uri="{FF2B5EF4-FFF2-40B4-BE49-F238E27FC236}">
                <a16:creationId xmlns:a16="http://schemas.microsoft.com/office/drawing/2014/main" id="{12421431-2E48-624B-AA93-E9D3D57B2E38}"/>
              </a:ext>
            </a:extLst>
          </p:cNvPr>
          <p:cNvSpPr>
            <a:spLocks noGrp="1"/>
          </p:cNvSpPr>
          <p:nvPr>
            <p:ph type="sldNum" sz="quarter" idx="4"/>
          </p:nvPr>
        </p:nvSpPr>
        <p:spPr/>
        <p:txBody>
          <a:bodyPr/>
          <a:lstStyle/>
          <a:p>
            <a:fld id="{3FD999D4-B456-9943-89B7-30D56181CE18}" type="slidenum">
              <a:rPr lang="en-US" smtClean="0"/>
              <a:pPr/>
              <a:t>9</a:t>
            </a:fld>
            <a:endParaRPr lang="en-US" dirty="0"/>
          </a:p>
        </p:txBody>
      </p:sp>
    </p:spTree>
    <p:extLst>
      <p:ext uri="{BB962C8B-B14F-4D97-AF65-F5344CB8AC3E}">
        <p14:creationId xmlns:p14="http://schemas.microsoft.com/office/powerpoint/2010/main" val="3085069859"/>
      </p:ext>
    </p:extLst>
  </p:cSld>
  <p:clrMapOvr>
    <a:masterClrMapping/>
  </p:clrMapOvr>
</p:sld>
</file>

<file path=ppt/theme/theme1.xml><?xml version="1.0" encoding="utf-8"?>
<a:theme xmlns:a="http://schemas.openxmlformats.org/drawingml/2006/main" name="IBM_Cloud_Presentation_2018_V01_Arial">
  <a:themeElements>
    <a:clrScheme name="Custom 49">
      <a:dk1>
        <a:srgbClr val="000000"/>
      </a:dk1>
      <a:lt1>
        <a:srgbClr val="000000"/>
      </a:lt1>
      <a:dk2>
        <a:srgbClr val="EAEAEA"/>
      </a:dk2>
      <a:lt2>
        <a:srgbClr val="FFFFFF"/>
      </a:lt2>
      <a:accent1>
        <a:srgbClr val="8F8B8B"/>
      </a:accent1>
      <a:accent2>
        <a:srgbClr val="0F6FFF"/>
      </a:accent2>
      <a:accent3>
        <a:srgbClr val="20D5D2"/>
      </a:accent3>
      <a:accent4>
        <a:srgbClr val="8F8B8B"/>
      </a:accent4>
      <a:accent5>
        <a:srgbClr val="6E177D"/>
      </a:accent5>
      <a:accent6>
        <a:srgbClr val="DB2663"/>
      </a:accent6>
      <a:hlink>
        <a:srgbClr val="0F6F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5" id="{620841BD-C405-6040-91A5-E03C6E8CD24D}" vid="{A1BD58F6-E81A-854C-BFCF-EAC58112517E}"/>
    </a:ext>
  </a:extLst>
</a:theme>
</file>

<file path=ppt/theme/theme2.xml><?xml version="1.0" encoding="utf-8"?>
<a:theme xmlns:a="http://schemas.openxmlformats.org/drawingml/2006/main" name="dk_blu_background_2017">
  <a:themeElements>
    <a:clrScheme name="Custom 48">
      <a:dk1>
        <a:srgbClr val="000000"/>
      </a:dk1>
      <a:lt1>
        <a:srgbClr val="000000"/>
      </a:lt1>
      <a:dk2>
        <a:srgbClr val="EAEAEA"/>
      </a:dk2>
      <a:lt2>
        <a:srgbClr val="FFFFFF"/>
      </a:lt2>
      <a:accent1>
        <a:srgbClr val="8F8B8B"/>
      </a:accent1>
      <a:accent2>
        <a:srgbClr val="0F6FFF"/>
      </a:accent2>
      <a:accent3>
        <a:srgbClr val="20D5D2"/>
      </a:accent3>
      <a:accent4>
        <a:srgbClr val="8F8B8B"/>
      </a:accent4>
      <a:accent5>
        <a:srgbClr val="6E177D"/>
      </a:accent5>
      <a:accent6>
        <a:srgbClr val="DB2663"/>
      </a:accent6>
      <a:hlink>
        <a:srgbClr val="0F6F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5" id="{620841BD-C405-6040-91A5-E03C6E8CD24D}" vid="{E66A4BF9-99CE-D546-89D5-EF1B2D67DA40}"/>
    </a:ext>
  </a:extLst>
</a:theme>
</file>

<file path=ppt/theme/theme3.xml><?xml version="1.0" encoding="utf-8"?>
<a:theme xmlns:a="http://schemas.openxmlformats.org/drawingml/2006/main" name="gry_background_2017">
  <a:themeElements>
    <a:clrScheme name="Custom 46">
      <a:dk1>
        <a:srgbClr val="000000"/>
      </a:dk1>
      <a:lt1>
        <a:srgbClr val="000000"/>
      </a:lt1>
      <a:dk2>
        <a:srgbClr val="EAEAEA"/>
      </a:dk2>
      <a:lt2>
        <a:srgbClr val="FFFFFF"/>
      </a:lt2>
      <a:accent1>
        <a:srgbClr val="8F8B8B"/>
      </a:accent1>
      <a:accent2>
        <a:srgbClr val="0F6FFF"/>
      </a:accent2>
      <a:accent3>
        <a:srgbClr val="20D5D2"/>
      </a:accent3>
      <a:accent4>
        <a:srgbClr val="8F8B8B"/>
      </a:accent4>
      <a:accent5>
        <a:srgbClr val="6E177D"/>
      </a:accent5>
      <a:accent6>
        <a:srgbClr val="DB2663"/>
      </a:accent6>
      <a:hlink>
        <a:srgbClr val="0F6FFF"/>
      </a:hlink>
      <a:folHlink>
        <a:srgbClr val="F3F3F3"/>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ln w="6350">
          <a:solidFill>
            <a:schemeClr val="tx2">
              <a:lumMod val="50000"/>
            </a:schemeClr>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5" id="{620841BD-C405-6040-91A5-E03C6E8CD24D}" vid="{8523B168-3ECD-FA44-B288-4C24BB980986}"/>
    </a:ext>
  </a:extLst>
</a:theme>
</file>

<file path=ppt/theme/theme4.xml><?xml version="1.0" encoding="utf-8"?>
<a:theme xmlns:a="http://schemas.openxmlformats.org/drawingml/2006/main" name="wht_background_2017">
  <a:themeElements>
    <a:clrScheme name="Custom 47">
      <a:dk1>
        <a:srgbClr val="000000"/>
      </a:dk1>
      <a:lt1>
        <a:srgbClr val="000000"/>
      </a:lt1>
      <a:dk2>
        <a:srgbClr val="EAEAEA"/>
      </a:dk2>
      <a:lt2>
        <a:srgbClr val="FFFFFF"/>
      </a:lt2>
      <a:accent1>
        <a:srgbClr val="8F8B8B"/>
      </a:accent1>
      <a:accent2>
        <a:srgbClr val="0F6FFF"/>
      </a:accent2>
      <a:accent3>
        <a:srgbClr val="20D5D2"/>
      </a:accent3>
      <a:accent4>
        <a:srgbClr val="8F8B8B"/>
      </a:accent4>
      <a:accent5>
        <a:srgbClr val="6E177D"/>
      </a:accent5>
      <a:accent6>
        <a:srgbClr val="DB2663"/>
      </a:accent6>
      <a:hlink>
        <a:srgbClr val="0F6F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5" id="{620841BD-C405-6040-91A5-E03C6E8CD24D}" vid="{E1F2566A-465D-1C45-8161-2C2CB540F8DD}"/>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IBM_Cloud_Presentation_2018_V01_Arial</Template>
  <TotalTime>1254</TotalTime>
  <Words>4332</Words>
  <Application>Microsoft Macintosh PowerPoint</Application>
  <PresentationFormat>On-screen Show (16:9)</PresentationFormat>
  <Paragraphs>974</Paragraphs>
  <Slides>53</Slides>
  <Notes>27</Notes>
  <HiddenSlides>0</HiddenSlides>
  <MMClips>0</MMClips>
  <ScaleCrop>false</ScaleCrop>
  <HeadingPairs>
    <vt:vector size="6" baseType="variant">
      <vt:variant>
        <vt:lpstr>Fonts Used</vt:lpstr>
      </vt:variant>
      <vt:variant>
        <vt:i4>18</vt:i4>
      </vt:variant>
      <vt:variant>
        <vt:lpstr>Theme</vt:lpstr>
      </vt:variant>
      <vt:variant>
        <vt:i4>4</vt:i4>
      </vt:variant>
      <vt:variant>
        <vt:lpstr>Slide Titles</vt:lpstr>
      </vt:variant>
      <vt:variant>
        <vt:i4>53</vt:i4>
      </vt:variant>
    </vt:vector>
  </HeadingPairs>
  <TitlesOfParts>
    <vt:vector size="75" baseType="lpstr">
      <vt:lpstr>ＭＳ Ｐゴシック</vt:lpstr>
      <vt:lpstr>ＭＳ Ｐゴシック</vt:lpstr>
      <vt:lpstr>ヒラギノ角ゴ ProN W3</vt:lpstr>
      <vt:lpstr>ヒラギノ角ゴ ProN W6</vt:lpstr>
      <vt:lpstr>.AppleSystemUIFont</vt:lpstr>
      <vt:lpstr>Arial</vt:lpstr>
      <vt:lpstr>Calibri</vt:lpstr>
      <vt:lpstr>Helvetica</vt:lpstr>
      <vt:lpstr>Helvetica Neue</vt:lpstr>
      <vt:lpstr>Helvetica Neue Light</vt:lpstr>
      <vt:lpstr>Helvetica Neue Medium</vt:lpstr>
      <vt:lpstr>Helvetica Neue Regular</vt:lpstr>
      <vt:lpstr>Helvetica Neue Thin</vt:lpstr>
      <vt:lpstr>HelvNeue Light for IBM</vt:lpstr>
      <vt:lpstr>IBM Plex Sans</vt:lpstr>
      <vt:lpstr>IBM Plex Sans Regular</vt:lpstr>
      <vt:lpstr>Menlo</vt:lpstr>
      <vt:lpstr>Wingdings</vt:lpstr>
      <vt:lpstr>IBM_Cloud_Presentation_2018_V01_Arial</vt:lpstr>
      <vt:lpstr>dk_blu_background_2017</vt:lpstr>
      <vt:lpstr>gry_background_2017</vt:lpstr>
      <vt:lpstr>wht_background_2017</vt:lpstr>
      <vt:lpstr>  IBM API Connect on  IBM Cloud Private </vt:lpstr>
      <vt:lpstr>Agenda</vt:lpstr>
      <vt:lpstr>API Economy</vt:lpstr>
      <vt:lpstr>What is IBM API Connect?</vt:lpstr>
      <vt:lpstr>IBM API Connect: Ranked #1</vt:lpstr>
      <vt:lpstr>Secure your APIs with Industry leading API Gateway</vt:lpstr>
      <vt:lpstr>Manage the Lifecycle of your APIs</vt:lpstr>
      <vt:lpstr>Socialize and Engage with API Consumers to drive adoption</vt:lpstr>
      <vt:lpstr>Monetize your API Calls </vt:lpstr>
      <vt:lpstr>Gain Insights into your API Usage</vt:lpstr>
      <vt:lpstr>Accelerate API Developer Productivity </vt:lpstr>
      <vt:lpstr>And Deploy your API strategy ANYWHERE…</vt:lpstr>
      <vt:lpstr>IBM API Connect: Customer Success Stories</vt:lpstr>
      <vt:lpstr>Agenda</vt:lpstr>
      <vt:lpstr>Central Management of APIs across Multi-Cloud Deployments</vt:lpstr>
      <vt:lpstr>API Connect V2018.x: Deployment Options</vt:lpstr>
      <vt:lpstr>API Connect V2018.x: Component options</vt:lpstr>
      <vt:lpstr>API Connect V2018.x &amp; DataPower V7.7 on IBM Cloud Private</vt:lpstr>
      <vt:lpstr>ISTIO + API Connect: API Management for your Microservices</vt:lpstr>
      <vt:lpstr>Agenda</vt:lpstr>
      <vt:lpstr>PowerPoint Presentation</vt:lpstr>
      <vt:lpstr>Adding Purchased IBM Software to your Catalog</vt:lpstr>
      <vt:lpstr>Resources used for DEV Environment</vt:lpstr>
      <vt:lpstr>IBM API Connect running on IBM Cloud Private</vt:lpstr>
      <vt:lpstr>IBM API Connect Helm Chart - ibm-apiconnect-ent V2.0.3 (1/10)  Operator Configuration</vt:lpstr>
      <vt:lpstr>IBM API Connect Helm Chart - ibm-apiconnect-ent V2.0.3 (2/10)  Common Configuration</vt:lpstr>
      <vt:lpstr>IBM API Connect Helm Chart - ibm-apiconnect-ent V2.0.3 (3/10)  Management subsystem Configuration</vt:lpstr>
      <vt:lpstr>IBM API Connect Helm Chart - ibm-apiconnect-ent V2.0.3 (4/10)  Cassandra cluster Configuration</vt:lpstr>
      <vt:lpstr>IBM API Connect Helm Chart - ibm-apiconnect-ent V2.0.3 (5/10)  Cassandra backup Configuration</vt:lpstr>
      <vt:lpstr>IBM API Connect Helm Chart - ibm-apiconnect-ent V2.0.3 (6/10)  Cassandra postmortems Configuration</vt:lpstr>
      <vt:lpstr>IBM API Connect Helm Chart - ibm-apiconnect-ent V2.0.3 (7/10)  Portal subsystem Configuration</vt:lpstr>
      <vt:lpstr>IBM API Connect Helm Chart - ibm-apiconnect-ent V2.0.3 (8/10)  Analytics subsystem Configuration</vt:lpstr>
      <vt:lpstr>IBM API Connect Helm Chart - ibm-apiconnect-ent V2.0.3 (9/10)  Gateway subsystem Configuration</vt:lpstr>
      <vt:lpstr>IBM API Connect Helm Chart - ibm-apiconnect-ent V2.0.3 (10/10)  Overrides Configuration</vt:lpstr>
      <vt:lpstr>IBM API Connect – Sample list of services</vt:lpstr>
      <vt:lpstr>IBM API Connect – Sample list of pods</vt:lpstr>
      <vt:lpstr>Advantages of running IBM API Connect on IBM Cloud Private</vt:lpstr>
      <vt:lpstr>What do Kubernetes really offer ?</vt:lpstr>
      <vt:lpstr>Agenda</vt:lpstr>
      <vt:lpstr>Resources</vt:lpstr>
      <vt:lpstr>PowerPoint Presentation</vt:lpstr>
      <vt:lpstr>PowerPoint Presentation</vt:lpstr>
      <vt:lpstr>Web, Mobile &amp; APIs Offer Organizations…</vt:lpstr>
      <vt:lpstr>Web, Mobile &amp; APIs Offer Organizations…</vt:lpstr>
      <vt:lpstr>PowerPoint Presentation</vt:lpstr>
      <vt:lpstr>PowerPoint Presentation</vt:lpstr>
      <vt:lpstr>PowerPoint Presentation</vt:lpstr>
      <vt:lpstr>PowerPoint Presentation</vt:lpstr>
      <vt:lpstr>PowerPoint Presentation</vt:lpstr>
      <vt:lpstr>What API Use Cases Can You Think Of?</vt:lpstr>
      <vt:lpstr>PowerPoint Presentation</vt:lpstr>
      <vt:lpstr>PowerPoint Presentation</vt:lpstr>
      <vt:lpstr>PowerPoint Presentation</vt:lpstr>
    </vt:vector>
  </TitlesOfParts>
  <Company/>
  <LinksUpToDate>false</LinksUpToDate>
  <SharedDoc>false</SharedDoc>
  <HyperlinkBase/>
  <HyperlinksChanged>false</HyperlinksChanged>
  <AppVersion>16.0013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About this template</dc:title>
  <dc:creator>Microsoft Office User</dc:creator>
  <cp:lastModifiedBy>Microsoft Office User</cp:lastModifiedBy>
  <cp:revision>77</cp:revision>
  <dcterms:created xsi:type="dcterms:W3CDTF">2018-05-30T11:54:02Z</dcterms:created>
  <dcterms:modified xsi:type="dcterms:W3CDTF">2018-06-04T22:43:00Z</dcterms:modified>
</cp:coreProperties>
</file>